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 id="2147483660" r:id="rId2"/>
  </p:sldMasterIdLst>
  <p:notesMasterIdLst>
    <p:notesMasterId r:id="rId137"/>
  </p:notesMasterIdLst>
  <p:handoutMasterIdLst>
    <p:handoutMasterId r:id="rId138"/>
  </p:handoutMasterIdLst>
  <p:sldIdLst>
    <p:sldId id="301" r:id="rId3"/>
    <p:sldId id="307" r:id="rId4"/>
    <p:sldId id="308" r:id="rId5"/>
    <p:sldId id="309" r:id="rId6"/>
    <p:sldId id="453" r:id="rId7"/>
    <p:sldId id="311" r:id="rId8"/>
    <p:sldId id="312" r:id="rId9"/>
    <p:sldId id="485" r:id="rId10"/>
    <p:sldId id="455" r:id="rId11"/>
    <p:sldId id="315" r:id="rId12"/>
    <p:sldId id="456" r:id="rId13"/>
    <p:sldId id="317" r:id="rId14"/>
    <p:sldId id="457" r:id="rId15"/>
    <p:sldId id="319" r:id="rId16"/>
    <p:sldId id="458" r:id="rId17"/>
    <p:sldId id="321" r:id="rId18"/>
    <p:sldId id="322" r:id="rId19"/>
    <p:sldId id="459" r:id="rId20"/>
    <p:sldId id="460" r:id="rId21"/>
    <p:sldId id="325" r:id="rId22"/>
    <p:sldId id="326" r:id="rId23"/>
    <p:sldId id="461" r:id="rId24"/>
    <p:sldId id="462" r:id="rId25"/>
    <p:sldId id="463" r:id="rId26"/>
    <p:sldId id="330" r:id="rId27"/>
    <p:sldId id="331" r:id="rId28"/>
    <p:sldId id="464" r:id="rId29"/>
    <p:sldId id="333" r:id="rId30"/>
    <p:sldId id="334" r:id="rId31"/>
    <p:sldId id="486" r:id="rId32"/>
    <p:sldId id="336" r:id="rId33"/>
    <p:sldId id="465" r:id="rId34"/>
    <p:sldId id="338" r:id="rId35"/>
    <p:sldId id="466" r:id="rId36"/>
    <p:sldId id="467" r:id="rId37"/>
    <p:sldId id="468" r:id="rId38"/>
    <p:sldId id="342" r:id="rId39"/>
    <p:sldId id="469" r:id="rId40"/>
    <p:sldId id="344" r:id="rId41"/>
    <p:sldId id="495" r:id="rId42"/>
    <p:sldId id="436" r:id="rId43"/>
    <p:sldId id="471" r:id="rId44"/>
    <p:sldId id="487" r:id="rId45"/>
    <p:sldId id="349" r:id="rId46"/>
    <p:sldId id="472" r:id="rId47"/>
    <p:sldId id="473" r:id="rId48"/>
    <p:sldId id="437" r:id="rId49"/>
    <p:sldId id="474" r:id="rId50"/>
    <p:sldId id="353" r:id="rId51"/>
    <p:sldId id="475" r:id="rId52"/>
    <p:sldId id="355" r:id="rId53"/>
    <p:sldId id="439" r:id="rId54"/>
    <p:sldId id="357" r:id="rId55"/>
    <p:sldId id="358" r:id="rId56"/>
    <p:sldId id="440" r:id="rId57"/>
    <p:sldId id="489" r:id="rId58"/>
    <p:sldId id="361" r:id="rId59"/>
    <p:sldId id="362" r:id="rId60"/>
    <p:sldId id="363" r:id="rId61"/>
    <p:sldId id="364" r:id="rId62"/>
    <p:sldId id="490" r:id="rId63"/>
    <p:sldId id="366" r:id="rId64"/>
    <p:sldId id="367" r:id="rId65"/>
    <p:sldId id="368" r:id="rId66"/>
    <p:sldId id="369" r:id="rId67"/>
    <p:sldId id="370" r:id="rId68"/>
    <p:sldId id="371" r:id="rId69"/>
    <p:sldId id="372" r:id="rId70"/>
    <p:sldId id="373" r:id="rId71"/>
    <p:sldId id="374" r:id="rId72"/>
    <p:sldId id="375" r:id="rId73"/>
    <p:sldId id="376" r:id="rId74"/>
    <p:sldId id="377" r:id="rId75"/>
    <p:sldId id="378" r:id="rId76"/>
    <p:sldId id="379" r:id="rId77"/>
    <p:sldId id="380" r:id="rId78"/>
    <p:sldId id="381" r:id="rId79"/>
    <p:sldId id="382" r:id="rId80"/>
    <p:sldId id="383" r:id="rId81"/>
    <p:sldId id="384" r:id="rId82"/>
    <p:sldId id="385" r:id="rId83"/>
    <p:sldId id="491" r:id="rId84"/>
    <p:sldId id="387" r:id="rId85"/>
    <p:sldId id="388" r:id="rId86"/>
    <p:sldId id="447" r:id="rId87"/>
    <p:sldId id="390" r:id="rId88"/>
    <p:sldId id="476" r:id="rId89"/>
    <p:sldId id="477" r:id="rId90"/>
    <p:sldId id="393" r:id="rId91"/>
    <p:sldId id="394" r:id="rId92"/>
    <p:sldId id="395" r:id="rId93"/>
    <p:sldId id="396" r:id="rId94"/>
    <p:sldId id="448" r:id="rId95"/>
    <p:sldId id="397" r:id="rId96"/>
    <p:sldId id="398" r:id="rId97"/>
    <p:sldId id="399" r:id="rId98"/>
    <p:sldId id="400" r:id="rId99"/>
    <p:sldId id="401" r:id="rId100"/>
    <p:sldId id="402" r:id="rId101"/>
    <p:sldId id="403" r:id="rId102"/>
    <p:sldId id="404" r:id="rId103"/>
    <p:sldId id="405" r:id="rId104"/>
    <p:sldId id="406" r:id="rId105"/>
    <p:sldId id="407" r:id="rId106"/>
    <p:sldId id="408" r:id="rId107"/>
    <p:sldId id="492" r:id="rId108"/>
    <p:sldId id="410" r:id="rId109"/>
    <p:sldId id="478" r:id="rId110"/>
    <p:sldId id="412" r:id="rId111"/>
    <p:sldId id="413" r:id="rId112"/>
    <p:sldId id="479" r:id="rId113"/>
    <p:sldId id="414" r:id="rId114"/>
    <p:sldId id="415" r:id="rId115"/>
    <p:sldId id="480" r:id="rId116"/>
    <p:sldId id="481" r:id="rId117"/>
    <p:sldId id="418" r:id="rId118"/>
    <p:sldId id="419" r:id="rId119"/>
    <p:sldId id="420" r:id="rId120"/>
    <p:sldId id="451" r:id="rId121"/>
    <p:sldId id="493" r:id="rId122"/>
    <p:sldId id="482" r:id="rId123"/>
    <p:sldId id="494" r:id="rId124"/>
    <p:sldId id="425" r:id="rId125"/>
    <p:sldId id="426" r:id="rId126"/>
    <p:sldId id="427" r:id="rId127"/>
    <p:sldId id="428" r:id="rId128"/>
    <p:sldId id="429" r:id="rId129"/>
    <p:sldId id="483" r:id="rId130"/>
    <p:sldId id="431" r:id="rId131"/>
    <p:sldId id="432" r:id="rId132"/>
    <p:sldId id="433" r:id="rId133"/>
    <p:sldId id="484" r:id="rId134"/>
    <p:sldId id="435" r:id="rId135"/>
    <p:sldId id="305" r:id="rId136"/>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Jeffrey Holcomb" initials="" lastIdx="3" clrIdx="0"/>
  <p:cmAuthor id="1" name="Ruchi Sachdev" initials="" lastIdx="8" clrIdx="1"/>
  <p:cmAuthor id="2" name="Sarah Reusché" initials="" lastIdx="13" clrIdx="2"/>
  <p:cmAuthor id="3" name="Nitin Shankar" initials="" lastIdx="6" clrIdx="3"/>
  <p:cmAuthor id="4" name="Kristen Flathman" initials="" lastIdx="1" clrIdx="4"/>
  <p:cmAuthor id="5" name="Ben Schroeter" initials=""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E0000"/>
    <a:srgbClr val="480000"/>
    <a:srgbClr val="140000"/>
    <a:srgbClr val="180000"/>
    <a:srgbClr val="360000"/>
    <a:srgbClr val="760000"/>
    <a:srgbClr val="22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0F9630F-82C1-40B7-BC3A-925EFCFF5E92}">
  <a:tblStyle styleId="{40F9630F-82C1-40B7-BC3A-925EFCFF5E92}" styleName="Table_0">
    <a:wholeTbl>
      <a:tcTxStyle b="off" i="off">
        <a:font>
          <a:latin typeface="Arial"/>
          <a:ea typeface="Arial"/>
          <a:cs typeface="Arial"/>
        </a:font>
        <a:schemeClr val="dk1"/>
      </a:tcTxStyle>
      <a:tcStyle>
        <a:tcBdr>
          <a:left>
            <a:ln w="9525" cap="flat" cmpd="sng">
              <a:solidFill>
                <a:srgbClr val="000000">
                  <a:alpha val="0"/>
                </a:srgbClr>
              </a:solidFill>
              <a:prstDash val="solid"/>
              <a:round/>
              <a:headEnd type="none" w="med" len="med"/>
              <a:tailEnd type="none" w="med" len="med"/>
            </a:ln>
          </a:left>
          <a:right>
            <a:ln w="9525" cap="flat" cmpd="sng">
              <a:solidFill>
                <a:srgbClr val="000000">
                  <a:alpha val="0"/>
                </a:srgbClr>
              </a:solidFill>
              <a:prstDash val="solid"/>
              <a:round/>
              <a:headEnd type="none" w="med" len="med"/>
              <a:tailEnd type="none" w="med" len="med"/>
            </a:ln>
          </a:right>
          <a:top>
            <a:ln w="12700" cap="flat" cmpd="sng">
              <a:solidFill>
                <a:schemeClr val="accent1"/>
              </a:solidFill>
              <a:prstDash val="solid"/>
              <a:round/>
              <a:headEnd type="none" w="med" len="med"/>
              <a:tailEnd type="none" w="med" len="med"/>
            </a:ln>
          </a:top>
          <a:bottom>
            <a:ln w="12700" cap="flat" cmpd="sng">
              <a:solidFill>
                <a:schemeClr val="accent1"/>
              </a:solidFill>
              <a:prstDash val="solid"/>
              <a:round/>
              <a:headEnd type="none" w="med" len="med"/>
              <a:tailEnd type="none" w="med" len="med"/>
            </a:ln>
          </a:bottom>
          <a:insideH>
            <a:ln w="9525" cap="flat" cmpd="sng">
              <a:solidFill>
                <a:srgbClr val="000000">
                  <a:alpha val="0"/>
                </a:srgbClr>
              </a:solidFill>
              <a:prstDash val="solid"/>
              <a:round/>
              <a:headEnd type="none" w="med" len="med"/>
              <a:tailEnd type="none" w="med" len="med"/>
            </a:ln>
          </a:insideH>
          <a:insideV>
            <a:ln w="9525" cap="flat" cmpd="sng">
              <a:solidFill>
                <a:srgbClr val="000000">
                  <a:alpha val="0"/>
                </a:srgbClr>
              </a:solidFill>
              <a:prstDash val="solid"/>
              <a:round/>
              <a:headEnd type="none" w="med" len="med"/>
              <a:tailEnd type="none" w="med" len="med"/>
            </a:ln>
          </a:insideV>
        </a:tcBdr>
        <a:fill>
          <a:solidFill>
            <a:srgbClr val="FFFFFF">
              <a:alpha val="0"/>
            </a:srgbClr>
          </a:solid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i="off"/>
      <a:tcStyle>
        <a:tcBdr/>
      </a:tcStyle>
    </a:lastCol>
    <a:firstCol>
      <a:tcTxStyle b="on" i="off"/>
      <a:tcStyle>
        <a:tcBdr/>
      </a:tcStyle>
    </a:firstCol>
    <a:lastRow>
      <a:tcTxStyle b="on" i="off"/>
      <a:tcStyle>
        <a:tcBdr>
          <a:top>
            <a:ln w="12700" cap="flat" cmpd="sng">
              <a:solidFill>
                <a:schemeClr val="accent1"/>
              </a:solidFill>
              <a:prstDash val="solid"/>
              <a:round/>
              <a:headEnd type="none" w="med" len="med"/>
              <a:tailEnd type="none" w="med" len="med"/>
            </a:ln>
          </a:top>
        </a:tcBdr>
        <a:fill>
          <a:solidFill>
            <a:srgbClr val="FFFFFF">
              <a:alpha val="0"/>
            </a:srgbClr>
          </a:solidFill>
        </a:fill>
      </a:tcStyle>
    </a:lastRow>
    <a:firstRow>
      <a:tcTxStyle b="on" i="off"/>
      <a:tcStyle>
        <a:tcBdr>
          <a:bottom>
            <a:ln w="12700" cap="flat" cmpd="sng">
              <a:solidFill>
                <a:schemeClr val="accent1"/>
              </a:solidFill>
              <a:prstDash val="solid"/>
              <a:round/>
              <a:headEnd type="none" w="med" len="med"/>
              <a:tailEnd type="none" w="med" len="med"/>
            </a:ln>
          </a:bottom>
        </a:tcBdr>
        <a:fill>
          <a:solidFill>
            <a:srgbClr val="FFFFFF">
              <a:alpha val="0"/>
            </a:srgbClr>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010" autoAdjust="0"/>
    <p:restoredTop sz="85584" autoAdjust="0"/>
  </p:normalViewPr>
  <p:slideViewPr>
    <p:cSldViewPr snapToGrid="0" snapToObjects="1">
      <p:cViewPr varScale="1">
        <p:scale>
          <a:sx n="112" d="100"/>
          <a:sy n="112" d="100"/>
        </p:scale>
        <p:origin x="1904" y="192"/>
      </p:cViewPr>
      <p:guideLst>
        <p:guide orient="horz" pos="2160"/>
        <p:guide pos="2880"/>
      </p:guideLst>
    </p:cSldViewPr>
  </p:slideViewPr>
  <p:outlineViewPr>
    <p:cViewPr>
      <p:scale>
        <a:sx n="50" d="100"/>
        <a:sy n="50" d="100"/>
      </p:scale>
      <p:origin x="0" y="-1584"/>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handoutMaster" Target="handoutMasters/handoutMaster1.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28" Type="http://schemas.openxmlformats.org/officeDocument/2006/relationships/slide" Target="slides/slide126.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slide" Target="slides/slide116.xml"/><Relationship Id="rId134" Type="http://schemas.openxmlformats.org/officeDocument/2006/relationships/slide" Target="slides/slide132.xml"/><Relationship Id="rId139" Type="http://schemas.openxmlformats.org/officeDocument/2006/relationships/commentAuthors" Target="commentAuthors.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slide" Target="slides/slide122.xml"/><Relationship Id="rId129" Type="http://schemas.openxmlformats.org/officeDocument/2006/relationships/slide" Target="slides/slide127.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4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0" Type="http://schemas.openxmlformats.org/officeDocument/2006/relationships/slide" Target="slides/slide128.xml"/><Relationship Id="rId135" Type="http://schemas.openxmlformats.org/officeDocument/2006/relationships/slide" Target="slides/slide133.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141" Type="http://schemas.openxmlformats.org/officeDocument/2006/relationships/viewProps" Target="viewProps.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slide" Target="slides/slide134.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theme" Target="theme/theme1.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notesMaster" Target="notesMasters/notesMaster1.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6" Type="http://schemas.openxmlformats.org/officeDocument/2006/relationships/slide" Target="slides/slide14.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8.wmf"/><Relationship Id="rId2" Type="http://schemas.openxmlformats.org/officeDocument/2006/relationships/image" Target="../media/image7.wmf"/><Relationship Id="rId1" Type="http://schemas.openxmlformats.org/officeDocument/2006/relationships/image" Target="../media/image6.wmf"/></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57.wmf"/><Relationship Id="rId1" Type="http://schemas.openxmlformats.org/officeDocument/2006/relationships/image" Target="../media/image56.w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61.wmf"/><Relationship Id="rId2" Type="http://schemas.openxmlformats.org/officeDocument/2006/relationships/image" Target="../media/image60.wmf"/><Relationship Id="rId1" Type="http://schemas.openxmlformats.org/officeDocument/2006/relationships/image" Target="../media/image59.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62.wmf"/></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64.wmf"/><Relationship Id="rId1" Type="http://schemas.openxmlformats.org/officeDocument/2006/relationships/image" Target="../media/image63.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73.w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75.w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84.w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85.w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87.wmf"/></Relationships>
</file>

<file path=ppt/drawings/_rels/vmlDrawing19.vml.rels><?xml version="1.0" encoding="UTF-8" standalone="yes"?>
<Relationships xmlns="http://schemas.openxmlformats.org/package/2006/relationships"><Relationship Id="rId3" Type="http://schemas.openxmlformats.org/officeDocument/2006/relationships/image" Target="../media/image105.wmf"/><Relationship Id="rId2" Type="http://schemas.openxmlformats.org/officeDocument/2006/relationships/image" Target="../media/image104.wmf"/><Relationship Id="rId1" Type="http://schemas.openxmlformats.org/officeDocument/2006/relationships/image" Target="../media/image103.wmf"/><Relationship Id="rId5" Type="http://schemas.openxmlformats.org/officeDocument/2006/relationships/image" Target="../media/image107.wmf"/><Relationship Id="rId4" Type="http://schemas.openxmlformats.org/officeDocument/2006/relationships/image" Target="../media/image106.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8.wmf"/><Relationship Id="rId2" Type="http://schemas.openxmlformats.org/officeDocument/2006/relationships/image" Target="../media/image17.wmf"/><Relationship Id="rId1" Type="http://schemas.openxmlformats.org/officeDocument/2006/relationships/image" Target="../media/image16.wmf"/><Relationship Id="rId4" Type="http://schemas.openxmlformats.org/officeDocument/2006/relationships/image" Target="../media/image19.wmf"/></Relationships>
</file>

<file path=ppt/drawings/_rels/vmlDrawing20.vml.rels><?xml version="1.0" encoding="UTF-8" standalone="yes"?>
<Relationships xmlns="http://schemas.openxmlformats.org/package/2006/relationships"><Relationship Id="rId3" Type="http://schemas.openxmlformats.org/officeDocument/2006/relationships/image" Target="../media/image117.wmf"/><Relationship Id="rId2" Type="http://schemas.openxmlformats.org/officeDocument/2006/relationships/image" Target="../media/image116.wmf"/><Relationship Id="rId1" Type="http://schemas.openxmlformats.org/officeDocument/2006/relationships/image" Target="../media/image115.wmf"/></Relationships>
</file>

<file path=ppt/drawings/_rels/vmlDrawing21.vml.rels><?xml version="1.0" encoding="UTF-8" standalone="yes"?>
<Relationships xmlns="http://schemas.openxmlformats.org/package/2006/relationships"><Relationship Id="rId2" Type="http://schemas.openxmlformats.org/officeDocument/2006/relationships/image" Target="../media/image124.wmf"/><Relationship Id="rId1" Type="http://schemas.openxmlformats.org/officeDocument/2006/relationships/image" Target="../media/image123.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22.wmf"/><Relationship Id="rId2" Type="http://schemas.openxmlformats.org/officeDocument/2006/relationships/image" Target="../media/image21.wmf"/><Relationship Id="rId1" Type="http://schemas.openxmlformats.org/officeDocument/2006/relationships/image" Target="../media/image20.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26.wmf"/><Relationship Id="rId1" Type="http://schemas.openxmlformats.org/officeDocument/2006/relationships/image" Target="../media/image25.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29.wmf"/><Relationship Id="rId2" Type="http://schemas.openxmlformats.org/officeDocument/2006/relationships/image" Target="../media/image28.wmf"/><Relationship Id="rId1" Type="http://schemas.openxmlformats.org/officeDocument/2006/relationships/image" Target="../media/image27.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33.wmf"/><Relationship Id="rId2" Type="http://schemas.openxmlformats.org/officeDocument/2006/relationships/image" Target="../media/image32.wmf"/><Relationship Id="rId1" Type="http://schemas.openxmlformats.org/officeDocument/2006/relationships/image" Target="../media/image31.wmf"/><Relationship Id="rId5" Type="http://schemas.openxmlformats.org/officeDocument/2006/relationships/image" Target="../media/image35.wmf"/><Relationship Id="rId4" Type="http://schemas.openxmlformats.org/officeDocument/2006/relationships/image" Target="../media/image34.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37.w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40.wmf"/><Relationship Id="rId2" Type="http://schemas.openxmlformats.org/officeDocument/2006/relationships/image" Target="../media/image39.wmf"/><Relationship Id="rId1" Type="http://schemas.openxmlformats.org/officeDocument/2006/relationships/image" Target="../media/image38.wmf"/><Relationship Id="rId4" Type="http://schemas.openxmlformats.org/officeDocument/2006/relationships/image" Target="../media/image41.w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52.wmf"/><Relationship Id="rId1" Type="http://schemas.openxmlformats.org/officeDocument/2006/relationships/image" Target="../media/image51.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885CB01-6679-D646-ACB3-8B04B786C15F}" type="datetimeFigureOut">
              <a:rPr lang="en-US" smtClean="0"/>
              <a:t>1/10/21</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2AC0F4D-8A6F-1C4A-B6BF-1558431E4F79}" type="slidenum">
              <a:rPr lang="en-US" smtClean="0"/>
              <a:t>‹#›</a:t>
            </a:fld>
            <a:endParaRPr lang="en-US"/>
          </a:p>
        </p:txBody>
      </p:sp>
    </p:spTree>
    <p:extLst>
      <p:ext uri="{BB962C8B-B14F-4D97-AF65-F5344CB8AC3E}">
        <p14:creationId xmlns:p14="http://schemas.microsoft.com/office/powerpoint/2010/main" val="3554063017"/>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1-10T14:25:13.256"/>
    </inkml:context>
    <inkml:brush xml:id="br0">
      <inkml:brushProperty name="width" value="0.05292" units="cm"/>
      <inkml:brushProperty name="height" value="0.05292" units="cm"/>
      <inkml:brushProperty name="color" value="#FF0000"/>
    </inkml:brush>
  </inkml:definitions>
  <inkml:trace contextRef="#ctx0" brushRef="#br0">1818 3793 24575,'0'31'0,"0"2"0,0 13 0,0 0 0,0 0-1775,0-2 0,0 4 1775,0 3 0,0 2 0,0-8 0,0 1 0,0-1 0,0-4 0,0-1 0,0 0 0,0 11 0,0 0 0,0 9 0,0-2-467,0-15 0,0 1 467,0 15 0,0-4-269,0-2 269,0-20 0,0-2 0,0 0 0,0-4 0,0-7 2413,0-12-2413,0-3 1995,3-5-1995,2-16 345,5 3-345,12-22 0,-7 16 0,10-16 0,-15 12 0,7 0 0,-7-5 0,2 10 0,0-3 0,-3 5 0,3 0 0,-4 0 0,0 0 0,0 0 0,-4 4 0,2 2 0,-5-1 0,2 4 0,-1-3 0,-1 4 0,2-5 0,-3 4 0,0-4 0,0 6 0,0-1 0,0 1 0,0 5 0,0 19 0,0 1 0,0 33 0,0-3-731,0 8 731,0-26 0,0 0 0,0 3 0,0 0 0,0 18 0,0-2 0,0-29 0,0-11 0,0 0 0,3-8 0,-1 0 731,2-5-731,1-6 0,-4-3 0,7-11 0,-3 5 0,0-11 0,4-3 0,-4 0 0,7-13 0,-2 6 0,7-8 0,-4 0 0,3 0 0,-5 7 0,-1 8 0,-1 9 0,-2 6 0,-2 5 0,1 3 0,-5 3 0,4 4 0,-2-2 0,2 6 0,-2 11 0,4 5 0,-6 4 0,9 12 0,-9-9 0,9 10 0,-9-6 0,7-1 0,-6-6 0,2-1 0,-4-6 0,0-5 0,3 0 0,-3-5 0,3 0 0,-3-4 0,0-13 0,0-7 0,0-12 0,0 1 0,0 0 0,0 0 0,0 5 0,0 3 0,0 9 0,0 1 0,0 6 0,2 1 0,2 2 0,1 2 0,1 0 0,0 3 0,1 0 0,0 8 0,0 0 0,1 5 0,0 0 0,-4-4 0,3 2 0,-6-6 0,3 2 0,-4-4 0,0 0 0,0 0 0,0-1 0,2-2 0,-1 3 0,4-3 0,-4 3 0,5-2 0,-6 1 0,5-5 0,-2 3 0,0-10 0,2-2 0,1-21 0,8 5 0,-2-19 0,10-4-741,-3-1 741,-7 17 0,2 0 0,-2 3 0,1 0 0,2-9 0,-2-1 0,-2 4 0,0 0 0,2 1 0,-1 0 0,-5 1 0,0 1 0,2 3 0,0 1 0,3-29 0,-5 2 0,-2 9 0,-5 7 0,0 8 0,0 14 0,0 6 0,-4 8 0,-4 7 741,-4 18-741,-7 11 0,6 22 0,-4-6-482,10-17 1,1 0 481,-7 26 0,6-25 0,1 0 0,-2 25-376,-3-3 376,10-9 0,-4-7 0,5 5 0,0-18 0,0 3 0,0-13 944,0 0-944,0-5 395,0 0-395,0-5 0,2-3 0,1 0 0,2-3 0,3-20 0,0 2 0,7-19 0,0 8 0,0-1 0,3 1 0,-4 6 0,9 4 0,-5 7 0,4 3 0,-7 5 0,-3 0 0,3 4 0,-8 0 0,4 0 0,-5 0 0,0 0 0,4 4 0,-2 4 0,5 10 0,-4 5 0,0 7 0,1-1 0,0 0 0,0 0 0,-1 1 0,-3-7 0,2 5 0,-6-15 0,5 8 0,-2-10 0,3 5 0,0 0 0,-1-4 0,1 2 0,-2-6 0,-2 2 0,2-4 0,-3 0 0,3-2 0,0-1 0,-1-3 0,1 0 0,0-3 0,5-5 0,-2-9 0,6-1 0,0-10 0,7 9 0,-3 1 0,-1 1 0,-7 9 0,-7 0 0,-1 6 0</inkml:trace>
  <inkml:trace contextRef="#ctx0" brushRef="#br0" timeOffset="1187">1656 4224 24575,'25'0'0,"-6"0"0,3 0 0,0 0 0,-9 0 0,3 0 0,-5 0 0,-4 0 0,8 0 0,-4 0 0,11 0 0,-5 0 0,10 0 0,-3 0 0,-6 0 0,9 0 0,-14 0 0,5 0 0,-7-7 0,-1 5 0,-2-5 0,3 7 0,-5 0 0,0 0 0,0-3 0,0 3 0,0-3 0,-3 3 0,-1 0 0</inkml:trace>
  <inkml:trace contextRef="#ctx0" brushRef="#br0" timeOffset="2381">2077 4461 24575,'3'-7'0,"4"-5"0,1 0 0,4-4 0,-1 4 0,-2-3 0,6 6 0,-7-2 0,4 0 0,-6 7 0,1-6 0,-1 7 0,-1-3 0,-2 1 0,1 1 0,0 1 0,2-6 0,-2 4 0,2-3 0,-3 3 0,1 1 0,1-2 0,-2 1 0,1-1 0,-2 3 0,-2 1 0</inkml:trace>
  <inkml:trace contextRef="#ctx0" brushRef="#br0" timeOffset="4784">3551 3694 24575,'0'13'0,"0"0"0,0 3 0,0 6 0,0-5 0,0 5 0,0-6 0,0 0 0,0 0 0,0-5 0,0 4 0,0-4 0,0 5 0,0 0 0,0 0 0,0 6 0,0 1 0,0 1 0,0 3 0,0-9 0,0 4 0,0-7 0,0 7 0,0-4 0,0 9 0,0-9 0,0 4 0,0 0 0,0-5 0,0 11 0,0-15 0,0 8 0,0-10 0,0 1 0,0-2 0,0-4 0,0 0 0,0 0 0,0 1 0,0-1 0,0 0 0,0 0 0,0 0 0,0 0 0,0 0 0,0 4 0,0 2 0,0 4 0,0 5 0,0-3 0,0 3 0,0-5 0,0 0 0,0 0 0,0 0 0,0 0 0,0 6 0,4 1 0,-3 0 0,8 5 0,-8-10 0,4 3 0,-3-9 0,-1-1 0,2-5 0,-1 0 0,-1 0 0,2-7 0,-3-7 0,0-11 0,0-8 0,0-9 0,0 5 0,0-6 0,0 7 0,0 7 0,3 1 0,-2 6 0,6 0 0,-3 5 0,4-4 0,-2 8 0,1-4 0,0 1 0,-1 3 0,1-4 0,-1 8 0,1-3 0,-1 6 0,0-3 0,0 0 0,5 2 0,0-1 0,1 2 0,3 0 0,-4 0 0,5 0 0,-4 0 0,2 0 0,-6 0 0,7 0 0,-8 0 0,3 2 0,-4 2 0,5 3 0,-4-1 0,4 5 0,-3 1 0,-1 4 0,7 19 0,-9-15 0,2 10 0,-1 1 0,-5-3 0,3 22 0,-4-14 0,0-11 0,0 0 0,0-15 0,0-4 0,0 1 0,0-1 0,0-1 0,-2-1 0,-1 0 0,-3-3 0,-4 2 0,-2 0 0,-10-2 0,-1 3 0,-6-4 0,0 0 0,5 0 0,-3 0 0,9 0 0,-4 0 0,7 0 0,-1 0 0,0 0 0,4 0 0,-3 0 0,8 0 0,-8 0 0,8 0 0,-8 0 0,8-3 0,-3 2 0,3-1 0,1 2 0,0 0 0,3 0 0,0 0 0</inkml:trace>
  <inkml:trace contextRef="#ctx0" brushRef="#br0" timeOffset="7030">4378 4478 24575,'-3'-2'0,"2"1"0,-9-1 0,0-1 0,-2 2 0,-4-3 0,-6 4 0,9 0 0,-13 0 0,17 0 0,-12 0 0,14 0 0,-3 0 0,4 0 0,0 0 0,0 0 0,0 3 0,-1 5 0,-1 9 0,-6 6 0,3 14 0,-4 1 0,3 8 0,1 0 0,-6 0 0,4 1 0,2-1 0,1 0 0,8-7 0,-3-8 0,2-9 0,2-7 0,-3-3 0,4-2 0,0-3 0,0-2 0,7-1 0,2-2 0,13-2 0,1 0 0,6 0 0,-5 0 0,-3 0 0,-5 0 0,0 0 0,-4 0 0,-2-3 0,-4 3 0,1-6 0,-1 3 0,0-3 0,1-5 0,-1 4 0,6-21 0,-3 13 0,3-14 0,-3 7 0,0-1 0,0 0 0,1-12 0,-5 9 0,4-10 0,-8 12 0,8-4 0,-8 11 0,3-5 0,-4 6 0,0 5 0,0-4 0,0 8 0,0-8 0,0 3 0,0-4 0,0 1 0,0-1 0,0 4 0,0-3 0,0 8 0,0-3 0,0 3 0,-2 4 0,2 2 0,-2 15 0,2 4 0,0 12 0,0 15 0,0-4 0,0 15 0,0-10 0,0 0 0,0 0 0,0 0 0,0-7 0,0-2 0,0-8 0,0 0 0,0-6 0,0-1 0,3-6 0,-2-4 0,6 3 0,-3-8 0,3 3 0,-1-6 0,0-2 0,-1-2 0,4 0 0,-3 0 0,3 0 0,-3-2 0,5-6 0,-3-4 0,8-9 0,-1-3 0,0-5 0,3 0 0,-7 0 0,3 0 0,-4-1 0,0 1 0,-1 6 0,-1 1 0,0 6 0,-3 0 0,-2 5 0,1-4 0,-3 8 0,2-4 0,-3 5 0,3 0 0,-2 0 0,1 0 0,-2-1 0,3 4 0,0 0 0,0 3 0,-1 0 0</inkml:trace>
  <inkml:trace contextRef="#ctx0" brushRef="#br0" timeOffset="8361">4329 3890 24575,'-7'-9'0,"6"3"0,3 6 0,4 0 0,10 0 0,-7 0 0,12 0 0,-14 0 0,8 0 0,-8 0 0,8 0 0,-8 0 0,3 2 0,-4-2 0,0 6 0,0-3 0,0 3 0,1 0 0,-4 0 0,2 1 0,-4-1 0,5 0 0,-6 4 0,6-2 0,-6 2 0,3 1 0,1 0 0,-3 1 0,2 3 0,1-4 0,-3 5 0,2-4 0,-3 2 0,0-6 0,0 2 0,0-4 0,0 1 0,0-1 0,0-1 0,0 1 0,0-1 0,-3-1 0,-4 2 0,-5-2 0,0 3 0,-2-2 0,6 0 0,-2-2 0,4 1 0,0-1 0,0-3 0,0 0 0,1 0 0,3 0 0,0 0 0</inkml:trace>
  <inkml:trace contextRef="#ctx0" brushRef="#br0" timeOffset="9883">4813 4579 24575,'-6'16'0,"3"-8"0,-9 12 0,8-12 0,-8 12 0,4-7 0,3 5 0,2-3 0,-4-4 0,5 5 0,-5-4 0,7 5 0,0-9 0,0 5 0,0-4 0,0-2 0,0 1 0,0-3 0,2-2 0,2 0 0,6-3 0,8 0 0,-1 0 0,11 0 0,-11 0 0,11 0 0,-10 0 0,3 0 0,-5 0 0,-4 0 0,-2 0 0,-3 0 0,-1 0 0,0 0 0,-3-3 0,3 2 0,-6-4 0,5 2 0,-4-7 0,1-1 0,2-5 0,-3-6 0,6 5 0,-6-5 0,2 11 0,0-7 0,-3 10 0,3-5 0,-3 7 0,0 0 0,0 0 0,0 1 0,0-1 0,-2 1 0,-6 1 0,-3-2 0,-5 5 0,-6-2 0,5-1 0,-11 4 0,11-4 0,-5 4 0,6 0 0,5 0 0,-4 0 0,7 0 0,-2 0 0,0 0 0,2 0 0,-2 0 0,6 0 0,2 0 0</inkml:trace>
  <inkml:trace contextRef="#ctx0" brushRef="#br0" timeOffset="12011">5659 4144 24575,'0'12'0,"0"7"0,0 4 0,0 1 0,0-3 0,0-5 0,0-4 0,0-2 0,0-9 0,0-11 0,0-8 0,0-11 0,4 0 0,2-1 0,2 7 0,1 1 0,-4 7 0,1 3 0,-3 1 0,1 5 0,1 3 0,-2 0 0,3 0 0,0 3 0,0-3 0,0 3 0,0 0 0,1 0 0,3 0 0,-3 0 0,4 0 0,-1 0 0,-2 0 0,2 0 0,-4 0 0,0 0 0,1 0 0,-1 3 0,0 0 0,0 3 0,0 0 0,1 5 0,0 1 0,1 3 0,0 1 0,0 0 0,-1-4 0,-3-2 0,2-4 0,-5 1 0,1-1 0,0-3 0,-1-6 0,1-11 0,2-8 0,-3-7 0,9-8 0,-9-1 0,9-9 0,-4 9 0,5 1 0,-6 18 0,4-8 0,-8 18 0,6-4 0,-7 7 0,6 6 0,-3-3 0,3 3 0,0 0 0,0 0 0,0 0 0,0 0 0,0 0 0,1 0 0,-1 0 0,4 0 0,-2 0 0,2 0 0,0 0 0,-2 3 0,2 0 0,-4 3 0,3 3 0,-2-2 0,2 2 0,-2 1 0,-1-3 0,2 8 0,-1-3 0,-3 4 0,4-1 0,-8 1 0,8 6 0,-7 1 0,8 7 0,-8-1 0,7-6 0,-7-1 0,2-6 0,1 0 0,-3-4 0,2-2 0,0-4 0,0-2 0,3-2 0,-1-2 0,-2 0 0,0 0 0</inkml:trace>
  <inkml:trace contextRef="#ctx0" brushRef="#br0" timeOffset="15673">6492 4105 24575,'0'14'0,"0"-5"0,-4 23 0,3-2 0,-8 2 0,4 4 0,-5-7 0,1-5 0,4-3 0,1-5 0,1 0 0,2 0 0,-3-4 0,4-2 0,0-4 0,0 1 0,0-1 0,0 0 0,0 0 0,3 0 0,0-3 0,2-1 0,2 1 0,-1-2 0,0 1 0,0-2 0,0 0 0,0 0 0,1 0 0,-1 0 0,-1 0 0,1 0 0,-1 0 0,0-2 0,2-6 0,-1 1 0,-2-8 0,3 3 0,-3-4 0,8-13 0,-3 10 0,3-5 0,-5 13 0,-1 5 0,-3 0 0,0 0 0,0 2 0,-3-1 0,3 2 0,-3-2 0,0-1 0,0 0 0,2 3 0,-1-2 0,2 2 0,-3-3 0,0 1 0,0-1 0,0 0 0,0 0 0,0 0 0,0-4 0,0 3 0,0-4 0,-3 6 0,0-1 0,-7 3 0,3-3 0,-4 5 0,5-1 0,0-1 0,0 2 0,-1-1 0,1 2 0,0 0 0,0 0 0,0 0 0,3-3 0,-3 2 0,3-4 0,0 2 0,-2 1 0,5-3 0,-3 2 0,3-2 0,3 2 0,0 1 0,2 2 0,1 0 0,1 0 0,-1 0 0,0 0 0,4 0 0,-2 0 0,2 0 0,-4 0 0,0 0 0,1 0 0,-1 0 0,0 0 0,0 0 0,-1 0 0,1 0 0,-1 0 0,1 0 0,-3 2 0,-1 1 0,0 3 0,-1-1 0,1 1 0,-2 0 0,0 0 0,0 0 0,0 0 0,0 4 0,0-2 0,0 6 0,0 1 0,0-3 0,0 6 0,0-11 0,0 3 0,0-4 0,0 1 0,0-1 0,0 0 0,0 0 0,0 0 0,0 5 0,3-4 0,-2 3 0,2-3 0,-1-1 0,-1 0 0,2 0 0,-1 0 0,-1 0 0,5 0 0,-3 1 0,0-1 0,3 0 0,-3-3 0,3 0 0,-1-3 0,0 0 0,3 0 0,-2 0 0,3 0 0,-3-3 0,1-4 0,4-5 0,2-4 0,0-6 0,4-1 0,-7-6 0,9-1 0,-8-6 0,6 11 0,-6-10 0,1 17 0,-3-3 0,-5 5 0,0 4 0,-1 2 0,-3-1 0,3 0 0,-3-1 0,0 2 0,0-1 0,0 4 0,0-8 0,0 1 0,0-3 0,0-1 0,0 6 0,0-3 0,-4-2 0,-1-1 0,0-9 0,-2 9 0,6-10 0,-7 5 0,7-6 0,-8 0 0,8 3 0,-7 4 0,7 8 0,-5 3 0,3 8 0,0 3 0,1 7 0,2 4 0,0 11 0,0 1 0,0 7 0,0 6 0,0-4 0,4 4 0,3 1 0,3-6 0,-4 0 0,2-3 0,-7-11 0,8 11 0,-4-11 0,0 5 0,5 1 0,-4-6 0,1 6 0,0-11 0,-3 2 0,0-6 0,2 2 0,-2 1 0,2-4 0,-1 3 0,0-3 0,-2-1 0,4-3 0,-1 3 0,0-6 0,0 3 0,0-3 0,3 0 0,-2 0 0,2 0 0,-3 0 0,5 0 0,0 0 0,5 0 0,0 0 0,-5 0 0,4 0 0,-3 0 0,4-4 0,-5 1 0,0-1 0,-1-3 0,-2-1 0,3 0 0,0-3 0,-3 0 0,4-1 0,-1 0 0,-2-3 0,3 2 0,-5-3 0,5 4 0,-3-3 0,2 3 0,-4 0 0,0 2 0,-3 4 0,1-1 0,-4 1 0,4 0 0,-1 0 0,-1-5 0,3 4 0,-3-3 0,3 4 0,0-1 0,0 2 0,0 1 0,-3 0 0,-1 3 0,-2-1 0</inkml:trace>
  <inkml:trace contextRef="#ctx0" brushRef="#br0" timeOffset="16598">6626 3985 24575,'18'0'0,"2"0"0,10 0 0,-1-5 0,0-4 0,0-2 0,-5-2 0,3 7 0,-14 0 0,8 6 0,-9-3 0,0-4 0,-1 5 0,-4-5 0,3 7 0,-3 0 0,3 0 0,-5 0 0,0 0 0,3-3 0,-2 3 0,8-7 0,-3 3 0,5-4 0,0 0 0,-4 1 0,-2 3 0,-4-2 0,0 5 0,0-1 0,1 2 0,-4-3 0,0 2 0,-3-2 0</inkml:trace>
  <inkml:trace contextRef="#ctx0" brushRef="#br0" timeOffset="17889">6475 3922 24575,'0'-12'0,"0"1"0,0 0 0,0 4 0,0-8 0,0 4 0,0-5 0,0 4 0,0-9 0,0 13 0,0-9 0,0 7 0,0 3 0,0-8 0,0 8 0,0-3 0,0 4 0,0-11 0,0 2 0,0-8 0,0 5 0,0 6 0,0-2 0,0 6 0,0-2 0,0 10 0,7 6 0,2 7 0,7 3 0,0 0 0,-3 5 0,2-7 0,-5 7 0,1-13 0,-5 2 0,1-4 0,-1 0 0,0 1 0,0-1 0,0 0 0,0-3 0,0 2 0,-1-2 0,0 0 0,0-1 0,-2 1 0,1-2 0,-3 1 0,1-2 0</inkml:trace>
  <inkml:trace contextRef="#ctx0" brushRef="#br0" timeOffset="19112">6650 4679 24575,'0'0'0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1-10T14:58:00.699"/>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11281 2808,'0'0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1-10T14:58:05.172"/>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2630 2703,'0'0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1-10T14:58:09.077"/>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7129 2897,'0'0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1-10T14:58:13.163"/>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5774 2935,'0'0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1-10T14:58:16.860"/>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13433 2762,'0'0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1-10T14:58:23.358"/>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3493 5236,'0'0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1-10T14:58:26.446"/>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6055 5234,'0'0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1-10T14:38:40.874"/>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3022 12848,'0'42,"0"0,0-3,0 14,0-23,0 1,0-2,0 3,0 17,0 0,0 5,0-10,0 0,0 14,0-26,0 2,0 10,0 0,0-8,0 0,0 0,0-2,0 20,0-15,0 7,0-13,0 9,0-9,0 6,0 5,0-5,0 7,0 0,0-7,5 5,-4-18,8 3,-8-13,5-5,-5 0,2-5,14-2,-6-5,15 0,-4-7,22 7,-10-8,24 8,-20-3,9-1,8 3,-7-3,-15 5,-1 0,16 0,-15-3,-1 0,16 2,-15-2,-1 0,16-2,-16 4,1 0,25-4,-1 0,-24 5,-1-1,16-4,-16 2,1 0,25 1,-1-4,-25 6,1 0,24 0,-24 0,1 0,0 0,-1 0,0 0,1 0,5 0,-1 0,-3 0,0 0,4 0,-1 0,20 0,-25 0,-1 0,16 6,-16-6,0 1,17 9,-17-9,1-1,1 6,0 0,-4-5,0 0,8 2,0 1,-4-1,0 0,6-2,0 0,0 5,1 1,3-6,0-1,-4 7,-1-1,1-5,0-1,4 7,-1 0,-8-3,-1-1,5 1,0 0,-5 2,-1 0,0-2,0 0,6 3,0 0,-4-3,0 0,9 2,0 1,-9-3,-1 0,10 0,1 0,-5 3,0-1,4-5,3-1,12 4,-1-1,-19-3,0 0,18-1,-1 2,-26 2,0 0,13-2,2-1,-4 3,-2 0,2 1,-1-2,-1-1,-1 0,-4 5,-1 0,6-6,0 1,-4 5,-1 0,5-5,0 0,0 1,-1 1,-3 1,0-2,4-1,0 0,-6 5,0 0,1-5,-1-1,1 3,-1 0,1-2,-1-2,24 1,-1 0,-10 0,9 0,-7 0,7 0,-9 0,1 0,-1 0,9 0,-6 0,6 0,1 0,1 0,1 0,-26 0,0 0,26 0,-11 0,2 0,-12 0,0 0,7 1,-1-2,-9-2,-3 0,27 2,-26-5,2 0,12 1,-2 1,-12 0,0 0,8-1,5-1,-5 1,17 3,-1-2,1 0,-22 3,0 2,10-1,1 0,-1 0,0 0,-5 0,0 0,-1 0,0 0,-5 0,-1 0,0 0,0 0,25 0,-26 0,0 0,26 0,-25 0,1 0,24 0,-26 0,0 0,26 0,-1 0,-25 0,1 0,24 0,-24 0,1 0,-1 0,1 0,-1 0,0 0,1 0,-1 0,25 0,-26 0,0 0,26 0,-25 0,1 0,-1 0,1 0,-1 0,1 0,-1 0,0 0,1 0,-1 0,1 0,-1 0,25 0,-26 0,0 0,17 0,6 0,-9 0,-1 0,2 0,-1 0,0 0,0 0,0 0,1 0,-1 0,0 0,0 0,1 0,8 0,-7 0,-15 0,-1 0,17 0,-17 0,0 0,17 0,-18 0,2 0,25 0,-1 0,-24 0,-1 0,9 0,12 0,-22 0,6 0,-14 0,5-5,-11 4,5-3,-10 1,2 2,-6-4,6 4,-6-1,2-1,-1 2,-2-4,4 1,-4 1,2-3,0 3,1-3,-1 0,1-5,-3 0,2-11,6-9,3-17,-2 20,0-2,-2-8,1-1,6-1,0 0,-2-5,0 0,2-7,-2 0,-4 12,0-2,1 1,2-4,-2 4,-6 3,0 0,3 1,3-2,-3 0,-5-7,-1 1,1-8,0-1,0 1,0 1,0 5,-1 1,-3 2,0 1,-1 8,0 0,-3-4,0 1,0 4,0 1,0-25,0 26,0 0,0-17,0 2,0 2,-9 14,4 0,-9 3,6 11,-6-11,5 15,-4-8,6 10,0-1,-1-3,2 8,-1-3,1 4,0-1,-3 2,0-1,0 3,-3 1,-6-3,-5 4,-14-8,-10 7,14-3,-2-1,-4 4,-2 2,-10-4,-2 1,1 3,-2 0,11-2,-2-2,0 2,-5 1,-1 1,0-1,-5-2,0 0,-2 0,8 3,-1 0,0 0,0 0,-1 0,1 0,-1 0,-1 0,-2 0,-1 0,-1 0,1 0,0 0,-1 0,1 0,0 0,4 0,0 0,1 0,-1 0,1 0,0 0,0 0,1 0,3 0,0 0,1 0,0 0,-11 0,1 0,-1 0,2 0,-1 0,3 0,6 0,1 0,3 0,-12 1,1-2,-3-2,1-1,15 0,-1-1,-5 0,-3-2,1 1,-8-3,0 1,9 2,-3 0,2 0,8 0,2 0,0 1,-1-1,1 0,-1 1,-5 1,0 1,2 0,-7-1,1 1,7 0,-2 0,2 1,-6 1,1 0,-6-2,-1-1,-2 0,-3 0,14 3,-1 1,1-1,-10-2,-2-1,11 3,-3 2,-1-1,4 0,-1 0,-1 0,2 0,-10 0,1 0,-3 0,1 0,-4 0,0 0,3 0,10 0,3 0,-1 0,0 0,-5 0,0 0,0 0,1 0,2 0,1-1,0 1,-1 1,-6 1,-2 0,0 1,2 0,5 0,3-1,-1 1,-1 1,-7 0,0 2,-1 0,1 0,3-1,0 1,1-1,-1 1,0-1,0 1,0-1,1 0,0-1,0-2,0 1,1 0,2 2,1 0,0 0,3-1,-1-3,3-1,-4 1,-4 1,-4 0,-1 1,6-1,5 1,5 0,-5 0,-4-1,-4 1,-1-1,4 1,2 0,3 1,-1-1,-4 3,-1 0,2-1,2-1,1-1,-1 1,1 1,0 1,-1 1,-3-1,0 0,0 0,3 0,0 0,2 0,-8 2,0 0,10-3,-1 1,3 0,3 1,0 0,-14 1,-1 0,6-1,1 1,-1-1,1 1,5-1,-1 0,-17 2,2-1,22-1,1-1,-8 0,-4 0,6-1,-16 7,7-4,-2 0,14-1,1 0,-10-3,-1 0,0 3,1 0,4-4,2 1,-1 3,2 0,4 0,1 0,-24 0,1 4,10-10,7 9,3-9,12 7,-3-7,-4 7,-8-1,-7-1,7 1,0-1,-8 0,5 1,-2 1,13-2,2 0,-1 1,-1-1,-7 1,1 0,-4 4,-12-4,28-3,-11-4,23 0,-8 0,15 0,42 0,13 0,-2 0,0 0,4 0,-11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1-10T14:38:44"/>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17490 12476,'-37'0,"0"0,-5 0,0 0,3 7,-2 0,-16-2,-3 2,19 0,0 1,-1 1,-7 0,-2 0,0 0,-4-2,-1-1,1 3,3 4,2 4,-2-3,7-7,-1-2,0 0,1 2,-12 8,1 2,-1-3,11-7,0-2,-1-1,1 3,-12 5,1 1,2-1,11-5,1-2,1 2,-1 4,0 1,2-1,-8-2,2-1,-1 4,0-1,3-6,1-1,9 2,3 0,-18 0,4 5,17-1,0-5,6 3,1-7,0 6,5-5,-5 5,6-6,0 3,0-1,-5-2,3 6,-10-2,5 4,-6 1,-8-4,12 1,-10-6,11 7,5-7,-1 4,13-3,-4-1,2 2,0-3,-1 0,-2 0,6 0,-10 0,8 0,-5 0,2 0,-1 0,-3 0,-7 0,4 0,-4 0,11 0,0 0,2 0,25-20,-1 0,23-19,-9 11,-1-1,13-11,-8 8,-1-1,7-13,-13 20,0-1,-5 0,0 1,1 3,-1 0,16-20,-10 17,-1-4,-10 13,-2-5,1 6,-1-6,2 5,3-11,-1 4,2-5,4 4,-4-3,2 9,-4-3,-6 6,3 0,-7 5,3 0,-5 5,0 0,-22 27,-2-3,-21 26,5-10,-3 9,1-6,14-11,-1-1,-22 14,18-13,0 0,0-5,1 0,2 5,0 0,-2-5,1 0,0 5,2-1,-20 8,1 8,10-13,0 0,6-4,4-6,7-6,-7 5,4-8,0 8,3-5,3 0,0-1,2-4,4-1,-1 3,4-2,0 3,3-2,5 2,1-2,3 0,0-1,1 0,2 0,4 1,0 3,6 3,-5 2,13 10,2-5,4 13,6 4,1 1,-22-13,0 0,5-6,0 1,-1 10,0 0,-2-11,0 1,1 9,0 1,13 14,-16-19,-1 1,17 18,-6-4,4 1,-15-16,8 13,-11-22,-3 5,1-6,-7-4,7 2,-4-2,1 0,3 2,2-1,0 4,5 0,-10-1,3 0,-6 0,6-4,-7-1,3-4,-5-1,-1-26,-1 17,-2-20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1-10T14:57:21.798"/>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10478 13885,'0'0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1-10T14:57:44.722"/>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1951 2679,'0'0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1-10T14:57:49.589"/>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14854 2817,'0'0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1-10T14:57:51.153"/>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15396 2971,'0'0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1-10T14:57:53.891"/>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16102 2928,'0'0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1-10T14:57:58.310"/>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9546 2852,'0'0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799" cy="4572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4" name="Shape 4"/>
          <p:cNvSpPr txBox="1">
            <a:spLocks noGrp="1"/>
          </p:cNvSpPr>
          <p:nvPr>
            <p:ph type="dt" idx="10"/>
          </p:nvPr>
        </p:nvSpPr>
        <p:spPr>
          <a:xfrm>
            <a:off x="3884612" y="0"/>
            <a:ext cx="2971799" cy="457200"/>
          </a:xfrm>
          <a:prstGeom prst="rect">
            <a:avLst/>
          </a:prstGeom>
          <a:noFill/>
          <a:ln>
            <a:noFill/>
          </a:ln>
        </p:spPr>
        <p:txBody>
          <a:bodyPr lIns="91425" tIns="91425" rIns="91425" bIns="91425" anchor="t" anchorCtr="0"/>
          <a:lstStyle>
            <a:lvl1pPr marL="0" marR="0" lvl="0" indent="0" algn="r"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5" name="Shape 5"/>
          <p:cNvSpPr>
            <a:spLocks noGrp="1" noRot="1" noChangeAspect="1"/>
          </p:cNvSpPr>
          <p:nvPr>
            <p:ph type="sldImg" idx="3"/>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200" b="0" i="0" u="none" strike="noStrike" cap="none">
                <a:solidFill>
                  <a:schemeClr val="dk1"/>
                </a:solidFill>
                <a:latin typeface="Arial"/>
                <a:ea typeface="Arial"/>
                <a:cs typeface="Arial"/>
                <a:sym typeface="Arial"/>
              </a:defRPr>
            </a:lvl2pPr>
            <a:lvl3pPr marL="914400" marR="0" lvl="2" indent="0" algn="l" rtl="0">
              <a:spcBef>
                <a:spcPts val="0"/>
              </a:spcBef>
              <a:buNone/>
              <a:defRPr sz="1200" b="0" i="0" u="none" strike="noStrike" cap="none">
                <a:solidFill>
                  <a:schemeClr val="dk1"/>
                </a:solidFill>
                <a:latin typeface="Arial"/>
                <a:ea typeface="Arial"/>
                <a:cs typeface="Arial"/>
                <a:sym typeface="Arial"/>
              </a:defRPr>
            </a:lvl3pPr>
            <a:lvl4pPr marL="1371600" marR="0" lvl="3" indent="0" algn="l" rtl="0">
              <a:spcBef>
                <a:spcPts val="0"/>
              </a:spcBef>
              <a:buNone/>
              <a:defRPr sz="1200" b="0" i="0" u="none" strike="noStrike" cap="none">
                <a:solidFill>
                  <a:schemeClr val="dk1"/>
                </a:solidFill>
                <a:latin typeface="Arial"/>
                <a:ea typeface="Arial"/>
                <a:cs typeface="Arial"/>
                <a:sym typeface="Arial"/>
              </a:defRPr>
            </a:lvl4pPr>
            <a:lvl5pPr marL="1828800" marR="0" lvl="4" indent="0" algn="l" rtl="0">
              <a:spcBef>
                <a:spcPts val="0"/>
              </a:spcBef>
              <a:buNone/>
              <a:defRPr sz="1200" b="0" i="0" u="none" strike="noStrike" cap="none">
                <a:solidFill>
                  <a:schemeClr val="dk1"/>
                </a:solidFill>
                <a:latin typeface="Arial"/>
                <a:ea typeface="Arial"/>
                <a:cs typeface="Arial"/>
                <a:sym typeface="Arial"/>
              </a:defRPr>
            </a:lvl5pPr>
            <a:lvl6pPr marL="2286000" marR="0" lvl="5" indent="0" algn="l" rtl="0">
              <a:spcBef>
                <a:spcPts val="0"/>
              </a:spcBef>
              <a:buNone/>
              <a:defRPr sz="1200" b="0" i="0" u="none" strike="noStrike" cap="none">
                <a:solidFill>
                  <a:schemeClr val="dk1"/>
                </a:solidFill>
                <a:latin typeface="Arial"/>
                <a:ea typeface="Arial"/>
                <a:cs typeface="Arial"/>
                <a:sym typeface="Arial"/>
              </a:defRPr>
            </a:lvl6pPr>
            <a:lvl7pPr marL="2743200" marR="0" lvl="6" indent="0" algn="l" rtl="0">
              <a:spcBef>
                <a:spcPts val="0"/>
              </a:spcBef>
              <a:buNone/>
              <a:defRPr sz="1200" b="0" i="0" u="none" strike="noStrike" cap="none">
                <a:solidFill>
                  <a:schemeClr val="dk1"/>
                </a:solidFill>
                <a:latin typeface="Arial"/>
                <a:ea typeface="Arial"/>
                <a:cs typeface="Arial"/>
                <a:sym typeface="Arial"/>
              </a:defRPr>
            </a:lvl7pPr>
            <a:lvl8pPr marL="3200400" marR="0" lvl="7" indent="0" algn="l" rtl="0">
              <a:spcBef>
                <a:spcPts val="0"/>
              </a:spcBef>
              <a:buNone/>
              <a:defRPr sz="1200" b="0" i="0" u="none" strike="noStrike" cap="none">
                <a:solidFill>
                  <a:schemeClr val="dk1"/>
                </a:solidFill>
                <a:latin typeface="Arial"/>
                <a:ea typeface="Arial"/>
                <a:cs typeface="Arial"/>
                <a:sym typeface="Arial"/>
              </a:defRPr>
            </a:lvl8pPr>
            <a:lvl9pPr marL="3657600" marR="0" lvl="8" indent="0" algn="l" rtl="0">
              <a:spcBef>
                <a:spcPts val="0"/>
              </a:spcBef>
              <a:buNone/>
              <a:defRPr sz="1200" b="0" i="0" u="none" strike="noStrike" cap="none">
                <a:solidFill>
                  <a:schemeClr val="dk1"/>
                </a:solidFill>
                <a:latin typeface="Arial"/>
                <a:ea typeface="Arial"/>
                <a:cs typeface="Arial"/>
                <a:sym typeface="Arial"/>
              </a:defRPr>
            </a:lvl9pPr>
          </a:lstStyle>
          <a:p>
            <a:endParaRPr/>
          </a:p>
        </p:txBody>
      </p:sp>
      <p:sp>
        <p:nvSpPr>
          <p:cNvPr id="7" name="Shape 7"/>
          <p:cNvSpPr txBox="1">
            <a:spLocks noGrp="1"/>
          </p:cNvSpPr>
          <p:nvPr>
            <p:ph type="ftr" idx="11"/>
          </p:nvPr>
        </p:nvSpPr>
        <p:spPr>
          <a:xfrm>
            <a:off x="0" y="8685213"/>
            <a:ext cx="2971799" cy="457200"/>
          </a:xfrm>
          <a:prstGeom prst="rect">
            <a:avLst/>
          </a:prstGeom>
          <a:noFill/>
          <a:ln>
            <a:noFill/>
          </a:ln>
        </p:spPr>
        <p:txBody>
          <a:bodyPr lIns="91425" tIns="91425" rIns="91425" bIns="91425" anchor="b"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8" name="Shape 8"/>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Arial"/>
                <a:ea typeface="Arial"/>
                <a:cs typeface="Arial"/>
                <a:sym typeface="Arial"/>
              </a:rPr>
              <a:t>‹#›</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457102709"/>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dirty="0">
                <a:solidFill>
                  <a:schemeClr val="dk1"/>
                </a:solidFill>
                <a:latin typeface="Arial"/>
                <a:ea typeface="Arial"/>
                <a:cs typeface="Arial"/>
                <a:sym typeface="Arial"/>
              </a:rPr>
              <a:t>If this PowerPoint presentation contains mathematical equations, you may need to check that your computer has the following installed:</a:t>
            </a:r>
          </a:p>
          <a:p>
            <a:r>
              <a:rPr lang="en-US" sz="1200" b="0" i="0" u="none" strike="noStrike" kern="1200" cap="none" dirty="0">
                <a:solidFill>
                  <a:schemeClr val="dk1"/>
                </a:solidFill>
                <a:latin typeface="Arial"/>
                <a:ea typeface="Arial"/>
                <a:cs typeface="Arial"/>
                <a:sym typeface="Arial"/>
              </a:rPr>
              <a:t>1) MathType Plugin</a:t>
            </a:r>
          </a:p>
          <a:p>
            <a:r>
              <a:rPr lang="en-US" sz="1200" b="0" i="0" u="none" strike="noStrike" kern="1200" cap="none" dirty="0">
                <a:solidFill>
                  <a:schemeClr val="dk1"/>
                </a:solidFill>
                <a:latin typeface="Arial"/>
                <a:ea typeface="Arial"/>
                <a:cs typeface="Arial"/>
                <a:sym typeface="Arial"/>
              </a:rPr>
              <a:t>2) Math Player (free versions available)</a:t>
            </a:r>
          </a:p>
          <a:p>
            <a:r>
              <a:rPr lang="en-US" sz="1200" b="0" i="0" u="none" strike="noStrike" kern="1200" cap="none" dirty="0">
                <a:solidFill>
                  <a:schemeClr val="dk1"/>
                </a:solidFill>
                <a:latin typeface="Arial"/>
                <a:ea typeface="Arial"/>
                <a:cs typeface="Arial"/>
                <a:sym typeface="Arial"/>
              </a:rPr>
              <a:t>3) NVDA Reader (free versions available)</a:t>
            </a:r>
            <a:endParaRPr 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3099114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116</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89498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Shape 17"/>
        <p:cNvGrpSpPr/>
        <p:nvPr/>
      </p:nvGrpSpPr>
      <p:grpSpPr>
        <a:xfrm>
          <a:off x="0" y="0"/>
          <a:ext cx="0" cy="0"/>
          <a:chOff x="0" y="0"/>
          <a:chExt cx="0" cy="0"/>
        </a:xfrm>
      </p:grpSpPr>
      <p:sp>
        <p:nvSpPr>
          <p:cNvPr id="18" name="Shape 18"/>
          <p:cNvSpPr/>
          <p:nvPr/>
        </p:nvSpPr>
        <p:spPr>
          <a:xfrm>
            <a:off x="0" y="0"/>
            <a:ext cx="9144000" cy="3886200"/>
          </a:xfrm>
          <a:prstGeom prst="rect">
            <a:avLst/>
          </a:prstGeom>
          <a:solidFill>
            <a:srgbClr val="007FA3"/>
          </a:solidFill>
          <a:ln w="25400" cap="flat" cmpd="sng">
            <a:solidFill>
              <a:srgbClr val="007FA3"/>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19" name="Shape 19"/>
          <p:cNvSpPr txBox="1">
            <a:spLocks noGrp="1"/>
          </p:cNvSpPr>
          <p:nvPr>
            <p:ph type="ctrTitle"/>
          </p:nvPr>
        </p:nvSpPr>
        <p:spPr>
          <a:xfrm>
            <a:off x="685800" y="762000"/>
            <a:ext cx="7772400" cy="2838451"/>
          </a:xfrm>
          <a:prstGeom prst="rect">
            <a:avLst/>
          </a:prstGeom>
          <a:noFill/>
          <a:ln>
            <a:noFill/>
          </a:ln>
        </p:spPr>
        <p:txBody>
          <a:bodyPr lIns="91425" tIns="91425" rIns="91425" bIns="91425" anchor="b" anchorCtr="0"/>
          <a:lstStyle>
            <a:lvl1pPr marL="0" marR="0" lvl="0" indent="0" algn="l" rtl="0">
              <a:lnSpc>
                <a:spcPct val="100000"/>
              </a:lnSpc>
              <a:spcBef>
                <a:spcPts val="0"/>
              </a:spcBef>
              <a:buClr>
                <a:schemeClr val="lt1"/>
              </a:buClr>
              <a:buFont typeface="Times New Roman"/>
              <a:buNone/>
              <a:defRPr sz="3600" b="1" i="0" u="none" strike="noStrike" cap="none">
                <a:solidFill>
                  <a:schemeClr val="lt1"/>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20" name="Shape 20"/>
          <p:cNvSpPr txBox="1">
            <a:spLocks noGrp="1"/>
          </p:cNvSpPr>
          <p:nvPr>
            <p:ph type="subTitle" idx="1"/>
          </p:nvPr>
        </p:nvSpPr>
        <p:spPr>
          <a:xfrm>
            <a:off x="674687" y="3962400"/>
            <a:ext cx="7794625" cy="175260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1800" b="0" i="0" u="none" strike="noStrike" cap="none">
                <a:solidFill>
                  <a:schemeClr val="dk1"/>
                </a:solidFill>
                <a:latin typeface="Arial"/>
                <a:ea typeface="Arial"/>
                <a:cs typeface="Arial"/>
                <a:sym typeface="Arial"/>
              </a:defRPr>
            </a:lvl1pPr>
            <a:lvl2pPr marL="457200" marR="0" lvl="1"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2pPr>
            <a:lvl3pPr marL="914400" marR="0" lvl="2" indent="0" algn="ctr" rtl="0">
              <a:spcBef>
                <a:spcPts val="600"/>
              </a:spcBef>
              <a:buClr>
                <a:srgbClr val="007FA3"/>
              </a:buClr>
              <a:buFont typeface="Noto Sans Symbols"/>
              <a:buNone/>
              <a:defRPr sz="1600" b="0" i="0" u="none" strike="noStrike" cap="none">
                <a:solidFill>
                  <a:srgbClr val="888888"/>
                </a:solidFill>
                <a:latin typeface="Arial"/>
                <a:ea typeface="Arial"/>
                <a:cs typeface="Arial"/>
                <a:sym typeface="Arial"/>
              </a:defRPr>
            </a:lvl3pPr>
            <a:lvl4pPr marL="1371600" marR="0" lvl="3"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4pPr>
            <a:lvl5pPr marL="1828800" marR="0" lvl="4"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5pPr>
            <a:lvl6pPr marL="2286000" marR="0" lvl="5"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6pPr>
            <a:lvl7pPr marL="2743200" marR="0" lvl="6"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7pPr>
            <a:lvl8pPr marL="3200400" marR="0" lvl="7"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8pPr>
            <a:lvl9pPr marL="3657600" marR="0" lvl="8"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9pPr>
          </a:lstStyle>
          <a:p>
            <a:endParaRPr dirty="0"/>
          </a:p>
        </p:txBody>
      </p:sp>
      <p:sp>
        <p:nvSpPr>
          <p:cNvPr id="21" name="Shape 21"/>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22" name="Shape 22"/>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23" name="Shape 23"/>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32457349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Two Content">
    <p:spTree>
      <p:nvGrpSpPr>
        <p:cNvPr id="1" name="Shape 30"/>
        <p:cNvGrpSpPr/>
        <p:nvPr/>
      </p:nvGrpSpPr>
      <p:grpSpPr>
        <a:xfrm>
          <a:off x="0" y="0"/>
          <a:ext cx="0" cy="0"/>
          <a:chOff x="0" y="0"/>
          <a:chExt cx="0" cy="0"/>
        </a:xfrm>
      </p:grpSpPr>
      <p:sp>
        <p:nvSpPr>
          <p:cNvPr id="31" name="Shape 31"/>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2" name="Shape 32"/>
          <p:cNvSpPr txBox="1">
            <a:spLocks noGrp="1"/>
          </p:cNvSpPr>
          <p:nvPr>
            <p:ph type="body" idx="1"/>
          </p:nvPr>
        </p:nvSpPr>
        <p:spPr>
          <a:xfrm>
            <a:off x="457200" y="1600200"/>
            <a:ext cx="8229600" cy="2163763"/>
          </a:xfrm>
          <a:prstGeom prst="rect">
            <a:avLst/>
          </a:prstGeom>
          <a:noFill/>
          <a:ln>
            <a:noFill/>
          </a:ln>
        </p:spPr>
        <p:txBody>
          <a:bodyPr lIns="91425" tIns="91425" rIns="91425" bIns="91425" anchor="t" anchorCtr="0"/>
          <a:lstStyle>
            <a:lvl1pPr marL="256032" marR="0" lvl="0" indent="-2560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283464"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2286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6pPr>
            <a:lvl7pPr marL="2971800" marR="0" lvl="6"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7pPr>
            <a:lvl8pPr marL="3429000" marR="0" lvl="7"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8pPr>
            <a:lvl9pPr marL="3886200" marR="0" lvl="8"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9pPr>
          </a:lstStyle>
          <a:p>
            <a:endParaRPr lang="en-US" dirty="0"/>
          </a:p>
          <a:p>
            <a:pPr lvl="1"/>
            <a:endParaRPr lang="en-US" dirty="0"/>
          </a:p>
          <a:p>
            <a:pPr lvl="2"/>
            <a:endParaRPr dirty="0"/>
          </a:p>
        </p:txBody>
      </p:sp>
      <p:sp>
        <p:nvSpPr>
          <p:cNvPr id="33" name="Shape 33"/>
          <p:cNvSpPr txBox="1">
            <a:spLocks noGrp="1"/>
          </p:cNvSpPr>
          <p:nvPr>
            <p:ph type="body" idx="2"/>
          </p:nvPr>
        </p:nvSpPr>
        <p:spPr>
          <a:xfrm>
            <a:off x="457200" y="3962400"/>
            <a:ext cx="8229600" cy="2163763"/>
          </a:xfrm>
          <a:prstGeom prst="rect">
            <a:avLst/>
          </a:prstGeom>
          <a:noFill/>
          <a:ln>
            <a:noFill/>
          </a:ln>
        </p:spPr>
        <p:txBody>
          <a:bodyPr lIns="91425" tIns="91425" rIns="91425" bIns="91425" anchor="t" anchorCtr="0"/>
          <a:lstStyle>
            <a:lvl1pPr marL="256032" marR="0" lvl="0" indent="-2560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283464"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2286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6pPr>
            <a:lvl7pPr marL="2971800" marR="0" lvl="6"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7pPr>
            <a:lvl8pPr marL="3429000" marR="0" lvl="7"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8pPr>
            <a:lvl9pPr marL="3886200" marR="0" lvl="8"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9pPr>
          </a:lstStyle>
          <a:p>
            <a:endParaRPr lang="en-US" dirty="0"/>
          </a:p>
          <a:p>
            <a:pPr lvl="1"/>
            <a:endParaRPr lang="en-US" dirty="0"/>
          </a:p>
          <a:p>
            <a:pPr lvl="2"/>
            <a:endParaRPr dirty="0"/>
          </a:p>
        </p:txBody>
      </p:sp>
      <p:sp>
        <p:nvSpPr>
          <p:cNvPr id="34" name="Shape 34"/>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1461762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Blank">
    <p:spTree>
      <p:nvGrpSpPr>
        <p:cNvPr id="1" name="Shape 79"/>
        <p:cNvGrpSpPr/>
        <p:nvPr/>
      </p:nvGrpSpPr>
      <p:grpSpPr>
        <a:xfrm>
          <a:off x="0" y="0"/>
          <a:ext cx="0" cy="0"/>
          <a:chOff x="0" y="0"/>
          <a:chExt cx="0" cy="0"/>
        </a:xfrm>
      </p:grpSpPr>
      <p:sp>
        <p:nvSpPr>
          <p:cNvPr id="80" name="Shape 80"/>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81" name="Shape 81"/>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82" name="Shape 82"/>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dk1"/>
                </a:solidFill>
                <a:latin typeface="Arial"/>
                <a:ea typeface="Arial"/>
                <a:cs typeface="Arial"/>
                <a:sym typeface="Arial"/>
              </a:rPr>
              <a:t>‹#›</a:t>
            </a:fld>
            <a:endParaRPr lang="en-US" sz="9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1_Title Slide">
    <p:spTree>
      <p:nvGrpSpPr>
        <p:cNvPr id="1" name=""/>
        <p:cNvGrpSpPr/>
        <p:nvPr/>
      </p:nvGrpSpPr>
      <p:grpSpPr>
        <a:xfrm>
          <a:off x="0" y="0"/>
          <a:ext cx="0" cy="0"/>
          <a:chOff x="0" y="0"/>
          <a:chExt cx="0" cy="0"/>
        </a:xfrm>
      </p:grpSpPr>
      <p:sp>
        <p:nvSpPr>
          <p:cNvPr id="10" name="Rectangle 9"/>
          <p:cNvSpPr/>
          <p:nvPr/>
        </p:nvSpPr>
        <p:spPr bwMode="white">
          <a:xfrm>
            <a:off x="0" y="0"/>
            <a:ext cx="9144000" cy="3886200"/>
          </a:xfrm>
          <a:prstGeom prst="rect">
            <a:avLst/>
          </a:prstGeom>
          <a:solidFill>
            <a:srgbClr val="007FA3"/>
          </a:solidFill>
          <a:ln>
            <a:solidFill>
              <a:srgbClr val="007F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p:nvPr>
        </p:nvSpPr>
        <p:spPr>
          <a:xfrm>
            <a:off x="685800" y="762000"/>
            <a:ext cx="7772400" cy="2838451"/>
          </a:xfrm>
        </p:spPr>
        <p:txBody>
          <a:bodyPr anchor="b">
            <a:noAutofit/>
          </a:bodyPr>
          <a:lstStyle>
            <a:lvl1pPr algn="l">
              <a:defRPr sz="3600">
                <a:solidFill>
                  <a:schemeClr val="bg1"/>
                </a:solidFill>
              </a:defRPr>
            </a:lvl1pPr>
          </a:lstStyle>
          <a:p>
            <a:r>
              <a:rPr lang="en-US"/>
              <a:t>Click to edit Master title style</a:t>
            </a:r>
            <a:endParaRPr lang="en-US" dirty="0"/>
          </a:p>
        </p:txBody>
      </p:sp>
      <p:sp>
        <p:nvSpPr>
          <p:cNvPr id="3" name="Subtitle 2"/>
          <p:cNvSpPr>
            <a:spLocks noGrp="1"/>
          </p:cNvSpPr>
          <p:nvPr>
            <p:ph type="subTitle" idx="1"/>
          </p:nvPr>
        </p:nvSpPr>
        <p:spPr>
          <a:xfrm>
            <a:off x="674687" y="3962400"/>
            <a:ext cx="7794626" cy="1752600"/>
          </a:xfrm>
        </p:spPr>
        <p:txBody>
          <a:bodyPr>
            <a:noAutofit/>
          </a:bodyPr>
          <a:lstStyle>
            <a:lvl1pPr marL="0" indent="0" algn="l">
              <a:spcBef>
                <a:spcPts val="0"/>
              </a:spcBef>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12"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1/10/21</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14" name="TextBox 13"/>
          <p:cNvSpPr txBox="1"/>
          <p:nvPr userDrawn="1"/>
        </p:nvSpPr>
        <p:spPr>
          <a:xfrm>
            <a:off x="1600200" y="6429345"/>
            <a:ext cx="7162800" cy="276999"/>
          </a:xfrm>
          <a:prstGeom prst="rect">
            <a:avLst/>
          </a:prstGeom>
          <a:noFill/>
        </p:spPr>
        <p:txBody>
          <a:bodyPr wrap="square" rtlCol="0">
            <a:spAutoFit/>
          </a:bodyPr>
          <a:lstStyle/>
          <a:p>
            <a:pPr algn="r">
              <a:buClrTx/>
              <a:defRPr/>
            </a:pPr>
            <a:r>
              <a:rPr lang="en-US" altLang="en-US" sz="1200" dirty="0">
                <a:latin typeface="Verdana" panose="020B0604030504040204" pitchFamily="34" charset="0"/>
                <a:ea typeface="Verdana" panose="020B0604030504040204" pitchFamily="34" charset="0"/>
                <a:cs typeface="Verdana" panose="020B0604030504040204" pitchFamily="34" charset="0"/>
              </a:rPr>
              <a:t>Copyright © 2016, 2013, 2010 Pearson Education, Inc. All Rights Reserved</a:t>
            </a:r>
          </a:p>
        </p:txBody>
      </p:sp>
      <p:pic>
        <p:nvPicPr>
          <p:cNvPr id="15" name="Picture 14" descr="Pearson Logo"/>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0" y="6376789"/>
            <a:ext cx="918000" cy="279915"/>
          </a:xfrm>
          <a:prstGeom prst="rect">
            <a:avLst/>
          </a:prstGeom>
        </p:spPr>
      </p:pic>
    </p:spTree>
    <p:extLst>
      <p:ext uri="{BB962C8B-B14F-4D97-AF65-F5344CB8AC3E}">
        <p14:creationId xmlns:p14="http://schemas.microsoft.com/office/powerpoint/2010/main" val="324315513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1_Chapter Opener">
    <p:spTree>
      <p:nvGrpSpPr>
        <p:cNvPr id="1" name=""/>
        <p:cNvGrpSpPr/>
        <p:nvPr/>
      </p:nvGrpSpPr>
      <p:grpSpPr>
        <a:xfrm>
          <a:off x="0" y="0"/>
          <a:ext cx="0" cy="0"/>
          <a:chOff x="0" y="0"/>
          <a:chExt cx="0" cy="0"/>
        </a:xfrm>
      </p:grpSpPr>
      <p:sp>
        <p:nvSpPr>
          <p:cNvPr id="11" name="Title 10"/>
          <p:cNvSpPr>
            <a:spLocks noGrp="1"/>
          </p:cNvSpPr>
          <p:nvPr>
            <p:ph type="title"/>
          </p:nvPr>
        </p:nvSpPr>
        <p:spPr>
          <a:xfrm>
            <a:off x="457200" y="215372"/>
            <a:ext cx="8229600" cy="622828"/>
          </a:xfrm>
        </p:spPr>
        <p:txBody>
          <a:bodyPr anchor="t"/>
          <a:lstStyle/>
          <a:p>
            <a:r>
              <a:rPr lang="en-US"/>
              <a:t>Click to edit Master title style</a:t>
            </a:r>
            <a:endParaRPr lang="en-US" dirty="0"/>
          </a:p>
        </p:txBody>
      </p:sp>
      <p:sp>
        <p:nvSpPr>
          <p:cNvPr id="7" name="Text Placeholder 6"/>
          <p:cNvSpPr>
            <a:spLocks noGrp="1"/>
          </p:cNvSpPr>
          <p:nvPr>
            <p:ph type="body" sz="quarter" idx="13" hasCustomPrompt="1"/>
          </p:nvPr>
        </p:nvSpPr>
        <p:spPr>
          <a:xfrm>
            <a:off x="457200" y="816430"/>
            <a:ext cx="8229600" cy="478970"/>
          </a:xfrm>
        </p:spPr>
        <p:txBody>
          <a:bodyPr>
            <a:noAutofit/>
          </a:bodyPr>
          <a:lstStyle>
            <a:lvl1pPr marL="0" indent="0">
              <a:spcBef>
                <a:spcPts val="0"/>
              </a:spcBef>
              <a:buNone/>
              <a:defRPr sz="2000">
                <a:solidFill>
                  <a:srgbClr val="007FA3"/>
                </a:solidFill>
              </a:defRPr>
            </a:lvl1pPr>
            <a:lvl2pPr marL="0" indent="0">
              <a:spcBef>
                <a:spcPts val="0"/>
              </a:spcBef>
              <a:buNone/>
              <a:defRPr sz="2400">
                <a:solidFill>
                  <a:schemeClr val="bg1"/>
                </a:solidFill>
              </a:defRPr>
            </a:lvl2pPr>
            <a:lvl3pPr marL="0" indent="0">
              <a:spcBef>
                <a:spcPts val="0"/>
              </a:spcBef>
              <a:buNone/>
              <a:defRPr sz="2400">
                <a:solidFill>
                  <a:schemeClr val="bg1"/>
                </a:solidFill>
              </a:defRPr>
            </a:lvl3pPr>
            <a:lvl4pPr marL="0" indent="0">
              <a:spcBef>
                <a:spcPts val="0"/>
              </a:spcBef>
              <a:buNone/>
              <a:defRPr sz="2400">
                <a:solidFill>
                  <a:schemeClr val="bg1"/>
                </a:solidFill>
              </a:defRPr>
            </a:lvl4pPr>
            <a:lvl5pPr marL="0" indent="0">
              <a:spcBef>
                <a:spcPts val="0"/>
              </a:spcBef>
              <a:buNone/>
              <a:defRPr sz="2400">
                <a:solidFill>
                  <a:schemeClr val="bg1"/>
                </a:solidFill>
              </a:defRPr>
            </a:lvl5pPr>
            <a:lvl6pPr marL="0" indent="0">
              <a:spcBef>
                <a:spcPts val="0"/>
              </a:spcBef>
              <a:buNone/>
              <a:defRPr sz="2400">
                <a:solidFill>
                  <a:schemeClr val="bg1"/>
                </a:solidFill>
              </a:defRPr>
            </a:lvl6pPr>
            <a:lvl7pPr marL="0" indent="0">
              <a:spcBef>
                <a:spcPts val="0"/>
              </a:spcBef>
              <a:buNone/>
              <a:defRPr sz="2400">
                <a:solidFill>
                  <a:schemeClr val="bg1"/>
                </a:solidFill>
              </a:defRPr>
            </a:lvl7pPr>
            <a:lvl8pPr marL="0" indent="0">
              <a:spcBef>
                <a:spcPts val="0"/>
              </a:spcBef>
              <a:buNone/>
              <a:defRPr sz="2400">
                <a:solidFill>
                  <a:schemeClr val="bg1"/>
                </a:solidFill>
              </a:defRPr>
            </a:lvl8pPr>
            <a:lvl9pPr marL="0" indent="0">
              <a:spcBef>
                <a:spcPts val="0"/>
              </a:spcBef>
              <a:buNone/>
              <a:defRPr sz="2400">
                <a:solidFill>
                  <a:schemeClr val="bg1"/>
                </a:solidFill>
              </a:defRPr>
            </a:lvl9pPr>
          </a:lstStyle>
          <a:p>
            <a:pPr lvl="0"/>
            <a:r>
              <a:rPr lang="en-US" dirty="0"/>
              <a:t>Add edition here</a:t>
            </a:r>
          </a:p>
        </p:txBody>
      </p:sp>
      <p:sp>
        <p:nvSpPr>
          <p:cNvPr id="9" name="Text Placeholder 8"/>
          <p:cNvSpPr>
            <a:spLocks noGrp="1"/>
          </p:cNvSpPr>
          <p:nvPr>
            <p:ph type="body" sz="quarter" idx="14" hasCustomPrompt="1"/>
          </p:nvPr>
        </p:nvSpPr>
        <p:spPr>
          <a:xfrm>
            <a:off x="5029200" y="1600201"/>
            <a:ext cx="3657600" cy="1600199"/>
          </a:xfrm>
        </p:spPr>
        <p:txBody>
          <a:bodyPr anchor="b">
            <a:noAutofit/>
          </a:bodyPr>
          <a:lstStyle>
            <a:lvl1pPr marL="0" indent="0">
              <a:spcBef>
                <a:spcPts val="0"/>
              </a:spcBef>
              <a:buNone/>
              <a:defRPr sz="3000" baseline="0"/>
            </a:lvl1pPr>
            <a:lvl2pPr marL="0" indent="0">
              <a:spcBef>
                <a:spcPts val="0"/>
              </a:spcBef>
              <a:buNone/>
              <a:defRPr sz="4400"/>
            </a:lvl2pPr>
            <a:lvl3pPr marL="0" indent="0">
              <a:spcBef>
                <a:spcPts val="0"/>
              </a:spcBef>
              <a:buNone/>
              <a:defRPr sz="4400"/>
            </a:lvl3pPr>
            <a:lvl4pPr marL="0" indent="0">
              <a:spcBef>
                <a:spcPts val="0"/>
              </a:spcBef>
              <a:buNone/>
              <a:defRPr sz="4400"/>
            </a:lvl4pPr>
            <a:lvl5pPr marL="0" indent="0">
              <a:spcBef>
                <a:spcPts val="0"/>
              </a:spcBef>
              <a:buNone/>
              <a:defRPr sz="4400"/>
            </a:lvl5pPr>
            <a:lvl6pPr marL="0" indent="0">
              <a:spcBef>
                <a:spcPts val="0"/>
              </a:spcBef>
              <a:buNone/>
              <a:defRPr sz="4400"/>
            </a:lvl6pPr>
            <a:lvl7pPr marL="0" indent="0">
              <a:spcBef>
                <a:spcPts val="0"/>
              </a:spcBef>
              <a:buNone/>
              <a:defRPr sz="4400"/>
            </a:lvl7pPr>
            <a:lvl8pPr marL="0" indent="0">
              <a:spcBef>
                <a:spcPts val="0"/>
              </a:spcBef>
              <a:buNone/>
              <a:defRPr sz="4400"/>
            </a:lvl8pPr>
            <a:lvl9pPr marL="0" indent="0">
              <a:spcBef>
                <a:spcPts val="0"/>
              </a:spcBef>
              <a:buNone/>
              <a:defRPr sz="4400"/>
            </a:lvl9pPr>
          </a:lstStyle>
          <a:p>
            <a:pPr lvl="0"/>
            <a:r>
              <a:rPr lang="en-US" dirty="0"/>
              <a:t>Chapter ##</a:t>
            </a:r>
          </a:p>
        </p:txBody>
      </p:sp>
      <p:sp>
        <p:nvSpPr>
          <p:cNvPr id="10" name="Text Placeholder 8"/>
          <p:cNvSpPr>
            <a:spLocks noGrp="1"/>
          </p:cNvSpPr>
          <p:nvPr>
            <p:ph type="body" sz="quarter" idx="15" hasCustomPrompt="1"/>
          </p:nvPr>
        </p:nvSpPr>
        <p:spPr>
          <a:xfrm>
            <a:off x="5029200" y="3200400"/>
            <a:ext cx="3657600" cy="2925763"/>
          </a:xfrm>
        </p:spPr>
        <p:txBody>
          <a:bodyPr>
            <a:noAutofit/>
          </a:bodyPr>
          <a:lstStyle>
            <a:lvl1pPr marL="0" indent="0">
              <a:spcBef>
                <a:spcPts val="0"/>
              </a:spcBef>
              <a:buNone/>
              <a:defRPr sz="2200"/>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vl6pPr marL="0" indent="0">
              <a:spcBef>
                <a:spcPts val="0"/>
              </a:spcBef>
              <a:buNone/>
              <a:defRPr/>
            </a:lvl6pPr>
            <a:lvl7pPr marL="0" indent="0">
              <a:spcBef>
                <a:spcPts val="0"/>
              </a:spcBef>
              <a:buNone/>
              <a:defRPr/>
            </a:lvl7pPr>
            <a:lvl8pPr marL="0" indent="0">
              <a:spcBef>
                <a:spcPts val="0"/>
              </a:spcBef>
              <a:buNone/>
              <a:defRPr/>
            </a:lvl8pPr>
            <a:lvl9pPr marL="0" indent="0">
              <a:spcBef>
                <a:spcPts val="0"/>
              </a:spcBef>
              <a:buNone/>
              <a:defRPr/>
            </a:lvl9pPr>
          </a:lstStyle>
          <a:p>
            <a:pPr lvl="0"/>
            <a:r>
              <a:rPr lang="en-US" dirty="0"/>
              <a:t>Chapter title</a:t>
            </a:r>
          </a:p>
        </p:txBody>
      </p:sp>
      <p:sp>
        <p:nvSpPr>
          <p:cNvPr id="16" name="Footer Placeholder 2"/>
          <p:cNvSpPr>
            <a:spLocks noGrp="1"/>
          </p:cNvSpPr>
          <p:nvPr>
            <p:ph type="ftr" sz="quarter" idx="10"/>
          </p:nvPr>
        </p:nvSpPr>
        <p:spPr>
          <a:xfrm>
            <a:off x="93969" y="6165337"/>
            <a:ext cx="8595360" cy="235463"/>
          </a:xfrm>
        </p:spPr>
        <p:txBody>
          <a:bodyPr/>
          <a:lstStyle/>
          <a:p>
            <a:endParaRPr lang="en-US" dirty="0"/>
          </a:p>
        </p:txBody>
      </p:sp>
      <p:sp>
        <p:nvSpPr>
          <p:cNvPr id="4" name="Date Placeholder 3"/>
          <p:cNvSpPr>
            <a:spLocks noGrp="1"/>
          </p:cNvSpPr>
          <p:nvPr>
            <p:ph type="dt" sz="half" idx="11"/>
          </p:nvPr>
        </p:nvSpPr>
        <p:spPr/>
        <p:txBody>
          <a:bodyPr/>
          <a:lstStyle/>
          <a:p>
            <a:fld id="{A9DF6EFB-3F44-496C-A842-1E0B3D3B975A}" type="datetimeFigureOut">
              <a:rPr lang="en-US" smtClean="0"/>
              <a:pPr/>
              <a:t>1/10/21</a:t>
            </a:fld>
            <a:endParaRPr lang="en-US" dirty="0"/>
          </a:p>
        </p:txBody>
      </p:sp>
      <p:sp>
        <p:nvSpPr>
          <p:cNvPr id="5" name="Slide Number Placeholder 4"/>
          <p:cNvSpPr>
            <a:spLocks noGrp="1"/>
          </p:cNvSpPr>
          <p:nvPr>
            <p:ph type="sldNum" sz="quarter" idx="12"/>
          </p:nvPr>
        </p:nvSpPr>
        <p:spPr/>
        <p:txBody>
          <a:bodyPr/>
          <a:lstStyle/>
          <a:p>
            <a:fld id="{200B2350-5261-4F5C-9DF5-EF0D264FC8D2}" type="slidenum">
              <a:rPr lang="en-US" smtClean="0"/>
              <a:pPr/>
              <a:t>‹#›</a:t>
            </a:fld>
            <a:endParaRPr lang="en-US" dirty="0"/>
          </a:p>
        </p:txBody>
      </p:sp>
      <p:sp>
        <p:nvSpPr>
          <p:cNvPr id="20" name="Text Placeholder 17"/>
          <p:cNvSpPr>
            <a:spLocks noGrp="1"/>
          </p:cNvSpPr>
          <p:nvPr>
            <p:ph type="body" sz="quarter" idx="16" hasCustomPrompt="1"/>
          </p:nvPr>
        </p:nvSpPr>
        <p:spPr>
          <a:xfrm>
            <a:off x="3048000" y="6529254"/>
            <a:ext cx="5867400" cy="187537"/>
          </a:xfrm>
        </p:spPr>
        <p:txBody>
          <a:bodyPr/>
          <a:lstStyle>
            <a:lvl1pPr marL="0" indent="0" algn="r">
              <a:buNone/>
              <a:defRPr sz="800" baseline="0"/>
            </a:lvl1pPr>
          </a:lstStyle>
          <a:p>
            <a:pPr lvl="0"/>
            <a:r>
              <a:rPr lang="en-US" dirty="0"/>
              <a:t>Click to add copyright line</a:t>
            </a:r>
            <a:endParaRPr lang="en-IN" dirty="0"/>
          </a:p>
        </p:txBody>
      </p:sp>
      <p:pic>
        <p:nvPicPr>
          <p:cNvPr id="12" name="Picture 11" descr="Pearson Logo"/>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0" y="6376789"/>
            <a:ext cx="918000" cy="279915"/>
          </a:xfrm>
          <a:prstGeom prst="rect">
            <a:avLst/>
          </a:prstGeom>
        </p:spPr>
      </p:pic>
    </p:spTree>
    <p:extLst>
      <p:ext uri="{BB962C8B-B14F-4D97-AF65-F5344CB8AC3E}">
        <p14:creationId xmlns:p14="http://schemas.microsoft.com/office/powerpoint/2010/main" val="230502261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lvl1pPr>
              <a:defRPr baseline="0">
                <a:solidFill>
                  <a:schemeClr val="accent1"/>
                </a:solidFill>
                <a:latin typeface="+mj-lt"/>
              </a:defRPr>
            </a:lvl1pPr>
          </a:lstStyle>
          <a:p>
            <a:r>
              <a:rPr lang="en-US" dirty="0"/>
              <a:t>Click to edit Master title style</a:t>
            </a:r>
          </a:p>
        </p:txBody>
      </p:sp>
      <p:sp>
        <p:nvSpPr>
          <p:cNvPr id="3" name="Content Placeholder 2"/>
          <p:cNvSpPr>
            <a:spLocks noGrp="1"/>
          </p:cNvSpPr>
          <p:nvPr>
            <p:ph idx="1"/>
          </p:nvPr>
        </p:nvSpPr>
        <p:spPr/>
        <p:txBody>
          <a:bodyPr/>
          <a:lstStyle>
            <a:lvl1pPr>
              <a:buClr>
                <a:schemeClr val="accent1"/>
              </a:buClr>
              <a:buSzPct val="100000"/>
              <a:defRPr/>
            </a:lvl1pPr>
            <a:lvl2pPr>
              <a:buClr>
                <a:schemeClr val="accent1"/>
              </a:buClr>
              <a:defRPr/>
            </a:lvl2pPr>
            <a:lvl3pPr>
              <a:buClr>
                <a:schemeClr val="accent1"/>
              </a:buClr>
              <a:defRPr/>
            </a:lvl3pPr>
            <a:lvl4pPr>
              <a:buClr>
                <a:schemeClr val="accent1"/>
              </a:buClr>
              <a:defRPr/>
            </a:lvl4pPr>
            <a:lvl5pPr>
              <a:buClr>
                <a:schemeClr val="accent1"/>
              </a:buClr>
              <a:defRPr/>
            </a:lvl5pPr>
            <a:lvl6pPr>
              <a:buClr>
                <a:schemeClr val="accent1"/>
              </a:buClr>
              <a:defRPr/>
            </a:lvl6pPr>
            <a:lvl7pPr>
              <a:buClr>
                <a:schemeClr val="accent1"/>
              </a:buClr>
              <a:defRPr/>
            </a:lvl7pPr>
            <a:lvl8pPr>
              <a:buClr>
                <a:schemeClr val="accent1"/>
              </a:buClr>
              <a:defRPr/>
            </a:lvl8pPr>
            <a:lvl9pPr>
              <a:buClr>
                <a:schemeClr val="accent1"/>
              </a:buClr>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Ninth</a:t>
            </a:r>
          </a:p>
        </p:txBody>
      </p:sp>
      <p:sp>
        <p:nvSpPr>
          <p:cNvPr id="9" name="Date Placeholder 3"/>
          <p:cNvSpPr>
            <a:spLocks noGrp="1"/>
          </p:cNvSpPr>
          <p:nvPr>
            <p:ph type="dt" sz="half" idx="10"/>
          </p:nvPr>
        </p:nvSpPr>
        <p:spPr>
          <a:xfrm>
            <a:off x="6335713" y="113072"/>
            <a:ext cx="2133600" cy="182880"/>
          </a:xfrm>
        </p:spPr>
        <p:txBody>
          <a:bodyPr/>
          <a:lstStyle/>
          <a:p>
            <a:fld id="{891838CE-430E-45DE-B6AA-42DD655BB05E}" type="datetime1">
              <a:rPr lang="en-US" smtClean="0"/>
              <a:t>1/10/21</a:t>
            </a:fld>
            <a:endParaRPr lang="en-US" dirty="0"/>
          </a:p>
        </p:txBody>
      </p:sp>
      <p:sp>
        <p:nvSpPr>
          <p:cNvPr id="10" name="Slide Number Placeholder 5"/>
          <p:cNvSpPr>
            <a:spLocks noGrp="1"/>
          </p:cNvSpPr>
          <p:nvPr>
            <p:ph type="sldNum" sz="quarter" idx="12"/>
          </p:nvPr>
        </p:nvSpPr>
        <p:spPr>
          <a:xfrm>
            <a:off x="8469312" y="113072"/>
            <a:ext cx="551783" cy="182880"/>
          </a:xfrm>
        </p:spPr>
        <p:txBody>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385896498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Learning Objectives">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lvl1pPr>
              <a:defRPr>
                <a:solidFill>
                  <a:srgbClr val="3399B5"/>
                </a:solidFill>
              </a:defRPr>
            </a:lvl1pPr>
          </a:lstStyle>
          <a:p>
            <a:r>
              <a:rPr lang="en-US" dirty="0"/>
              <a:t>Click to edit Master title style</a:t>
            </a:r>
          </a:p>
        </p:txBody>
      </p:sp>
      <p:sp>
        <p:nvSpPr>
          <p:cNvPr id="3" name="Content Placeholder 2"/>
          <p:cNvSpPr>
            <a:spLocks noGrp="1"/>
          </p:cNvSpPr>
          <p:nvPr>
            <p:ph idx="1"/>
          </p:nvPr>
        </p:nvSpPr>
        <p:spPr/>
        <p:txBody>
          <a:bodyPr/>
          <a:lstStyle>
            <a:lvl1pPr marL="118872" indent="-118872">
              <a:buClr>
                <a:srgbClr val="007FA3"/>
              </a:buClr>
              <a:buSzPct val="25000"/>
              <a:defRPr sz="1600"/>
            </a:lvl1pPr>
            <a:lvl2pPr marL="569913" indent="-285750">
              <a:buClr>
                <a:srgbClr val="007FA3"/>
              </a:buClr>
              <a:defRPr sz="1600"/>
            </a:lvl2pPr>
            <a:lvl3pPr>
              <a:buClr>
                <a:srgbClr val="007FA3"/>
              </a:buClr>
              <a:defRPr sz="1600"/>
            </a:lvl3pPr>
            <a:lvl4pPr>
              <a:buClr>
                <a:srgbClr val="007FA3"/>
              </a:buClr>
              <a:defRPr sz="1600"/>
            </a:lvl4pPr>
            <a:lvl5pPr>
              <a:buClr>
                <a:srgbClr val="007FA3"/>
              </a:buClr>
              <a:defRPr sz="1600"/>
            </a:lvl5pPr>
            <a:lvl6pPr>
              <a:buClr>
                <a:srgbClr val="007FA3"/>
              </a:buClr>
              <a:defRPr sz="1600"/>
            </a:lvl6pPr>
            <a:lvl7pPr>
              <a:buClr>
                <a:srgbClr val="007FA3"/>
              </a:buClr>
              <a:defRPr sz="1600"/>
            </a:lvl7pPr>
            <a:lvl8pPr>
              <a:buClr>
                <a:srgbClr val="007FA3"/>
              </a:buClr>
              <a:defRPr sz="1600"/>
            </a:lvl8pPr>
            <a:lvl9pPr>
              <a:buClr>
                <a:srgbClr val="007FA3"/>
              </a:buCl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1/10/21</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52415657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1_Figure + Caption">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457200" y="228600"/>
            <a:ext cx="8229600" cy="1066800"/>
          </a:xfrm>
        </p:spPr>
        <p:txBody>
          <a:bodyPr anchor="t"/>
          <a:lstStyle>
            <a:lvl1pPr>
              <a:defRPr sz="3400">
                <a:solidFill>
                  <a:srgbClr val="007FA3"/>
                </a:solidFill>
              </a:defRPr>
            </a:lvl1pPr>
          </a:lstStyle>
          <a:p>
            <a:r>
              <a:rPr lang="en-US" dirty="0"/>
              <a:t>Click to add figure number and title</a:t>
            </a:r>
          </a:p>
        </p:txBody>
      </p:sp>
      <p:sp>
        <p:nvSpPr>
          <p:cNvPr id="10" name="Text Placeholder 9"/>
          <p:cNvSpPr>
            <a:spLocks noGrp="1"/>
          </p:cNvSpPr>
          <p:nvPr>
            <p:ph type="body" sz="quarter" idx="13" hasCustomPrompt="1"/>
          </p:nvPr>
        </p:nvSpPr>
        <p:spPr>
          <a:xfrm>
            <a:off x="457200" y="5368160"/>
            <a:ext cx="8229600" cy="916856"/>
          </a:xfrm>
        </p:spPr>
        <p:txBody>
          <a:bodyPr anchor="b"/>
          <a:lstStyle>
            <a:lvl1pPr marL="0" indent="0">
              <a:spcBef>
                <a:spcPts val="0"/>
              </a:spcBef>
              <a:buNone/>
              <a:defRPr sz="800"/>
            </a:lvl1pPr>
            <a:lvl2pPr marL="0" indent="0">
              <a:spcBef>
                <a:spcPts val="0"/>
              </a:spcBef>
              <a:buNone/>
              <a:defRPr sz="1600"/>
            </a:lvl2pPr>
            <a:lvl3pPr marL="0" indent="0">
              <a:spcBef>
                <a:spcPts val="0"/>
              </a:spcBef>
              <a:buNone/>
              <a:defRPr sz="1600"/>
            </a:lvl3pPr>
            <a:lvl4pPr marL="0" indent="0">
              <a:spcBef>
                <a:spcPts val="0"/>
              </a:spcBef>
              <a:buNone/>
              <a:defRPr sz="1600"/>
            </a:lvl4pPr>
            <a:lvl5pPr marL="0" indent="0">
              <a:spcBef>
                <a:spcPts val="0"/>
              </a:spcBef>
              <a:buNone/>
              <a:defRPr sz="1600"/>
            </a:lvl5pPr>
            <a:lvl6pPr marL="0" indent="0">
              <a:spcBef>
                <a:spcPts val="0"/>
              </a:spcBef>
              <a:buNone/>
              <a:defRPr sz="1600"/>
            </a:lvl6pPr>
            <a:lvl7pPr marL="0" indent="0">
              <a:spcBef>
                <a:spcPts val="0"/>
              </a:spcBef>
              <a:buNone/>
              <a:defRPr sz="1600"/>
            </a:lvl7pPr>
            <a:lvl8pPr marL="0" indent="0">
              <a:spcBef>
                <a:spcPts val="0"/>
              </a:spcBef>
              <a:buNone/>
              <a:defRPr sz="1600"/>
            </a:lvl8pPr>
            <a:lvl9pPr marL="0" indent="0">
              <a:spcBef>
                <a:spcPts val="0"/>
              </a:spcBef>
              <a:buNone/>
              <a:defRPr sz="1600"/>
            </a:lvl9pPr>
          </a:lstStyle>
          <a:p>
            <a:pPr lvl="0"/>
            <a:r>
              <a:rPr lang="en-US" dirty="0"/>
              <a:t>Click to add caption</a:t>
            </a:r>
          </a:p>
        </p:txBody>
      </p:sp>
      <p:sp>
        <p:nvSpPr>
          <p:cNvPr id="11" name="Footer Placeholder 2"/>
          <p:cNvSpPr>
            <a:spLocks noGrp="1"/>
          </p:cNvSpPr>
          <p:nvPr>
            <p:ph type="ftr" sz="quarter" idx="11"/>
          </p:nvPr>
        </p:nvSpPr>
        <p:spPr>
          <a:xfrm>
            <a:off x="93969" y="6172200"/>
            <a:ext cx="8595360" cy="235463"/>
          </a:xfrm>
        </p:spPr>
        <p:txBody>
          <a:bodyPr/>
          <a:lstStyle/>
          <a:p>
            <a:endParaRPr lang="en-US" dirty="0"/>
          </a:p>
        </p:txBody>
      </p:sp>
      <p:sp>
        <p:nvSpPr>
          <p:cNvPr id="2" name="Date Placeholder 1"/>
          <p:cNvSpPr>
            <a:spLocks noGrp="1"/>
          </p:cNvSpPr>
          <p:nvPr>
            <p:ph type="dt" sz="half" idx="10"/>
          </p:nvPr>
        </p:nvSpPr>
        <p:spPr/>
        <p:txBody>
          <a:bodyPr/>
          <a:lstStyle>
            <a:lvl1pPr>
              <a:defRPr>
                <a:solidFill>
                  <a:schemeClr val="tx1"/>
                </a:solidFill>
              </a:defRPr>
            </a:lvl1pPr>
          </a:lstStyle>
          <a:p>
            <a:fld id="{A9DF6EFB-3F44-496C-A842-1E0B3D3B975A}" type="datetimeFigureOut">
              <a:rPr lang="en-US" smtClean="0"/>
              <a:pPr/>
              <a:t>1/10/21</a:t>
            </a:fld>
            <a:endParaRPr lang="en-US" dirty="0"/>
          </a:p>
        </p:txBody>
      </p:sp>
      <p:sp>
        <p:nvSpPr>
          <p:cNvPr id="4" name="Slide Number Placeholder 3"/>
          <p:cNvSpPr>
            <a:spLocks noGrp="1"/>
          </p:cNvSpPr>
          <p:nvPr>
            <p:ph type="sldNum" sz="quarter" idx="12"/>
          </p:nvPr>
        </p:nvSpPr>
        <p:spPr/>
        <p:txBody>
          <a:bodyPr/>
          <a:lstStyle>
            <a:lvl1pPr>
              <a:defRPr>
                <a:solidFill>
                  <a:schemeClr val="tx1"/>
                </a:solidFill>
              </a:defRPr>
            </a:lvl1pPr>
          </a:lstStyle>
          <a:p>
            <a:fld id="{200B2350-5261-4F5C-9DF5-EF0D264FC8D2}" type="slidenum">
              <a:rPr lang="en-US" smtClean="0"/>
              <a:pPr/>
              <a:t>‹#›</a:t>
            </a:fld>
            <a:endParaRPr lang="en-US" dirty="0"/>
          </a:p>
        </p:txBody>
      </p:sp>
      <p:pic>
        <p:nvPicPr>
          <p:cNvPr id="9" name="Picture 8" descr="Pearson Logo"/>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0" y="6376789"/>
            <a:ext cx="918000" cy="279915"/>
          </a:xfrm>
          <a:prstGeom prst="rect">
            <a:avLst/>
          </a:prstGeom>
        </p:spPr>
      </p:pic>
      <p:sp>
        <p:nvSpPr>
          <p:cNvPr id="14" name="TextBox 13"/>
          <p:cNvSpPr txBox="1"/>
          <p:nvPr userDrawn="1"/>
        </p:nvSpPr>
        <p:spPr>
          <a:xfrm>
            <a:off x="1600200" y="6429345"/>
            <a:ext cx="7162800" cy="276999"/>
          </a:xfrm>
          <a:prstGeom prst="rect">
            <a:avLst/>
          </a:prstGeom>
          <a:noFill/>
        </p:spPr>
        <p:txBody>
          <a:bodyPr wrap="square" rtlCol="0">
            <a:spAutoFit/>
          </a:bodyPr>
          <a:lstStyle/>
          <a:p>
            <a:pPr algn="r">
              <a:buClrTx/>
              <a:defRPr/>
            </a:pPr>
            <a:r>
              <a:rPr lang="en-US" altLang="en-US" sz="1200" dirty="0">
                <a:latin typeface="Verdana" panose="020B0604030504040204" pitchFamily="34" charset="0"/>
                <a:ea typeface="Verdana" panose="020B0604030504040204" pitchFamily="34" charset="0"/>
                <a:cs typeface="Verdana" panose="020B0604030504040204" pitchFamily="34" charset="0"/>
              </a:rPr>
              <a:t>Copyright © 2016, 2013, 2010 Pearson Education, Inc. All Rights Reserved</a:t>
            </a:r>
          </a:p>
        </p:txBody>
      </p:sp>
    </p:spTree>
    <p:extLst>
      <p:ext uri="{BB962C8B-B14F-4D97-AF65-F5344CB8AC3E}">
        <p14:creationId xmlns:p14="http://schemas.microsoft.com/office/powerpoint/2010/main" val="274054499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Title and 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457200" y="1600200"/>
            <a:ext cx="8229600" cy="21637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3"/>
          </p:nvPr>
        </p:nvSpPr>
        <p:spPr>
          <a:xfrm>
            <a:off x="457200" y="3962400"/>
            <a:ext cx="8229600" cy="21637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8832AD23-A511-424E-9DD2-B8CE2D237B20}" type="datetime1">
              <a:rPr lang="en-US" smtClean="0"/>
              <a:t>1/10/21</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t>‹#›</a:t>
            </a:fld>
            <a:endParaRPr lang="en-US" dirty="0"/>
          </a:p>
        </p:txBody>
      </p:sp>
    </p:spTree>
    <p:extLst>
      <p:ext uri="{BB962C8B-B14F-4D97-AF65-F5344CB8AC3E}">
        <p14:creationId xmlns:p14="http://schemas.microsoft.com/office/powerpoint/2010/main" val="234257856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1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lvl1pPr>
              <a:buClr>
                <a:srgbClr val="007FA3"/>
              </a:buClr>
              <a:buSzPct val="100000"/>
              <a:defRPr/>
            </a:lvl1pPr>
            <a:lvl2pPr>
              <a:buClr>
                <a:srgbClr val="007FA3"/>
              </a:buClr>
              <a:defRPr/>
            </a:lvl2pPr>
            <a:lvl3pPr>
              <a:buClr>
                <a:srgbClr val="007FA3"/>
              </a:buClr>
              <a:defRPr/>
            </a:lvl3pPr>
            <a:lvl4pPr>
              <a:buClr>
                <a:srgbClr val="007FA3"/>
              </a:buClr>
              <a:defRPr/>
            </a:lvl4pPr>
            <a:lvl5pPr>
              <a:buClr>
                <a:srgbClr val="007FA3"/>
              </a:buClr>
              <a:defRPr/>
            </a:lvl5pPr>
            <a:lvl6pPr>
              <a:buClr>
                <a:srgbClr val="007FA3"/>
              </a:buClr>
              <a:defRPr/>
            </a:lvl6pPr>
            <a:lvl7pPr>
              <a:buClr>
                <a:srgbClr val="007FA3"/>
              </a:buClr>
              <a:defRPr/>
            </a:lvl7pPr>
            <a:lvl8pPr>
              <a:buClr>
                <a:srgbClr val="007FA3"/>
              </a:buClr>
              <a:defRPr/>
            </a:lvl8pPr>
            <a:lvl9pPr>
              <a:buClr>
                <a:srgbClr val="007FA3"/>
              </a:buClr>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4"/>
          <p:cNvSpPr>
            <a:spLocks noGrp="1"/>
          </p:cNvSpPr>
          <p:nvPr>
            <p:ph type="ftr" sz="quarter" idx="11"/>
          </p:nvPr>
        </p:nvSpPr>
        <p:spPr>
          <a:xfrm>
            <a:off x="93969" y="6172200"/>
            <a:ext cx="8595360" cy="235463"/>
          </a:xfrm>
        </p:spPr>
        <p:txBody>
          <a:bodyPr/>
          <a:lstStyle/>
          <a:p>
            <a:endParaRPr lang="en-US" dirty="0"/>
          </a:p>
        </p:txBody>
      </p:sp>
      <p:sp>
        <p:nvSpPr>
          <p:cNvPr id="9" name="Date Placeholder 3"/>
          <p:cNvSpPr>
            <a:spLocks noGrp="1"/>
          </p:cNvSpPr>
          <p:nvPr>
            <p:ph type="dt" sz="half" idx="10"/>
          </p:nvPr>
        </p:nvSpPr>
        <p:spPr>
          <a:xfrm>
            <a:off x="6335713" y="113072"/>
            <a:ext cx="2133600" cy="182880"/>
          </a:xfrm>
        </p:spPr>
        <p:txBody>
          <a:bodyPr/>
          <a:lstStyle/>
          <a:p>
            <a:fld id="{A9DF6EFB-3F44-496C-A842-1E0B3D3B975A}" type="datetimeFigureOut">
              <a:rPr lang="en-US" smtClean="0"/>
              <a:pPr/>
              <a:t>1/10/21</a:t>
            </a:fld>
            <a:endParaRPr lang="en-US" dirty="0"/>
          </a:p>
        </p:txBody>
      </p:sp>
      <p:sp>
        <p:nvSpPr>
          <p:cNvPr id="10" name="Slide Number Placeholder 5"/>
          <p:cNvSpPr>
            <a:spLocks noGrp="1"/>
          </p:cNvSpPr>
          <p:nvPr>
            <p:ph type="sldNum" sz="quarter" idx="12"/>
          </p:nvPr>
        </p:nvSpPr>
        <p:spPr>
          <a:xfrm>
            <a:off x="8469312" y="113072"/>
            <a:ext cx="551783" cy="182880"/>
          </a:xfrm>
        </p:spPr>
        <p:txBody>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35360584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2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457200" y="1600200"/>
            <a:ext cx="8229600" cy="1752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1/10/21</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13" name="Content Placeholder 2"/>
          <p:cNvSpPr>
            <a:spLocks noGrp="1"/>
          </p:cNvSpPr>
          <p:nvPr>
            <p:ph idx="13"/>
          </p:nvPr>
        </p:nvSpPr>
        <p:spPr>
          <a:xfrm>
            <a:off x="457200" y="3733800"/>
            <a:ext cx="8229600" cy="1752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201332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Figure + Caption">
    <p:spTree>
      <p:nvGrpSpPr>
        <p:cNvPr id="1" name="Shape 53"/>
        <p:cNvGrpSpPr/>
        <p:nvPr/>
      </p:nvGrpSpPr>
      <p:grpSpPr>
        <a:xfrm>
          <a:off x="0" y="0"/>
          <a:ext cx="0" cy="0"/>
          <a:chOff x="0" y="0"/>
          <a:chExt cx="0" cy="0"/>
        </a:xfrm>
      </p:grpSpPr>
      <p:sp>
        <p:nvSpPr>
          <p:cNvPr id="54" name="Shape 54"/>
          <p:cNvSpPr txBox="1">
            <a:spLocks noGrp="1"/>
          </p:cNvSpPr>
          <p:nvPr>
            <p:ph type="title"/>
          </p:nvPr>
        </p:nvSpPr>
        <p:spPr>
          <a:xfrm>
            <a:off x="457200" y="228600"/>
            <a:ext cx="8229600" cy="1066799"/>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55" name="Shape 55"/>
          <p:cNvSpPr txBox="1">
            <a:spLocks noGrp="1"/>
          </p:cNvSpPr>
          <p:nvPr>
            <p:ph type="body" idx="1"/>
          </p:nvPr>
        </p:nvSpPr>
        <p:spPr>
          <a:xfrm>
            <a:off x="457200" y="5368160"/>
            <a:ext cx="8229600" cy="916856"/>
          </a:xfrm>
          <a:prstGeom prst="rect">
            <a:avLst/>
          </a:prstGeom>
          <a:noFill/>
          <a:ln>
            <a:noFill/>
          </a:ln>
        </p:spPr>
        <p:txBody>
          <a:bodyPr lIns="91425" tIns="91425" rIns="91425" bIns="91425" anchor="b" anchorCtr="0"/>
          <a:lstStyle>
            <a:lvl1pPr marL="0" marR="0" lvl="0" indent="0" algn="l" rtl="0">
              <a:spcBef>
                <a:spcPts val="0"/>
              </a:spcBef>
              <a:buClr>
                <a:srgbClr val="007FA3"/>
              </a:buClr>
              <a:buFont typeface="Arial"/>
              <a:buNone/>
              <a:defRPr sz="8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endParaRPr/>
          </a:p>
        </p:txBody>
      </p:sp>
      <p:sp>
        <p:nvSpPr>
          <p:cNvPr id="56" name="Shape 56"/>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57" name="Shape 57"/>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58" name="Shape 58"/>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dk1"/>
                </a:solidFill>
                <a:latin typeface="Arial"/>
                <a:ea typeface="Arial"/>
                <a:cs typeface="Arial"/>
                <a:sym typeface="Arial"/>
              </a:rPr>
              <a:t>‹#›</a:t>
            </a:fld>
            <a:endParaRPr lang="en-US" sz="9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82630266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3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457200" y="1600200"/>
            <a:ext cx="8229600" cy="91933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1/10/21</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13" name="Content Placeholder 2"/>
          <p:cNvSpPr>
            <a:spLocks noGrp="1"/>
          </p:cNvSpPr>
          <p:nvPr>
            <p:ph idx="13"/>
          </p:nvPr>
        </p:nvSpPr>
        <p:spPr>
          <a:xfrm>
            <a:off x="473720" y="2807084"/>
            <a:ext cx="8229600" cy="91933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2"/>
          <p:cNvSpPr>
            <a:spLocks noGrp="1"/>
          </p:cNvSpPr>
          <p:nvPr>
            <p:ph idx="14"/>
          </p:nvPr>
        </p:nvSpPr>
        <p:spPr>
          <a:xfrm>
            <a:off x="473720" y="4013968"/>
            <a:ext cx="8229600" cy="91933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2144006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4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457200" y="1600200"/>
            <a:ext cx="8229600" cy="71117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1/10/21</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13" name="Content Placeholder 2"/>
          <p:cNvSpPr>
            <a:spLocks noGrp="1"/>
          </p:cNvSpPr>
          <p:nvPr>
            <p:ph idx="13"/>
          </p:nvPr>
        </p:nvSpPr>
        <p:spPr>
          <a:xfrm>
            <a:off x="473720" y="2641680"/>
            <a:ext cx="8229600" cy="71117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2"/>
          <p:cNvSpPr>
            <a:spLocks noGrp="1"/>
          </p:cNvSpPr>
          <p:nvPr>
            <p:ph idx="14"/>
          </p:nvPr>
        </p:nvSpPr>
        <p:spPr>
          <a:xfrm>
            <a:off x="457200" y="3683160"/>
            <a:ext cx="8229600" cy="71117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2"/>
          <p:cNvSpPr>
            <a:spLocks noGrp="1"/>
          </p:cNvSpPr>
          <p:nvPr>
            <p:ph idx="15"/>
          </p:nvPr>
        </p:nvSpPr>
        <p:spPr>
          <a:xfrm>
            <a:off x="457200" y="4724640"/>
            <a:ext cx="8229600" cy="71117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5704037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5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457200" y="1447801"/>
            <a:ext cx="82296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3"/>
          <p:cNvSpPr>
            <a:spLocks noGrp="1"/>
          </p:cNvSpPr>
          <p:nvPr>
            <p:ph idx="13"/>
          </p:nvPr>
        </p:nvSpPr>
        <p:spPr>
          <a:xfrm>
            <a:off x="457200" y="2286000"/>
            <a:ext cx="82296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1/10/21</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8229600" cy="5705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p:cNvSpPr>
            <a:spLocks noGrp="1"/>
          </p:cNvSpPr>
          <p:nvPr>
            <p:ph sz="quarter" idx="15"/>
          </p:nvPr>
        </p:nvSpPr>
        <p:spPr>
          <a:xfrm>
            <a:off x="457200" y="3733800"/>
            <a:ext cx="3505200" cy="91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13"/>
          <p:cNvSpPr>
            <a:spLocks noGrp="1"/>
          </p:cNvSpPr>
          <p:nvPr>
            <p:ph sz="quarter" idx="17"/>
          </p:nvPr>
        </p:nvSpPr>
        <p:spPr>
          <a:xfrm>
            <a:off x="457200" y="4876800"/>
            <a:ext cx="3505200" cy="990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4778396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6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457200" y="1447801"/>
            <a:ext cx="82296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3"/>
          <p:cNvSpPr>
            <a:spLocks noGrp="1"/>
          </p:cNvSpPr>
          <p:nvPr>
            <p:ph idx="13"/>
          </p:nvPr>
        </p:nvSpPr>
        <p:spPr>
          <a:xfrm>
            <a:off x="457200" y="2286000"/>
            <a:ext cx="82296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1/10/21</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8229600" cy="5705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p:cNvSpPr>
            <a:spLocks noGrp="1"/>
          </p:cNvSpPr>
          <p:nvPr>
            <p:ph sz="quarter" idx="15"/>
          </p:nvPr>
        </p:nvSpPr>
        <p:spPr>
          <a:xfrm>
            <a:off x="457200" y="3733800"/>
            <a:ext cx="3505200" cy="91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11"/>
          <p:cNvSpPr>
            <a:spLocks noGrp="1"/>
          </p:cNvSpPr>
          <p:nvPr>
            <p:ph sz="quarter" idx="16"/>
          </p:nvPr>
        </p:nvSpPr>
        <p:spPr>
          <a:xfrm>
            <a:off x="4343400" y="3733800"/>
            <a:ext cx="3886200" cy="990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13"/>
          <p:cNvSpPr>
            <a:spLocks noGrp="1"/>
          </p:cNvSpPr>
          <p:nvPr>
            <p:ph sz="quarter" idx="17"/>
          </p:nvPr>
        </p:nvSpPr>
        <p:spPr>
          <a:xfrm>
            <a:off x="457200" y="4876800"/>
            <a:ext cx="3505200" cy="990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4927974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7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457200" y="1447801"/>
            <a:ext cx="82296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3"/>
          <p:cNvSpPr>
            <a:spLocks noGrp="1"/>
          </p:cNvSpPr>
          <p:nvPr>
            <p:ph idx="13"/>
          </p:nvPr>
        </p:nvSpPr>
        <p:spPr>
          <a:xfrm>
            <a:off x="457200" y="2286000"/>
            <a:ext cx="82296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1/10/21</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8229600" cy="5705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p:cNvSpPr>
            <a:spLocks noGrp="1"/>
          </p:cNvSpPr>
          <p:nvPr>
            <p:ph sz="quarter" idx="15"/>
          </p:nvPr>
        </p:nvSpPr>
        <p:spPr>
          <a:xfrm>
            <a:off x="457200" y="3733800"/>
            <a:ext cx="3505200" cy="91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11"/>
          <p:cNvSpPr>
            <a:spLocks noGrp="1"/>
          </p:cNvSpPr>
          <p:nvPr>
            <p:ph sz="quarter" idx="16"/>
          </p:nvPr>
        </p:nvSpPr>
        <p:spPr>
          <a:xfrm>
            <a:off x="4343400" y="3733800"/>
            <a:ext cx="3886200" cy="990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13"/>
          <p:cNvSpPr>
            <a:spLocks noGrp="1"/>
          </p:cNvSpPr>
          <p:nvPr>
            <p:ph sz="quarter" idx="17"/>
          </p:nvPr>
        </p:nvSpPr>
        <p:spPr>
          <a:xfrm>
            <a:off x="457200" y="4876800"/>
            <a:ext cx="3505200" cy="990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3"/>
          <p:cNvSpPr>
            <a:spLocks noGrp="1"/>
          </p:cNvSpPr>
          <p:nvPr>
            <p:ph sz="quarter" idx="18"/>
          </p:nvPr>
        </p:nvSpPr>
        <p:spPr>
          <a:xfrm>
            <a:off x="4343400" y="4874552"/>
            <a:ext cx="3886200" cy="990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9375052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nd 8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457200" y="1447801"/>
            <a:ext cx="3505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3"/>
          <p:cNvSpPr>
            <a:spLocks noGrp="1"/>
          </p:cNvSpPr>
          <p:nvPr>
            <p:ph idx="13"/>
          </p:nvPr>
        </p:nvSpPr>
        <p:spPr>
          <a:xfrm>
            <a:off x="457200" y="2286000"/>
            <a:ext cx="35052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1/10/21</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3505200" cy="5705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p:cNvSpPr>
            <a:spLocks noGrp="1"/>
          </p:cNvSpPr>
          <p:nvPr>
            <p:ph sz="quarter" idx="15"/>
          </p:nvPr>
        </p:nvSpPr>
        <p:spPr>
          <a:xfrm>
            <a:off x="457200" y="3733800"/>
            <a:ext cx="3505200" cy="91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11"/>
          <p:cNvSpPr>
            <a:spLocks noGrp="1"/>
          </p:cNvSpPr>
          <p:nvPr>
            <p:ph sz="quarter" idx="16"/>
          </p:nvPr>
        </p:nvSpPr>
        <p:spPr>
          <a:xfrm>
            <a:off x="4343400" y="3733800"/>
            <a:ext cx="3886200" cy="990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13"/>
          <p:cNvSpPr>
            <a:spLocks noGrp="1"/>
          </p:cNvSpPr>
          <p:nvPr>
            <p:ph sz="quarter" idx="17"/>
          </p:nvPr>
        </p:nvSpPr>
        <p:spPr>
          <a:xfrm>
            <a:off x="457200" y="4876800"/>
            <a:ext cx="3505200" cy="990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3"/>
          <p:cNvSpPr>
            <a:spLocks noGrp="1"/>
          </p:cNvSpPr>
          <p:nvPr>
            <p:ph sz="quarter" idx="18"/>
          </p:nvPr>
        </p:nvSpPr>
        <p:spPr>
          <a:xfrm>
            <a:off x="4343400" y="4874552"/>
            <a:ext cx="3886200" cy="9906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2"/>
          <p:cNvSpPr>
            <a:spLocks noGrp="1"/>
          </p:cNvSpPr>
          <p:nvPr>
            <p:ph idx="19"/>
          </p:nvPr>
        </p:nvSpPr>
        <p:spPr>
          <a:xfrm>
            <a:off x="4343400" y="1494526"/>
            <a:ext cx="3886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8768608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nd 9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457200" y="1447801"/>
            <a:ext cx="3505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3"/>
          <p:cNvSpPr>
            <a:spLocks noGrp="1"/>
          </p:cNvSpPr>
          <p:nvPr>
            <p:ph idx="13"/>
          </p:nvPr>
        </p:nvSpPr>
        <p:spPr>
          <a:xfrm>
            <a:off x="457200" y="2286000"/>
            <a:ext cx="35052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1/10/21</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3505200" cy="5705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p:cNvSpPr>
            <a:spLocks noGrp="1"/>
          </p:cNvSpPr>
          <p:nvPr>
            <p:ph sz="quarter" idx="15"/>
          </p:nvPr>
        </p:nvSpPr>
        <p:spPr>
          <a:xfrm>
            <a:off x="457200" y="3733800"/>
            <a:ext cx="3505200" cy="91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11"/>
          <p:cNvSpPr>
            <a:spLocks noGrp="1"/>
          </p:cNvSpPr>
          <p:nvPr>
            <p:ph sz="quarter" idx="16"/>
          </p:nvPr>
        </p:nvSpPr>
        <p:spPr>
          <a:xfrm>
            <a:off x="4343400" y="3733800"/>
            <a:ext cx="3886200" cy="990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13"/>
          <p:cNvSpPr>
            <a:spLocks noGrp="1"/>
          </p:cNvSpPr>
          <p:nvPr>
            <p:ph sz="quarter" idx="17"/>
          </p:nvPr>
        </p:nvSpPr>
        <p:spPr>
          <a:xfrm>
            <a:off x="457200" y="4876800"/>
            <a:ext cx="3505200" cy="990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3"/>
          <p:cNvSpPr>
            <a:spLocks noGrp="1"/>
          </p:cNvSpPr>
          <p:nvPr>
            <p:ph sz="quarter" idx="18"/>
          </p:nvPr>
        </p:nvSpPr>
        <p:spPr>
          <a:xfrm>
            <a:off x="4343400" y="4874552"/>
            <a:ext cx="3886200" cy="9906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2"/>
          <p:cNvSpPr>
            <a:spLocks noGrp="1"/>
          </p:cNvSpPr>
          <p:nvPr>
            <p:ph idx="19"/>
          </p:nvPr>
        </p:nvSpPr>
        <p:spPr>
          <a:xfrm>
            <a:off x="4343400" y="1494526"/>
            <a:ext cx="3886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2"/>
          <p:cNvSpPr>
            <a:spLocks noGrp="1"/>
          </p:cNvSpPr>
          <p:nvPr>
            <p:ph idx="20"/>
          </p:nvPr>
        </p:nvSpPr>
        <p:spPr>
          <a:xfrm>
            <a:off x="4343399" y="2286000"/>
            <a:ext cx="3865157"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3523166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nd 10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457200" y="1447801"/>
            <a:ext cx="3505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3"/>
          <p:cNvSpPr>
            <a:spLocks noGrp="1"/>
          </p:cNvSpPr>
          <p:nvPr>
            <p:ph idx="13"/>
          </p:nvPr>
        </p:nvSpPr>
        <p:spPr>
          <a:xfrm>
            <a:off x="457200" y="2286000"/>
            <a:ext cx="35052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1/10/21</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3505200" cy="5705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p:cNvSpPr>
            <a:spLocks noGrp="1"/>
          </p:cNvSpPr>
          <p:nvPr>
            <p:ph sz="quarter" idx="15"/>
          </p:nvPr>
        </p:nvSpPr>
        <p:spPr>
          <a:xfrm>
            <a:off x="457200" y="3733800"/>
            <a:ext cx="3505200" cy="91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11"/>
          <p:cNvSpPr>
            <a:spLocks noGrp="1"/>
          </p:cNvSpPr>
          <p:nvPr>
            <p:ph sz="quarter" idx="16"/>
          </p:nvPr>
        </p:nvSpPr>
        <p:spPr>
          <a:xfrm>
            <a:off x="4343400" y="3733800"/>
            <a:ext cx="3886200" cy="990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13"/>
          <p:cNvSpPr>
            <a:spLocks noGrp="1"/>
          </p:cNvSpPr>
          <p:nvPr>
            <p:ph sz="quarter" idx="17"/>
          </p:nvPr>
        </p:nvSpPr>
        <p:spPr>
          <a:xfrm>
            <a:off x="457200" y="4876800"/>
            <a:ext cx="3505200" cy="990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3"/>
          <p:cNvSpPr>
            <a:spLocks noGrp="1"/>
          </p:cNvSpPr>
          <p:nvPr>
            <p:ph sz="quarter" idx="18"/>
          </p:nvPr>
        </p:nvSpPr>
        <p:spPr>
          <a:xfrm>
            <a:off x="4343400" y="4874552"/>
            <a:ext cx="3886200" cy="9906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2"/>
          <p:cNvSpPr>
            <a:spLocks noGrp="1"/>
          </p:cNvSpPr>
          <p:nvPr>
            <p:ph idx="19"/>
          </p:nvPr>
        </p:nvSpPr>
        <p:spPr>
          <a:xfrm>
            <a:off x="4343400" y="1494526"/>
            <a:ext cx="3886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2"/>
          <p:cNvSpPr>
            <a:spLocks noGrp="1"/>
          </p:cNvSpPr>
          <p:nvPr>
            <p:ph idx="20"/>
          </p:nvPr>
        </p:nvSpPr>
        <p:spPr>
          <a:xfrm>
            <a:off x="4343399" y="2286000"/>
            <a:ext cx="3865157"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2"/>
          <p:cNvSpPr>
            <a:spLocks noGrp="1"/>
          </p:cNvSpPr>
          <p:nvPr>
            <p:ph idx="21"/>
          </p:nvPr>
        </p:nvSpPr>
        <p:spPr>
          <a:xfrm>
            <a:off x="4343400" y="3045349"/>
            <a:ext cx="3886200" cy="5827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4605330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11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457200" y="1447801"/>
            <a:ext cx="3505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3"/>
          <p:cNvSpPr>
            <a:spLocks noGrp="1"/>
          </p:cNvSpPr>
          <p:nvPr>
            <p:ph idx="13"/>
          </p:nvPr>
        </p:nvSpPr>
        <p:spPr>
          <a:xfrm>
            <a:off x="457200" y="2286000"/>
            <a:ext cx="35052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1/10/21</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3505200" cy="5705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p:cNvSpPr>
            <a:spLocks noGrp="1"/>
          </p:cNvSpPr>
          <p:nvPr>
            <p:ph sz="quarter" idx="15"/>
          </p:nvPr>
        </p:nvSpPr>
        <p:spPr>
          <a:xfrm>
            <a:off x="457200" y="3733800"/>
            <a:ext cx="3505200" cy="91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11"/>
          <p:cNvSpPr>
            <a:spLocks noGrp="1"/>
          </p:cNvSpPr>
          <p:nvPr>
            <p:ph sz="quarter" idx="16"/>
          </p:nvPr>
        </p:nvSpPr>
        <p:spPr>
          <a:xfrm>
            <a:off x="4343400" y="3733800"/>
            <a:ext cx="3886200" cy="55929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13"/>
          <p:cNvSpPr>
            <a:spLocks noGrp="1"/>
          </p:cNvSpPr>
          <p:nvPr>
            <p:ph sz="quarter" idx="17"/>
          </p:nvPr>
        </p:nvSpPr>
        <p:spPr>
          <a:xfrm>
            <a:off x="457200" y="4876800"/>
            <a:ext cx="3505200" cy="990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3"/>
          <p:cNvSpPr>
            <a:spLocks noGrp="1"/>
          </p:cNvSpPr>
          <p:nvPr>
            <p:ph sz="quarter" idx="18"/>
          </p:nvPr>
        </p:nvSpPr>
        <p:spPr>
          <a:xfrm>
            <a:off x="4376204" y="4473387"/>
            <a:ext cx="3886200" cy="50617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2"/>
          <p:cNvSpPr>
            <a:spLocks noGrp="1"/>
          </p:cNvSpPr>
          <p:nvPr>
            <p:ph idx="19"/>
          </p:nvPr>
        </p:nvSpPr>
        <p:spPr>
          <a:xfrm>
            <a:off x="4343400" y="1494526"/>
            <a:ext cx="3886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2"/>
          <p:cNvSpPr>
            <a:spLocks noGrp="1"/>
          </p:cNvSpPr>
          <p:nvPr>
            <p:ph idx="20"/>
          </p:nvPr>
        </p:nvSpPr>
        <p:spPr>
          <a:xfrm>
            <a:off x="4343399" y="2286000"/>
            <a:ext cx="3865157"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2"/>
          <p:cNvSpPr>
            <a:spLocks noGrp="1"/>
          </p:cNvSpPr>
          <p:nvPr>
            <p:ph idx="21"/>
          </p:nvPr>
        </p:nvSpPr>
        <p:spPr>
          <a:xfrm>
            <a:off x="4343400" y="3045349"/>
            <a:ext cx="3886200" cy="5827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13"/>
          <p:cNvSpPr>
            <a:spLocks noGrp="1"/>
          </p:cNvSpPr>
          <p:nvPr>
            <p:ph sz="quarter" idx="22"/>
          </p:nvPr>
        </p:nvSpPr>
        <p:spPr>
          <a:xfrm>
            <a:off x="4392613" y="5159852"/>
            <a:ext cx="3886200" cy="50617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5694488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12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457200" y="1447801"/>
            <a:ext cx="3505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3"/>
          <p:cNvSpPr>
            <a:spLocks noGrp="1"/>
          </p:cNvSpPr>
          <p:nvPr>
            <p:ph idx="13"/>
          </p:nvPr>
        </p:nvSpPr>
        <p:spPr>
          <a:xfrm>
            <a:off x="457200" y="2286000"/>
            <a:ext cx="35052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1/10/21</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3505200" cy="5705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11"/>
          <p:cNvSpPr>
            <a:spLocks noGrp="1"/>
          </p:cNvSpPr>
          <p:nvPr>
            <p:ph sz="quarter" idx="16"/>
          </p:nvPr>
        </p:nvSpPr>
        <p:spPr>
          <a:xfrm>
            <a:off x="4343400" y="3733800"/>
            <a:ext cx="3886200" cy="55929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13"/>
          <p:cNvSpPr>
            <a:spLocks noGrp="1"/>
          </p:cNvSpPr>
          <p:nvPr>
            <p:ph sz="quarter" idx="18"/>
          </p:nvPr>
        </p:nvSpPr>
        <p:spPr>
          <a:xfrm>
            <a:off x="4376204" y="4473387"/>
            <a:ext cx="3886200" cy="50617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2"/>
          <p:cNvSpPr>
            <a:spLocks noGrp="1"/>
          </p:cNvSpPr>
          <p:nvPr>
            <p:ph idx="19"/>
          </p:nvPr>
        </p:nvSpPr>
        <p:spPr>
          <a:xfrm>
            <a:off x="4343400" y="1494526"/>
            <a:ext cx="3886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2"/>
          <p:cNvSpPr>
            <a:spLocks noGrp="1"/>
          </p:cNvSpPr>
          <p:nvPr>
            <p:ph idx="20"/>
          </p:nvPr>
        </p:nvSpPr>
        <p:spPr>
          <a:xfrm>
            <a:off x="4343399" y="2286000"/>
            <a:ext cx="3865157"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2"/>
          <p:cNvSpPr>
            <a:spLocks noGrp="1"/>
          </p:cNvSpPr>
          <p:nvPr>
            <p:ph idx="21"/>
          </p:nvPr>
        </p:nvSpPr>
        <p:spPr>
          <a:xfrm>
            <a:off x="4343400" y="3045349"/>
            <a:ext cx="3886200" cy="5827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13"/>
          <p:cNvSpPr>
            <a:spLocks noGrp="1"/>
          </p:cNvSpPr>
          <p:nvPr>
            <p:ph sz="quarter" idx="22"/>
          </p:nvPr>
        </p:nvSpPr>
        <p:spPr>
          <a:xfrm>
            <a:off x="4392613" y="5159852"/>
            <a:ext cx="3886200" cy="50617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Content Placeholder 11"/>
          <p:cNvSpPr>
            <a:spLocks noGrp="1"/>
          </p:cNvSpPr>
          <p:nvPr>
            <p:ph sz="quarter" idx="23"/>
          </p:nvPr>
        </p:nvSpPr>
        <p:spPr>
          <a:xfrm>
            <a:off x="457200" y="3830925"/>
            <a:ext cx="3472396" cy="55929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Content Placeholder 13"/>
          <p:cNvSpPr>
            <a:spLocks noGrp="1"/>
          </p:cNvSpPr>
          <p:nvPr>
            <p:ph sz="quarter" idx="24"/>
          </p:nvPr>
        </p:nvSpPr>
        <p:spPr>
          <a:xfrm>
            <a:off x="490004" y="4570512"/>
            <a:ext cx="3472396" cy="50617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Content Placeholder 13"/>
          <p:cNvSpPr>
            <a:spLocks noGrp="1"/>
          </p:cNvSpPr>
          <p:nvPr>
            <p:ph sz="quarter" idx="25"/>
          </p:nvPr>
        </p:nvSpPr>
        <p:spPr>
          <a:xfrm>
            <a:off x="506413" y="5256977"/>
            <a:ext cx="3472396" cy="50617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655318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Title and Content">
    <p:spTree>
      <p:nvGrpSpPr>
        <p:cNvPr id="1" name="Shape 24"/>
        <p:cNvGrpSpPr/>
        <p:nvPr/>
      </p:nvGrpSpPr>
      <p:grpSpPr>
        <a:xfrm>
          <a:off x="0" y="0"/>
          <a:ext cx="0" cy="0"/>
          <a:chOff x="0" y="0"/>
          <a:chExt cx="0" cy="0"/>
        </a:xfrm>
      </p:grpSpPr>
      <p:sp>
        <p:nvSpPr>
          <p:cNvPr id="25" name="Title 1"/>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6" name="Content Placeholder"/>
          <p:cNvSpPr txBox="1">
            <a:spLocks noGrp="1"/>
          </p:cNvSpPr>
          <p:nvPr>
            <p:ph type="body" idx="1"/>
          </p:nvPr>
        </p:nvSpPr>
        <p:spPr>
          <a:xfrm>
            <a:off x="457200" y="1600200"/>
            <a:ext cx="8229600" cy="4525963"/>
          </a:xfrm>
          <a:prstGeom prst="rect">
            <a:avLst/>
          </a:prstGeom>
          <a:noFill/>
          <a:ln>
            <a:noFill/>
          </a:ln>
        </p:spPr>
        <p:txBody>
          <a:bodyPr lIns="91425" tIns="91425" rIns="91425" bIns="91425" anchor="t" anchorCtr="0"/>
          <a:lstStyle>
            <a:lvl1pPr marL="255600" marR="0" lvl="0" indent="-255600" algn="l" rtl="0">
              <a:spcBef>
                <a:spcPts val="1500"/>
              </a:spcBef>
              <a:buClr>
                <a:srgbClr val="007FA3"/>
              </a:buClr>
              <a:buSzPct val="100000"/>
              <a:buFont typeface="Arial" panose="020B0604020202020204" pitchFamily="34" charset="0"/>
              <a:buChar char="•"/>
              <a:tabLst>
                <a:tab pos="176213" algn="l"/>
              </a:tabLst>
              <a:defRPr sz="1600" b="0" i="0" u="none" strike="noStrike" cap="none">
                <a:solidFill>
                  <a:schemeClr val="dk1"/>
                </a:solidFill>
                <a:latin typeface="Arial"/>
                <a:ea typeface="Arial"/>
                <a:cs typeface="Arial"/>
                <a:sym typeface="Arial"/>
              </a:defRPr>
            </a:lvl1pPr>
            <a:lvl2pPr marL="742950" marR="0" lvl="1" indent="-283464"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2286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lang="en-IN" dirty="0"/>
          </a:p>
          <a:p>
            <a:pPr lvl="1"/>
            <a:endParaRPr lang="en-IN" dirty="0"/>
          </a:p>
          <a:p>
            <a:pPr lvl="2"/>
            <a:endParaRPr lang="en-IN" dirty="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nd 13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457200" y="1447801"/>
            <a:ext cx="3505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3"/>
          <p:cNvSpPr>
            <a:spLocks noGrp="1"/>
          </p:cNvSpPr>
          <p:nvPr>
            <p:ph idx="13"/>
          </p:nvPr>
        </p:nvSpPr>
        <p:spPr>
          <a:xfrm>
            <a:off x="457200" y="2286000"/>
            <a:ext cx="35052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1/10/21</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3505200" cy="5705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11"/>
          <p:cNvSpPr>
            <a:spLocks noGrp="1"/>
          </p:cNvSpPr>
          <p:nvPr>
            <p:ph sz="quarter" idx="16"/>
          </p:nvPr>
        </p:nvSpPr>
        <p:spPr>
          <a:xfrm>
            <a:off x="4343400" y="3081267"/>
            <a:ext cx="3886200" cy="27817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13"/>
          <p:cNvSpPr>
            <a:spLocks noGrp="1"/>
          </p:cNvSpPr>
          <p:nvPr>
            <p:ph sz="quarter" idx="18"/>
          </p:nvPr>
        </p:nvSpPr>
        <p:spPr>
          <a:xfrm>
            <a:off x="4332878" y="3626139"/>
            <a:ext cx="3886200" cy="25175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2"/>
          <p:cNvSpPr>
            <a:spLocks noGrp="1"/>
          </p:cNvSpPr>
          <p:nvPr>
            <p:ph idx="19"/>
          </p:nvPr>
        </p:nvSpPr>
        <p:spPr>
          <a:xfrm>
            <a:off x="4343400" y="1494526"/>
            <a:ext cx="3886200" cy="303198"/>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2"/>
          <p:cNvSpPr>
            <a:spLocks noGrp="1"/>
          </p:cNvSpPr>
          <p:nvPr>
            <p:ph idx="20"/>
          </p:nvPr>
        </p:nvSpPr>
        <p:spPr>
          <a:xfrm>
            <a:off x="4353921" y="1979598"/>
            <a:ext cx="3865157" cy="303198"/>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2"/>
          <p:cNvSpPr>
            <a:spLocks noGrp="1"/>
          </p:cNvSpPr>
          <p:nvPr>
            <p:ph idx="21"/>
          </p:nvPr>
        </p:nvSpPr>
        <p:spPr>
          <a:xfrm>
            <a:off x="4343400" y="2537829"/>
            <a:ext cx="3886200" cy="28985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13"/>
          <p:cNvSpPr>
            <a:spLocks noGrp="1"/>
          </p:cNvSpPr>
          <p:nvPr>
            <p:ph sz="quarter" idx="22"/>
          </p:nvPr>
        </p:nvSpPr>
        <p:spPr>
          <a:xfrm>
            <a:off x="4332878" y="4065083"/>
            <a:ext cx="3886200" cy="26634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Content Placeholder 11"/>
          <p:cNvSpPr>
            <a:spLocks noGrp="1"/>
          </p:cNvSpPr>
          <p:nvPr>
            <p:ph sz="quarter" idx="23"/>
          </p:nvPr>
        </p:nvSpPr>
        <p:spPr>
          <a:xfrm>
            <a:off x="457200" y="3830925"/>
            <a:ext cx="3472396" cy="55929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Content Placeholder 13"/>
          <p:cNvSpPr>
            <a:spLocks noGrp="1"/>
          </p:cNvSpPr>
          <p:nvPr>
            <p:ph sz="quarter" idx="24"/>
          </p:nvPr>
        </p:nvSpPr>
        <p:spPr>
          <a:xfrm>
            <a:off x="490004" y="4570512"/>
            <a:ext cx="3472396" cy="50617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Content Placeholder 13"/>
          <p:cNvSpPr>
            <a:spLocks noGrp="1"/>
          </p:cNvSpPr>
          <p:nvPr>
            <p:ph sz="quarter" idx="25"/>
          </p:nvPr>
        </p:nvSpPr>
        <p:spPr>
          <a:xfrm>
            <a:off x="506413" y="5256977"/>
            <a:ext cx="3472396" cy="50617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Content Placeholder 11"/>
          <p:cNvSpPr>
            <a:spLocks noGrp="1"/>
          </p:cNvSpPr>
          <p:nvPr>
            <p:ph sz="quarter" idx="26"/>
          </p:nvPr>
        </p:nvSpPr>
        <p:spPr>
          <a:xfrm>
            <a:off x="4336752" y="4520930"/>
            <a:ext cx="3886200" cy="27817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5749095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nd 14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457200" y="1447801"/>
            <a:ext cx="3505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3"/>
          <p:cNvSpPr>
            <a:spLocks noGrp="1"/>
          </p:cNvSpPr>
          <p:nvPr>
            <p:ph idx="13"/>
          </p:nvPr>
        </p:nvSpPr>
        <p:spPr>
          <a:xfrm>
            <a:off x="457200" y="2286000"/>
            <a:ext cx="35052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1/10/21</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3505200" cy="5705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11"/>
          <p:cNvSpPr>
            <a:spLocks noGrp="1"/>
          </p:cNvSpPr>
          <p:nvPr>
            <p:ph sz="quarter" idx="16"/>
          </p:nvPr>
        </p:nvSpPr>
        <p:spPr>
          <a:xfrm>
            <a:off x="4343400" y="3081267"/>
            <a:ext cx="3886200" cy="27817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13"/>
          <p:cNvSpPr>
            <a:spLocks noGrp="1"/>
          </p:cNvSpPr>
          <p:nvPr>
            <p:ph sz="quarter" idx="18"/>
          </p:nvPr>
        </p:nvSpPr>
        <p:spPr>
          <a:xfrm>
            <a:off x="4332878" y="3626139"/>
            <a:ext cx="3886200" cy="25175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2"/>
          <p:cNvSpPr>
            <a:spLocks noGrp="1"/>
          </p:cNvSpPr>
          <p:nvPr>
            <p:ph idx="19"/>
          </p:nvPr>
        </p:nvSpPr>
        <p:spPr>
          <a:xfrm>
            <a:off x="4343400" y="1494526"/>
            <a:ext cx="3886200" cy="303198"/>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2"/>
          <p:cNvSpPr>
            <a:spLocks noGrp="1"/>
          </p:cNvSpPr>
          <p:nvPr>
            <p:ph idx="20"/>
          </p:nvPr>
        </p:nvSpPr>
        <p:spPr>
          <a:xfrm>
            <a:off x="4353921" y="1979598"/>
            <a:ext cx="3865157" cy="303198"/>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2"/>
          <p:cNvSpPr>
            <a:spLocks noGrp="1"/>
          </p:cNvSpPr>
          <p:nvPr>
            <p:ph idx="21"/>
          </p:nvPr>
        </p:nvSpPr>
        <p:spPr>
          <a:xfrm>
            <a:off x="4343400" y="2537829"/>
            <a:ext cx="3886200" cy="28985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13"/>
          <p:cNvSpPr>
            <a:spLocks noGrp="1"/>
          </p:cNvSpPr>
          <p:nvPr>
            <p:ph sz="quarter" idx="22"/>
          </p:nvPr>
        </p:nvSpPr>
        <p:spPr>
          <a:xfrm>
            <a:off x="4332878" y="4065083"/>
            <a:ext cx="3886200" cy="26634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Content Placeholder 11"/>
          <p:cNvSpPr>
            <a:spLocks noGrp="1"/>
          </p:cNvSpPr>
          <p:nvPr>
            <p:ph sz="quarter" idx="23"/>
          </p:nvPr>
        </p:nvSpPr>
        <p:spPr>
          <a:xfrm>
            <a:off x="457200" y="3830925"/>
            <a:ext cx="3472396" cy="55929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Content Placeholder 13"/>
          <p:cNvSpPr>
            <a:spLocks noGrp="1"/>
          </p:cNvSpPr>
          <p:nvPr>
            <p:ph sz="quarter" idx="24"/>
          </p:nvPr>
        </p:nvSpPr>
        <p:spPr>
          <a:xfrm>
            <a:off x="490004" y="4570512"/>
            <a:ext cx="3472396" cy="50617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Content Placeholder 13"/>
          <p:cNvSpPr>
            <a:spLocks noGrp="1"/>
          </p:cNvSpPr>
          <p:nvPr>
            <p:ph sz="quarter" idx="25"/>
          </p:nvPr>
        </p:nvSpPr>
        <p:spPr>
          <a:xfrm>
            <a:off x="506413" y="5256977"/>
            <a:ext cx="3472396" cy="50617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Content Placeholder 11"/>
          <p:cNvSpPr>
            <a:spLocks noGrp="1"/>
          </p:cNvSpPr>
          <p:nvPr>
            <p:ph sz="quarter" idx="26"/>
          </p:nvPr>
        </p:nvSpPr>
        <p:spPr>
          <a:xfrm>
            <a:off x="4336752" y="4520930"/>
            <a:ext cx="3886200" cy="27817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3" name="Content Placeholder 13"/>
          <p:cNvSpPr>
            <a:spLocks noGrp="1"/>
          </p:cNvSpPr>
          <p:nvPr>
            <p:ph sz="quarter" idx="27"/>
          </p:nvPr>
        </p:nvSpPr>
        <p:spPr>
          <a:xfrm>
            <a:off x="4326230" y="5065802"/>
            <a:ext cx="3886200" cy="25175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8066009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15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457200" y="1447801"/>
            <a:ext cx="3505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3"/>
          <p:cNvSpPr>
            <a:spLocks noGrp="1"/>
          </p:cNvSpPr>
          <p:nvPr>
            <p:ph idx="13"/>
          </p:nvPr>
        </p:nvSpPr>
        <p:spPr>
          <a:xfrm>
            <a:off x="457200" y="2286000"/>
            <a:ext cx="35052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1/10/21</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3505200" cy="5705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11"/>
          <p:cNvSpPr>
            <a:spLocks noGrp="1"/>
          </p:cNvSpPr>
          <p:nvPr>
            <p:ph sz="quarter" idx="16"/>
          </p:nvPr>
        </p:nvSpPr>
        <p:spPr>
          <a:xfrm>
            <a:off x="4343400" y="3081267"/>
            <a:ext cx="3886200" cy="27817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13"/>
          <p:cNvSpPr>
            <a:spLocks noGrp="1"/>
          </p:cNvSpPr>
          <p:nvPr>
            <p:ph sz="quarter" idx="18"/>
          </p:nvPr>
        </p:nvSpPr>
        <p:spPr>
          <a:xfrm>
            <a:off x="4332878" y="3626139"/>
            <a:ext cx="3886200" cy="25175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2"/>
          <p:cNvSpPr>
            <a:spLocks noGrp="1"/>
          </p:cNvSpPr>
          <p:nvPr>
            <p:ph idx="19"/>
          </p:nvPr>
        </p:nvSpPr>
        <p:spPr>
          <a:xfrm>
            <a:off x="4343400" y="1494526"/>
            <a:ext cx="3886200" cy="303198"/>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2"/>
          <p:cNvSpPr>
            <a:spLocks noGrp="1"/>
          </p:cNvSpPr>
          <p:nvPr>
            <p:ph idx="20"/>
          </p:nvPr>
        </p:nvSpPr>
        <p:spPr>
          <a:xfrm>
            <a:off x="4353921" y="1979598"/>
            <a:ext cx="3865157" cy="303198"/>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2"/>
          <p:cNvSpPr>
            <a:spLocks noGrp="1"/>
          </p:cNvSpPr>
          <p:nvPr>
            <p:ph idx="21"/>
          </p:nvPr>
        </p:nvSpPr>
        <p:spPr>
          <a:xfrm>
            <a:off x="4343400" y="2537829"/>
            <a:ext cx="3886200" cy="28985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13"/>
          <p:cNvSpPr>
            <a:spLocks noGrp="1"/>
          </p:cNvSpPr>
          <p:nvPr>
            <p:ph sz="quarter" idx="22"/>
          </p:nvPr>
        </p:nvSpPr>
        <p:spPr>
          <a:xfrm>
            <a:off x="4332878" y="4065083"/>
            <a:ext cx="3886200" cy="26634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Content Placeholder 11"/>
          <p:cNvSpPr>
            <a:spLocks noGrp="1"/>
          </p:cNvSpPr>
          <p:nvPr>
            <p:ph sz="quarter" idx="23"/>
          </p:nvPr>
        </p:nvSpPr>
        <p:spPr>
          <a:xfrm>
            <a:off x="457200" y="3830925"/>
            <a:ext cx="3472396" cy="55929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Content Placeholder 13"/>
          <p:cNvSpPr>
            <a:spLocks noGrp="1"/>
          </p:cNvSpPr>
          <p:nvPr>
            <p:ph sz="quarter" idx="24"/>
          </p:nvPr>
        </p:nvSpPr>
        <p:spPr>
          <a:xfrm>
            <a:off x="490004" y="4570512"/>
            <a:ext cx="3472396" cy="50617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Content Placeholder 13"/>
          <p:cNvSpPr>
            <a:spLocks noGrp="1"/>
          </p:cNvSpPr>
          <p:nvPr>
            <p:ph sz="quarter" idx="25"/>
          </p:nvPr>
        </p:nvSpPr>
        <p:spPr>
          <a:xfrm>
            <a:off x="506413" y="5256977"/>
            <a:ext cx="3472396" cy="50617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Content Placeholder 11"/>
          <p:cNvSpPr>
            <a:spLocks noGrp="1"/>
          </p:cNvSpPr>
          <p:nvPr>
            <p:ph sz="quarter" idx="26"/>
          </p:nvPr>
        </p:nvSpPr>
        <p:spPr>
          <a:xfrm>
            <a:off x="4336752" y="4520930"/>
            <a:ext cx="3886200" cy="27817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3" name="Content Placeholder 13"/>
          <p:cNvSpPr>
            <a:spLocks noGrp="1"/>
          </p:cNvSpPr>
          <p:nvPr>
            <p:ph sz="quarter" idx="27"/>
          </p:nvPr>
        </p:nvSpPr>
        <p:spPr>
          <a:xfrm>
            <a:off x="4326230" y="5065802"/>
            <a:ext cx="3886200" cy="25175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4" name="Content Placeholder 13"/>
          <p:cNvSpPr>
            <a:spLocks noGrp="1"/>
          </p:cNvSpPr>
          <p:nvPr>
            <p:ph sz="quarter" idx="28"/>
          </p:nvPr>
        </p:nvSpPr>
        <p:spPr>
          <a:xfrm>
            <a:off x="4326230" y="5504746"/>
            <a:ext cx="3886200" cy="26634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7920946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20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1/10/21</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15" name="Content Placeholder 2"/>
          <p:cNvSpPr>
            <a:spLocks noGrp="1"/>
          </p:cNvSpPr>
          <p:nvPr>
            <p:ph idx="19"/>
          </p:nvPr>
        </p:nvSpPr>
        <p:spPr>
          <a:xfrm>
            <a:off x="4790255" y="1494526"/>
            <a:ext cx="3886200" cy="26203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2"/>
          <p:cNvSpPr>
            <a:spLocks noGrp="1"/>
          </p:cNvSpPr>
          <p:nvPr>
            <p:ph idx="20"/>
          </p:nvPr>
        </p:nvSpPr>
        <p:spPr>
          <a:xfrm>
            <a:off x="4790256" y="1861415"/>
            <a:ext cx="3886200" cy="3222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2"/>
          <p:cNvSpPr>
            <a:spLocks noGrp="1"/>
          </p:cNvSpPr>
          <p:nvPr>
            <p:ph idx="21"/>
          </p:nvPr>
        </p:nvSpPr>
        <p:spPr>
          <a:xfrm>
            <a:off x="4790255" y="2283032"/>
            <a:ext cx="3886199" cy="30809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Content Placeholder 2"/>
          <p:cNvSpPr>
            <a:spLocks noGrp="1"/>
          </p:cNvSpPr>
          <p:nvPr>
            <p:ph idx="26"/>
          </p:nvPr>
        </p:nvSpPr>
        <p:spPr>
          <a:xfrm>
            <a:off x="4790255" y="2705545"/>
            <a:ext cx="3886200" cy="26203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3" name="Content Placeholder 2"/>
          <p:cNvSpPr>
            <a:spLocks noGrp="1"/>
          </p:cNvSpPr>
          <p:nvPr>
            <p:ph idx="27"/>
          </p:nvPr>
        </p:nvSpPr>
        <p:spPr>
          <a:xfrm>
            <a:off x="4790256" y="3072434"/>
            <a:ext cx="3886200" cy="3222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4" name="Content Placeholder 2"/>
          <p:cNvSpPr>
            <a:spLocks noGrp="1"/>
          </p:cNvSpPr>
          <p:nvPr>
            <p:ph idx="28"/>
          </p:nvPr>
        </p:nvSpPr>
        <p:spPr>
          <a:xfrm>
            <a:off x="4790255" y="3494051"/>
            <a:ext cx="3886199" cy="30809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5" name="Content Placeholder 2"/>
          <p:cNvSpPr>
            <a:spLocks noGrp="1"/>
          </p:cNvSpPr>
          <p:nvPr>
            <p:ph idx="29"/>
          </p:nvPr>
        </p:nvSpPr>
        <p:spPr>
          <a:xfrm>
            <a:off x="4790255" y="3908712"/>
            <a:ext cx="3886200" cy="26203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6" name="Content Placeholder 2"/>
          <p:cNvSpPr>
            <a:spLocks noGrp="1"/>
          </p:cNvSpPr>
          <p:nvPr>
            <p:ph idx="30"/>
          </p:nvPr>
        </p:nvSpPr>
        <p:spPr>
          <a:xfrm>
            <a:off x="4790256" y="4275601"/>
            <a:ext cx="3886200" cy="3222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7" name="Content Placeholder 2"/>
          <p:cNvSpPr>
            <a:spLocks noGrp="1"/>
          </p:cNvSpPr>
          <p:nvPr>
            <p:ph idx="31"/>
          </p:nvPr>
        </p:nvSpPr>
        <p:spPr>
          <a:xfrm>
            <a:off x="4790255" y="4697218"/>
            <a:ext cx="3886199" cy="30809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8" name="Content Placeholder 2"/>
          <p:cNvSpPr>
            <a:spLocks noGrp="1"/>
          </p:cNvSpPr>
          <p:nvPr>
            <p:ph idx="32"/>
          </p:nvPr>
        </p:nvSpPr>
        <p:spPr>
          <a:xfrm>
            <a:off x="4790255" y="5105555"/>
            <a:ext cx="3886200" cy="26203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1" name="Content Placeholder 2"/>
          <p:cNvSpPr>
            <a:spLocks noGrp="1"/>
          </p:cNvSpPr>
          <p:nvPr>
            <p:ph idx="33"/>
          </p:nvPr>
        </p:nvSpPr>
        <p:spPr>
          <a:xfrm>
            <a:off x="457200" y="1494526"/>
            <a:ext cx="3886200" cy="26203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2" name="Content Placeholder 2"/>
          <p:cNvSpPr>
            <a:spLocks noGrp="1"/>
          </p:cNvSpPr>
          <p:nvPr>
            <p:ph idx="34"/>
          </p:nvPr>
        </p:nvSpPr>
        <p:spPr>
          <a:xfrm>
            <a:off x="457201" y="1861415"/>
            <a:ext cx="3886200" cy="3222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3" name="Content Placeholder 2"/>
          <p:cNvSpPr>
            <a:spLocks noGrp="1"/>
          </p:cNvSpPr>
          <p:nvPr>
            <p:ph idx="35"/>
          </p:nvPr>
        </p:nvSpPr>
        <p:spPr>
          <a:xfrm>
            <a:off x="457200" y="2283032"/>
            <a:ext cx="3886199" cy="30809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4" name="Content Placeholder 2"/>
          <p:cNvSpPr>
            <a:spLocks noGrp="1"/>
          </p:cNvSpPr>
          <p:nvPr>
            <p:ph idx="36"/>
          </p:nvPr>
        </p:nvSpPr>
        <p:spPr>
          <a:xfrm>
            <a:off x="457200" y="2705545"/>
            <a:ext cx="3886200" cy="26203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5" name="Content Placeholder 2"/>
          <p:cNvSpPr>
            <a:spLocks noGrp="1"/>
          </p:cNvSpPr>
          <p:nvPr>
            <p:ph idx="37"/>
          </p:nvPr>
        </p:nvSpPr>
        <p:spPr>
          <a:xfrm>
            <a:off x="457201" y="3072434"/>
            <a:ext cx="3886200" cy="3222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6" name="Content Placeholder 2"/>
          <p:cNvSpPr>
            <a:spLocks noGrp="1"/>
          </p:cNvSpPr>
          <p:nvPr>
            <p:ph idx="38"/>
          </p:nvPr>
        </p:nvSpPr>
        <p:spPr>
          <a:xfrm>
            <a:off x="457200" y="3494051"/>
            <a:ext cx="3886199" cy="30809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7" name="Content Placeholder 2"/>
          <p:cNvSpPr>
            <a:spLocks noGrp="1"/>
          </p:cNvSpPr>
          <p:nvPr>
            <p:ph idx="39"/>
          </p:nvPr>
        </p:nvSpPr>
        <p:spPr>
          <a:xfrm>
            <a:off x="457200" y="3908712"/>
            <a:ext cx="3886200" cy="26203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8" name="Content Placeholder 2"/>
          <p:cNvSpPr>
            <a:spLocks noGrp="1"/>
          </p:cNvSpPr>
          <p:nvPr>
            <p:ph idx="40"/>
          </p:nvPr>
        </p:nvSpPr>
        <p:spPr>
          <a:xfrm>
            <a:off x="457201" y="4275601"/>
            <a:ext cx="3886200" cy="3222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9" name="Content Placeholder 2"/>
          <p:cNvSpPr>
            <a:spLocks noGrp="1"/>
          </p:cNvSpPr>
          <p:nvPr>
            <p:ph idx="41"/>
          </p:nvPr>
        </p:nvSpPr>
        <p:spPr>
          <a:xfrm>
            <a:off x="457200" y="4697218"/>
            <a:ext cx="3886199" cy="30809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0" name="Content Placeholder 2"/>
          <p:cNvSpPr>
            <a:spLocks noGrp="1"/>
          </p:cNvSpPr>
          <p:nvPr>
            <p:ph idx="42"/>
          </p:nvPr>
        </p:nvSpPr>
        <p:spPr>
          <a:xfrm>
            <a:off x="457200" y="5105555"/>
            <a:ext cx="3886200" cy="26203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2501617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1_Blank">
    <p:spTree>
      <p:nvGrpSpPr>
        <p:cNvPr id="1" name=""/>
        <p:cNvGrpSpPr/>
        <p:nvPr/>
      </p:nvGrpSpPr>
      <p:grpSpPr>
        <a:xfrm>
          <a:off x="0" y="0"/>
          <a:ext cx="0" cy="0"/>
          <a:chOff x="0" y="0"/>
          <a:chExt cx="0" cy="0"/>
        </a:xfrm>
      </p:grpSpPr>
      <p:sp>
        <p:nvSpPr>
          <p:cNvPr id="8" name="Footer Placeholder 2"/>
          <p:cNvSpPr>
            <a:spLocks noGrp="1"/>
          </p:cNvSpPr>
          <p:nvPr>
            <p:ph type="ftr" sz="quarter" idx="11"/>
          </p:nvPr>
        </p:nvSpPr>
        <p:spPr>
          <a:xfrm>
            <a:off x="93969" y="6172200"/>
            <a:ext cx="8595360" cy="235463"/>
          </a:xfrm>
        </p:spPr>
        <p:txBody>
          <a:bodyPr/>
          <a:lstStyle/>
          <a:p>
            <a:endParaRPr lang="en-US" dirty="0"/>
          </a:p>
        </p:txBody>
      </p:sp>
      <p:sp>
        <p:nvSpPr>
          <p:cNvPr id="2" name="Date Placeholder 1"/>
          <p:cNvSpPr>
            <a:spLocks noGrp="1"/>
          </p:cNvSpPr>
          <p:nvPr>
            <p:ph type="dt" sz="half" idx="10"/>
          </p:nvPr>
        </p:nvSpPr>
        <p:spPr/>
        <p:txBody>
          <a:bodyPr/>
          <a:lstStyle>
            <a:lvl1pPr>
              <a:defRPr>
                <a:solidFill>
                  <a:schemeClr val="tx1"/>
                </a:solidFill>
              </a:defRPr>
            </a:lvl1pPr>
          </a:lstStyle>
          <a:p>
            <a:fld id="{A9DF6EFB-3F44-496C-A842-1E0B3D3B975A}" type="datetimeFigureOut">
              <a:rPr lang="en-US" smtClean="0"/>
              <a:pPr/>
              <a:t>1/10/21</a:t>
            </a:fld>
            <a:endParaRPr lang="en-US" dirty="0"/>
          </a:p>
        </p:txBody>
      </p:sp>
      <p:sp>
        <p:nvSpPr>
          <p:cNvPr id="4" name="Slide Number Placeholder 3"/>
          <p:cNvSpPr>
            <a:spLocks noGrp="1"/>
          </p:cNvSpPr>
          <p:nvPr>
            <p:ph type="sldNum" sz="quarter" idx="12"/>
          </p:nvPr>
        </p:nvSpPr>
        <p:spPr/>
        <p:txBody>
          <a:bodyPr/>
          <a:lstStyle>
            <a:lvl1pPr>
              <a:defRPr>
                <a:solidFill>
                  <a:schemeClr val="tx1"/>
                </a:solidFill>
              </a:defRPr>
            </a:lvl1pPr>
          </a:lstStyle>
          <a:p>
            <a:fld id="{200B2350-5261-4F5C-9DF5-EF0D264FC8D2}" type="slidenum">
              <a:rPr lang="en-US" smtClean="0"/>
              <a:pPr/>
              <a:t>‹#›</a:t>
            </a:fld>
            <a:endParaRPr lang="en-US" dirty="0"/>
          </a:p>
        </p:txBody>
      </p:sp>
      <p:pic>
        <p:nvPicPr>
          <p:cNvPr id="9" name="Picture 8" descr="Pearson Logo"/>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0" y="6376789"/>
            <a:ext cx="918000" cy="279915"/>
          </a:xfrm>
          <a:prstGeom prst="rect">
            <a:avLst/>
          </a:prstGeom>
        </p:spPr>
      </p:pic>
      <p:sp>
        <p:nvSpPr>
          <p:cNvPr id="10" name="TextBox 9"/>
          <p:cNvSpPr txBox="1"/>
          <p:nvPr userDrawn="1"/>
        </p:nvSpPr>
        <p:spPr>
          <a:xfrm>
            <a:off x="1600200" y="6429345"/>
            <a:ext cx="7162800" cy="276999"/>
          </a:xfrm>
          <a:prstGeom prst="rect">
            <a:avLst/>
          </a:prstGeom>
          <a:noFill/>
        </p:spPr>
        <p:txBody>
          <a:bodyPr wrap="square" rtlCol="0">
            <a:spAutoFit/>
          </a:bodyPr>
          <a:lstStyle/>
          <a:p>
            <a:pPr algn="r">
              <a:buClrTx/>
              <a:defRPr/>
            </a:pPr>
            <a:r>
              <a:rPr lang="en-US" altLang="en-US" sz="1200" dirty="0">
                <a:latin typeface="Verdana" panose="020B0604030504040204" pitchFamily="34" charset="0"/>
                <a:ea typeface="Verdana" panose="020B0604030504040204" pitchFamily="34" charset="0"/>
                <a:cs typeface="Verdana" panose="020B0604030504040204" pitchFamily="34" charset="0"/>
              </a:rPr>
              <a:t>Copyright © 2016, 2013, 2010 Pearson Education, Inc. All Rights Reserved</a:t>
            </a:r>
          </a:p>
        </p:txBody>
      </p:sp>
    </p:spTree>
    <p:extLst>
      <p:ext uri="{BB962C8B-B14F-4D97-AF65-F5344CB8AC3E}">
        <p14:creationId xmlns:p14="http://schemas.microsoft.com/office/powerpoint/2010/main" val="201115964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2_Blank">
    <p:spTree>
      <p:nvGrpSpPr>
        <p:cNvPr id="1" name=""/>
        <p:cNvGrpSpPr/>
        <p:nvPr/>
      </p:nvGrpSpPr>
      <p:grpSpPr>
        <a:xfrm>
          <a:off x="0" y="0"/>
          <a:ext cx="0" cy="0"/>
          <a:chOff x="0" y="0"/>
          <a:chExt cx="0" cy="0"/>
        </a:xfrm>
      </p:grpSpPr>
      <p:sp>
        <p:nvSpPr>
          <p:cNvPr id="2" name="Footer Placeholder 1"/>
          <p:cNvSpPr>
            <a:spLocks noGrp="1"/>
          </p:cNvSpPr>
          <p:nvPr>
            <p:ph type="ftr" idx="10"/>
          </p:nvPr>
        </p:nvSpPr>
        <p:spPr/>
        <p:txBody>
          <a:bodyPr/>
          <a:lstStyle/>
          <a:p>
            <a:endParaRPr lang="en-US"/>
          </a:p>
        </p:txBody>
      </p:sp>
      <p:sp>
        <p:nvSpPr>
          <p:cNvPr id="3" name="Date Placeholder 2"/>
          <p:cNvSpPr>
            <a:spLocks noGrp="1"/>
          </p:cNvSpPr>
          <p:nvPr>
            <p:ph type="dt" idx="1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900" b="0" i="0" u="none" strike="noStrike" cap="none" smtClean="0">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84448157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hapter Opener">
    <p:spTree>
      <p:nvGrpSpPr>
        <p:cNvPr id="1" name="Shape 37"/>
        <p:cNvGrpSpPr/>
        <p:nvPr/>
      </p:nvGrpSpPr>
      <p:grpSpPr>
        <a:xfrm>
          <a:off x="0" y="0"/>
          <a:ext cx="0" cy="0"/>
          <a:chOff x="0" y="0"/>
          <a:chExt cx="0" cy="0"/>
        </a:xfrm>
      </p:grpSpPr>
      <p:sp>
        <p:nvSpPr>
          <p:cNvPr id="38" name="Shape 38"/>
          <p:cNvSpPr txBox="1">
            <a:spLocks noGrp="1"/>
          </p:cNvSpPr>
          <p:nvPr>
            <p:ph type="title"/>
          </p:nvPr>
        </p:nvSpPr>
        <p:spPr>
          <a:xfrm>
            <a:off x="457200" y="215371"/>
            <a:ext cx="8229600" cy="622828"/>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9" name="Shape 39"/>
          <p:cNvSpPr txBox="1">
            <a:spLocks noGrp="1"/>
          </p:cNvSpPr>
          <p:nvPr>
            <p:ph type="body" idx="1"/>
          </p:nvPr>
        </p:nvSpPr>
        <p:spPr>
          <a:xfrm>
            <a:off x="457200" y="816429"/>
            <a:ext cx="8229600" cy="47897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0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a:p>
        </p:txBody>
      </p:sp>
      <p:sp>
        <p:nvSpPr>
          <p:cNvPr id="40" name="Shape 40"/>
          <p:cNvSpPr txBox="1">
            <a:spLocks noGrp="1"/>
          </p:cNvSpPr>
          <p:nvPr>
            <p:ph type="body" idx="2"/>
          </p:nvPr>
        </p:nvSpPr>
        <p:spPr>
          <a:xfrm>
            <a:off x="5029200" y="1600200"/>
            <a:ext cx="3657600" cy="1600198"/>
          </a:xfrm>
          <a:prstGeom prst="rect">
            <a:avLst/>
          </a:prstGeom>
          <a:noFill/>
          <a:ln>
            <a:noFill/>
          </a:ln>
        </p:spPr>
        <p:txBody>
          <a:bodyPr lIns="91425" tIns="91425" rIns="91425" bIns="91425" anchor="b" anchorCtr="0"/>
          <a:lstStyle>
            <a:lvl1pPr marL="0" marR="0" lvl="0" indent="0" algn="l" rtl="0">
              <a:spcBef>
                <a:spcPts val="0"/>
              </a:spcBef>
              <a:buClr>
                <a:srgbClr val="007FA3"/>
              </a:buClr>
              <a:buFont typeface="Arial"/>
              <a:buNone/>
              <a:defRPr sz="30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44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9pPr>
          </a:lstStyle>
          <a:p>
            <a:endParaRPr/>
          </a:p>
        </p:txBody>
      </p:sp>
      <p:sp>
        <p:nvSpPr>
          <p:cNvPr id="41" name="Shape 41"/>
          <p:cNvSpPr txBox="1">
            <a:spLocks noGrp="1"/>
          </p:cNvSpPr>
          <p:nvPr>
            <p:ph type="body" idx="3"/>
          </p:nvPr>
        </p:nvSpPr>
        <p:spPr>
          <a:xfrm>
            <a:off x="5029200" y="3200400"/>
            <a:ext cx="3657600" cy="2925763"/>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2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endParaRPr/>
          </a:p>
        </p:txBody>
      </p:sp>
      <p:sp>
        <p:nvSpPr>
          <p:cNvPr id="42" name="Shape 42"/>
          <p:cNvSpPr txBox="1">
            <a:spLocks noGrp="1"/>
          </p:cNvSpPr>
          <p:nvPr>
            <p:ph type="ftr" idx="11"/>
          </p:nvPr>
        </p:nvSpPr>
        <p:spPr>
          <a:xfrm>
            <a:off x="93969" y="6165337"/>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43" name="Shape 4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44" name="Shape 4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
        <p:nvSpPr>
          <p:cNvPr id="9" name="Shape 39"/>
          <p:cNvSpPr txBox="1">
            <a:spLocks noGrp="1"/>
          </p:cNvSpPr>
          <p:nvPr>
            <p:ph type="body" idx="13"/>
          </p:nvPr>
        </p:nvSpPr>
        <p:spPr>
          <a:xfrm>
            <a:off x="474779" y="1500547"/>
            <a:ext cx="8229600" cy="205153"/>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0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a:p>
        </p:txBody>
      </p:sp>
    </p:spTree>
    <p:extLst>
      <p:ext uri="{BB962C8B-B14F-4D97-AF65-F5344CB8AC3E}">
        <p14:creationId xmlns:p14="http://schemas.microsoft.com/office/powerpoint/2010/main" val="306885795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idx="10"/>
          </p:nvPr>
        </p:nvSpPr>
        <p:spPr/>
        <p:txBody>
          <a:bodyPr/>
          <a:lstStyle/>
          <a:p>
            <a:endParaRPr lang="en-US"/>
          </a:p>
        </p:txBody>
      </p:sp>
      <p:sp>
        <p:nvSpPr>
          <p:cNvPr id="3" name="Date Placeholder 2"/>
          <p:cNvSpPr>
            <a:spLocks noGrp="1"/>
          </p:cNvSpPr>
          <p:nvPr>
            <p:ph type="dt" idx="1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900" b="0" i="0" u="none" strike="noStrike" cap="none" smtClean="0">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22770957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nd 5 Content">
    <p:spTree>
      <p:nvGrpSpPr>
        <p:cNvPr id="1" name="Shape 24"/>
        <p:cNvGrpSpPr/>
        <p:nvPr/>
      </p:nvGrpSpPr>
      <p:grpSpPr>
        <a:xfrm>
          <a:off x="0" y="0"/>
          <a:ext cx="0" cy="0"/>
          <a:chOff x="0" y="0"/>
          <a:chExt cx="0" cy="0"/>
        </a:xfrm>
      </p:grpSpPr>
      <p:sp>
        <p:nvSpPr>
          <p:cNvPr id="25" name="Title 1"/>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6" name="Content Placeholder 1"/>
          <p:cNvSpPr txBox="1">
            <a:spLocks noGrp="1"/>
          </p:cNvSpPr>
          <p:nvPr>
            <p:ph type="body" idx="1"/>
          </p:nvPr>
        </p:nvSpPr>
        <p:spPr>
          <a:xfrm>
            <a:off x="457200" y="1600201"/>
            <a:ext cx="8229600" cy="533400"/>
          </a:xfrm>
          <a:prstGeom prst="rect">
            <a:avLst/>
          </a:prstGeom>
          <a:noFill/>
          <a:ln>
            <a:noFill/>
          </a:ln>
        </p:spPr>
        <p:txBody>
          <a:bodyPr lIns="91425" tIns="91425" rIns="91425" bIns="91425" anchor="t" anchorCtr="0"/>
          <a:lstStyle>
            <a:lvl1pPr marL="255600" marR="0" lvl="0" indent="-255600" algn="l" rtl="0">
              <a:spcBef>
                <a:spcPts val="1500"/>
              </a:spcBef>
              <a:buClr>
                <a:srgbClr val="007FA3"/>
              </a:buClr>
              <a:buSzPct val="100000"/>
              <a:buFont typeface="Arial" panose="020B0604020202020204" pitchFamily="34" charset="0"/>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lang="en-IN" dirty="0"/>
          </a:p>
        </p:txBody>
      </p:sp>
      <p:sp>
        <p:nvSpPr>
          <p:cNvPr id="3" name="Content Placeholder 2"/>
          <p:cNvSpPr>
            <a:spLocks noGrp="1"/>
          </p:cNvSpPr>
          <p:nvPr>
            <p:ph sz="quarter" idx="13"/>
          </p:nvPr>
        </p:nvSpPr>
        <p:spPr>
          <a:xfrm>
            <a:off x="457200" y="2278063"/>
            <a:ext cx="8229600" cy="558800"/>
          </a:xfrm>
        </p:spPr>
        <p:txBody>
          <a:bodyPr/>
          <a:lstStyle>
            <a:lvl1pPr indent="-255600">
              <a:defRPr/>
            </a:lvl1pPr>
            <a:lvl2pPr indent="-283464">
              <a:defRPr/>
            </a:lvl2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5" name="Content Placeholder 4"/>
          <p:cNvSpPr>
            <a:spLocks noGrp="1"/>
          </p:cNvSpPr>
          <p:nvPr>
            <p:ph sz="quarter" idx="14"/>
          </p:nvPr>
        </p:nvSpPr>
        <p:spPr>
          <a:xfrm>
            <a:off x="457200" y="2954338"/>
            <a:ext cx="8232775" cy="609600"/>
          </a:xfrm>
        </p:spPr>
        <p:txBody>
          <a:bodyPr/>
          <a:lstStyle>
            <a:lvl1pPr indent="-255600">
              <a:defRPr/>
            </a:lvl1pPr>
            <a:lvl2pPr indent="-283464">
              <a:defRPr/>
            </a:lvl2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7" name="Content Placeholder 6"/>
          <p:cNvSpPr>
            <a:spLocks noGrp="1"/>
          </p:cNvSpPr>
          <p:nvPr>
            <p:ph sz="quarter" idx="15"/>
          </p:nvPr>
        </p:nvSpPr>
        <p:spPr>
          <a:xfrm>
            <a:off x="457200" y="3733800"/>
            <a:ext cx="8229600" cy="550863"/>
          </a:xfrm>
        </p:spPr>
        <p:txBody>
          <a:bodyPr/>
          <a:lstStyle>
            <a:lvl1pPr marL="255588" indent="-255588">
              <a:defRPr/>
            </a:lvl1pPr>
            <a:lvl2pPr indent="-283464">
              <a:defRPr/>
            </a:lvl2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9" name="Content Placeholder 8"/>
          <p:cNvSpPr>
            <a:spLocks noGrp="1"/>
          </p:cNvSpPr>
          <p:nvPr>
            <p:ph sz="quarter" idx="16"/>
          </p:nvPr>
        </p:nvSpPr>
        <p:spPr>
          <a:xfrm>
            <a:off x="457200" y="4427538"/>
            <a:ext cx="8229600" cy="652462"/>
          </a:xfrm>
        </p:spPr>
        <p:txBody>
          <a:bodyPr/>
          <a:lstStyle>
            <a:lvl1pPr marL="255588" indent="-255588">
              <a:defRPr/>
            </a:lvl1pPr>
            <a:lvl2pPr indent="-283464">
              <a:defRPr/>
            </a:lvl2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1" name="Content Placeholder 10"/>
          <p:cNvSpPr>
            <a:spLocks noGrp="1"/>
          </p:cNvSpPr>
          <p:nvPr>
            <p:ph sz="quarter" idx="17"/>
          </p:nvPr>
        </p:nvSpPr>
        <p:spPr>
          <a:xfrm>
            <a:off x="457200" y="5181600"/>
            <a:ext cx="8229600" cy="500063"/>
          </a:xfrm>
        </p:spPr>
        <p:txBody>
          <a:bodyPr/>
          <a:lstStyle>
            <a:lvl1pPr marL="255588" indent="-255588">
              <a:defRPr/>
            </a:lvl1pPr>
            <a:lvl2pPr indent="-283464">
              <a:defRPr/>
            </a:lvl2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34289802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Title and 5 Content">
    <p:spTree>
      <p:nvGrpSpPr>
        <p:cNvPr id="1" name="Shape 24"/>
        <p:cNvGrpSpPr/>
        <p:nvPr/>
      </p:nvGrpSpPr>
      <p:grpSpPr>
        <a:xfrm>
          <a:off x="0" y="0"/>
          <a:ext cx="0" cy="0"/>
          <a:chOff x="0" y="0"/>
          <a:chExt cx="0" cy="0"/>
        </a:xfrm>
      </p:grpSpPr>
      <p:sp>
        <p:nvSpPr>
          <p:cNvPr id="25" name="Title 1"/>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6" name="Content Placeholder 1"/>
          <p:cNvSpPr txBox="1">
            <a:spLocks noGrp="1"/>
          </p:cNvSpPr>
          <p:nvPr>
            <p:ph type="body" idx="1"/>
          </p:nvPr>
        </p:nvSpPr>
        <p:spPr>
          <a:xfrm>
            <a:off x="457200" y="1600201"/>
            <a:ext cx="8229600" cy="533400"/>
          </a:xfrm>
          <a:prstGeom prst="rect">
            <a:avLst/>
          </a:prstGeom>
          <a:noFill/>
          <a:ln>
            <a:noFill/>
          </a:ln>
        </p:spPr>
        <p:txBody>
          <a:bodyPr lIns="91425" tIns="91425" rIns="91425" bIns="91425" anchor="t" anchorCtr="0"/>
          <a:lstStyle>
            <a:lvl1pPr marL="255600" marR="0" lvl="0" indent="-255600" algn="l" rtl="0">
              <a:spcBef>
                <a:spcPts val="1500"/>
              </a:spcBef>
              <a:buClr>
                <a:srgbClr val="007FA3"/>
              </a:buClr>
              <a:buSzPct val="100000"/>
              <a:buFont typeface="Arial" panose="020B0604020202020204" pitchFamily="34" charset="0"/>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lang="en-IN" dirty="0"/>
          </a:p>
        </p:txBody>
      </p:sp>
      <p:sp>
        <p:nvSpPr>
          <p:cNvPr id="3" name="Content Placeholder 2"/>
          <p:cNvSpPr>
            <a:spLocks noGrp="1"/>
          </p:cNvSpPr>
          <p:nvPr>
            <p:ph sz="quarter" idx="13"/>
          </p:nvPr>
        </p:nvSpPr>
        <p:spPr>
          <a:xfrm>
            <a:off x="457200" y="2278063"/>
            <a:ext cx="8229600" cy="558800"/>
          </a:xfrm>
        </p:spPr>
        <p:txBody>
          <a:bodyPr/>
          <a:lstStyle>
            <a:lvl1pPr indent="-255600">
              <a:defRPr/>
            </a:lvl1pPr>
            <a:lvl2pPr indent="-283464">
              <a:defRPr/>
            </a:lvl2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5" name="Content Placeholder 4"/>
          <p:cNvSpPr>
            <a:spLocks noGrp="1"/>
          </p:cNvSpPr>
          <p:nvPr>
            <p:ph sz="quarter" idx="14"/>
          </p:nvPr>
        </p:nvSpPr>
        <p:spPr>
          <a:xfrm>
            <a:off x="457200" y="2954338"/>
            <a:ext cx="8232775" cy="609600"/>
          </a:xfrm>
        </p:spPr>
        <p:txBody>
          <a:bodyPr/>
          <a:lstStyle>
            <a:lvl1pPr indent="-255600">
              <a:defRPr/>
            </a:lvl1pPr>
            <a:lvl2pPr indent="-283464">
              <a:defRPr/>
            </a:lvl2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7" name="Content Placeholder 6"/>
          <p:cNvSpPr>
            <a:spLocks noGrp="1"/>
          </p:cNvSpPr>
          <p:nvPr>
            <p:ph sz="quarter" idx="15"/>
          </p:nvPr>
        </p:nvSpPr>
        <p:spPr>
          <a:xfrm>
            <a:off x="457200" y="3733800"/>
            <a:ext cx="8229600" cy="550863"/>
          </a:xfrm>
        </p:spPr>
        <p:txBody>
          <a:bodyPr/>
          <a:lstStyle>
            <a:lvl1pPr marL="255588" indent="-255588">
              <a:defRPr/>
            </a:lvl1pPr>
            <a:lvl2pPr indent="-283464">
              <a:defRPr/>
            </a:lvl2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9" name="Content Placeholder 8"/>
          <p:cNvSpPr>
            <a:spLocks noGrp="1"/>
          </p:cNvSpPr>
          <p:nvPr>
            <p:ph sz="quarter" idx="16"/>
          </p:nvPr>
        </p:nvSpPr>
        <p:spPr>
          <a:xfrm>
            <a:off x="457200" y="4427538"/>
            <a:ext cx="8229600" cy="652462"/>
          </a:xfrm>
        </p:spPr>
        <p:txBody>
          <a:bodyPr/>
          <a:lstStyle>
            <a:lvl1pPr marL="255588" indent="-255588">
              <a:defRPr/>
            </a:lvl1pPr>
            <a:lvl2pPr indent="-283464">
              <a:defRPr/>
            </a:lvl2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1" name="Content Placeholder 10"/>
          <p:cNvSpPr>
            <a:spLocks noGrp="1"/>
          </p:cNvSpPr>
          <p:nvPr>
            <p:ph sz="quarter" idx="17"/>
          </p:nvPr>
        </p:nvSpPr>
        <p:spPr>
          <a:xfrm>
            <a:off x="457200" y="5181600"/>
            <a:ext cx="8229600" cy="500063"/>
          </a:xfrm>
        </p:spPr>
        <p:txBody>
          <a:bodyPr/>
          <a:lstStyle>
            <a:lvl1pPr marL="255588" indent="-255588">
              <a:defRPr/>
            </a:lvl1pPr>
            <a:lvl2pPr indent="-283464">
              <a:defRPr/>
            </a:lvl2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4" name="Content Placeholder 3"/>
          <p:cNvSpPr>
            <a:spLocks noGrp="1"/>
          </p:cNvSpPr>
          <p:nvPr>
            <p:ph sz="quarter" idx="18"/>
          </p:nvPr>
        </p:nvSpPr>
        <p:spPr>
          <a:xfrm>
            <a:off x="457200" y="5811838"/>
            <a:ext cx="8229600" cy="457200"/>
          </a:xfrm>
        </p:spPr>
        <p:txBody>
          <a:bodyPr/>
          <a:lstStyle>
            <a:lvl2pPr indent="-283464">
              <a:defRPr/>
            </a:lvl2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9"/>
          </p:nvPr>
        </p:nvSpPr>
        <p:spPr>
          <a:xfrm>
            <a:off x="3657601" y="6418263"/>
            <a:ext cx="479834" cy="29845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11"/>
          <p:cNvSpPr>
            <a:spLocks noGrp="1"/>
          </p:cNvSpPr>
          <p:nvPr>
            <p:ph sz="quarter" idx="20"/>
          </p:nvPr>
        </p:nvSpPr>
        <p:spPr>
          <a:xfrm>
            <a:off x="5503863" y="6418263"/>
            <a:ext cx="453317" cy="298450"/>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13"/>
          <p:cNvSpPr>
            <a:spLocks noGrp="1"/>
          </p:cNvSpPr>
          <p:nvPr>
            <p:ph sz="quarter" idx="21"/>
          </p:nvPr>
        </p:nvSpPr>
        <p:spPr>
          <a:xfrm>
            <a:off x="7200900" y="6418263"/>
            <a:ext cx="576027" cy="298450"/>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22"/>
          </p:nvPr>
        </p:nvSpPr>
        <p:spPr>
          <a:xfrm flipH="1">
            <a:off x="7976101" y="6418263"/>
            <a:ext cx="778599" cy="298450"/>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47949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Chapter Opener">
    <p:spTree>
      <p:nvGrpSpPr>
        <p:cNvPr id="1" name="Shape 37"/>
        <p:cNvGrpSpPr/>
        <p:nvPr/>
      </p:nvGrpSpPr>
      <p:grpSpPr>
        <a:xfrm>
          <a:off x="0" y="0"/>
          <a:ext cx="0" cy="0"/>
          <a:chOff x="0" y="0"/>
          <a:chExt cx="0" cy="0"/>
        </a:xfrm>
      </p:grpSpPr>
      <p:sp>
        <p:nvSpPr>
          <p:cNvPr id="38" name="Shape 38"/>
          <p:cNvSpPr txBox="1">
            <a:spLocks noGrp="1"/>
          </p:cNvSpPr>
          <p:nvPr>
            <p:ph type="title"/>
          </p:nvPr>
        </p:nvSpPr>
        <p:spPr>
          <a:xfrm>
            <a:off x="457200" y="215371"/>
            <a:ext cx="8229600" cy="622828"/>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9" name="Shape 39"/>
          <p:cNvSpPr txBox="1">
            <a:spLocks noGrp="1"/>
          </p:cNvSpPr>
          <p:nvPr>
            <p:ph type="body" idx="1"/>
          </p:nvPr>
        </p:nvSpPr>
        <p:spPr>
          <a:xfrm>
            <a:off x="457200" y="816429"/>
            <a:ext cx="8229600" cy="47897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0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a:p>
        </p:txBody>
      </p:sp>
      <p:sp>
        <p:nvSpPr>
          <p:cNvPr id="40" name="Shape 40"/>
          <p:cNvSpPr txBox="1">
            <a:spLocks noGrp="1"/>
          </p:cNvSpPr>
          <p:nvPr>
            <p:ph type="body" idx="2"/>
          </p:nvPr>
        </p:nvSpPr>
        <p:spPr>
          <a:xfrm>
            <a:off x="5029200" y="1600200"/>
            <a:ext cx="3657600" cy="1600198"/>
          </a:xfrm>
          <a:prstGeom prst="rect">
            <a:avLst/>
          </a:prstGeom>
          <a:noFill/>
          <a:ln>
            <a:noFill/>
          </a:ln>
        </p:spPr>
        <p:txBody>
          <a:bodyPr lIns="91425" tIns="91425" rIns="91425" bIns="91425" anchor="b" anchorCtr="0"/>
          <a:lstStyle>
            <a:lvl1pPr marL="0" marR="0" lvl="0" indent="0" algn="l" rtl="0">
              <a:spcBef>
                <a:spcPts val="0"/>
              </a:spcBef>
              <a:buClr>
                <a:srgbClr val="007FA3"/>
              </a:buClr>
              <a:buFont typeface="Arial"/>
              <a:buNone/>
              <a:defRPr sz="30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44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9pPr>
          </a:lstStyle>
          <a:p>
            <a:endParaRPr/>
          </a:p>
        </p:txBody>
      </p:sp>
      <p:sp>
        <p:nvSpPr>
          <p:cNvPr id="41" name="Shape 41"/>
          <p:cNvSpPr txBox="1">
            <a:spLocks noGrp="1"/>
          </p:cNvSpPr>
          <p:nvPr>
            <p:ph type="body" idx="3"/>
          </p:nvPr>
        </p:nvSpPr>
        <p:spPr>
          <a:xfrm>
            <a:off x="5029200" y="3200400"/>
            <a:ext cx="3657600" cy="2925763"/>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2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endParaRPr/>
          </a:p>
        </p:txBody>
      </p:sp>
      <p:sp>
        <p:nvSpPr>
          <p:cNvPr id="42" name="Shape 42"/>
          <p:cNvSpPr txBox="1">
            <a:spLocks noGrp="1"/>
          </p:cNvSpPr>
          <p:nvPr>
            <p:ph type="ftr" idx="11"/>
          </p:nvPr>
        </p:nvSpPr>
        <p:spPr>
          <a:xfrm>
            <a:off x="93969" y="6165337"/>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43" name="Shape 4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44" name="Shape 4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Title + Learning Objectives and Content">
    <p:spTree>
      <p:nvGrpSpPr>
        <p:cNvPr id="1" name="Shape 61"/>
        <p:cNvGrpSpPr/>
        <p:nvPr/>
      </p:nvGrpSpPr>
      <p:grpSpPr>
        <a:xfrm>
          <a:off x="0" y="0"/>
          <a:ext cx="0" cy="0"/>
          <a:chOff x="0" y="0"/>
          <a:chExt cx="0" cy="0"/>
        </a:xfrm>
      </p:grpSpPr>
      <p:sp>
        <p:nvSpPr>
          <p:cNvPr id="62" name="Shape 62"/>
          <p:cNvSpPr txBox="1">
            <a:spLocks noGrp="1"/>
          </p:cNvSpPr>
          <p:nvPr>
            <p:ph type="title"/>
          </p:nvPr>
        </p:nvSpPr>
        <p:spPr>
          <a:xfrm>
            <a:off x="457200" y="215371"/>
            <a:ext cx="8229600" cy="622828"/>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63" name="Shape 63"/>
          <p:cNvSpPr txBox="1">
            <a:spLocks noGrp="1"/>
          </p:cNvSpPr>
          <p:nvPr>
            <p:ph type="body" idx="1"/>
          </p:nvPr>
        </p:nvSpPr>
        <p:spPr>
          <a:xfrm>
            <a:off x="457200" y="816429"/>
            <a:ext cx="8229600" cy="402769"/>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16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a:p>
        </p:txBody>
      </p:sp>
      <p:sp>
        <p:nvSpPr>
          <p:cNvPr id="64" name="Shape 64"/>
          <p:cNvSpPr txBox="1">
            <a:spLocks noGrp="1"/>
          </p:cNvSpPr>
          <p:nvPr>
            <p:ph type="body" idx="2"/>
          </p:nvPr>
        </p:nvSpPr>
        <p:spPr>
          <a:xfrm>
            <a:off x="457200" y="1600200"/>
            <a:ext cx="8229600" cy="4525963"/>
          </a:xfrm>
          <a:prstGeom prst="rect">
            <a:avLst/>
          </a:prstGeom>
          <a:noFill/>
          <a:ln>
            <a:noFill/>
          </a:ln>
        </p:spPr>
        <p:txBody>
          <a:bodyPr lIns="91425" tIns="91425" rIns="91425" bIns="91425" anchor="t" anchorCtr="0"/>
          <a:lstStyle>
            <a:lvl1pPr marL="256032" marR="0" lvl="0" indent="-2560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65" name="Shape 65"/>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66" name="Shape 66"/>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67" name="Shape 67"/>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68"/>
        <p:cNvGrpSpPr/>
        <p:nvPr/>
      </p:nvGrpSpPr>
      <p:grpSpPr>
        <a:xfrm>
          <a:off x="0" y="0"/>
          <a:ext cx="0" cy="0"/>
          <a:chOff x="0" y="0"/>
          <a:chExt cx="0" cy="0"/>
        </a:xfrm>
      </p:grpSpPr>
      <p:sp>
        <p:nvSpPr>
          <p:cNvPr id="69" name="Shape 69"/>
          <p:cNvSpPr txBox="1">
            <a:spLocks noGrp="1"/>
          </p:cNvSpPr>
          <p:nvPr>
            <p:ph type="title"/>
          </p:nvPr>
        </p:nvSpPr>
        <p:spPr>
          <a:xfrm>
            <a:off x="685800" y="1447800"/>
            <a:ext cx="7772400" cy="2152651"/>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70" name="Shape 70"/>
          <p:cNvSpPr txBox="1">
            <a:spLocks noGrp="1"/>
          </p:cNvSpPr>
          <p:nvPr>
            <p:ph type="body" idx="1"/>
          </p:nvPr>
        </p:nvSpPr>
        <p:spPr>
          <a:xfrm>
            <a:off x="674687" y="3962400"/>
            <a:ext cx="7794626" cy="175260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1600" b="0" i="0" u="none" strike="noStrike" cap="none">
                <a:solidFill>
                  <a:srgbClr val="007FA3"/>
                </a:solidFill>
                <a:latin typeface="Arial"/>
                <a:ea typeface="Arial"/>
                <a:cs typeface="Arial"/>
                <a:sym typeface="Arial"/>
              </a:defRPr>
            </a:lvl1pPr>
            <a:lvl2pPr marL="457200" marR="0" lvl="1" indent="0" algn="l" rtl="0">
              <a:spcBef>
                <a:spcPts val="600"/>
              </a:spcBef>
              <a:buClr>
                <a:srgbClr val="007FA3"/>
              </a:buClr>
              <a:buFont typeface="Arial"/>
              <a:buNone/>
              <a:defRPr sz="1800" b="0" i="0" u="none" strike="noStrike" cap="none">
                <a:solidFill>
                  <a:srgbClr val="888888"/>
                </a:solidFill>
                <a:latin typeface="Arial"/>
                <a:ea typeface="Arial"/>
                <a:cs typeface="Arial"/>
                <a:sym typeface="Arial"/>
              </a:defRPr>
            </a:lvl2pPr>
            <a:lvl3pPr marL="914400" marR="0" lvl="2" indent="0" algn="l" rtl="0">
              <a:spcBef>
                <a:spcPts val="600"/>
              </a:spcBef>
              <a:buClr>
                <a:srgbClr val="007FA3"/>
              </a:buClr>
              <a:buFont typeface="Noto Sans Symbols"/>
              <a:buNone/>
              <a:defRPr sz="1600" b="0" i="0" u="none" strike="noStrike" cap="none">
                <a:solidFill>
                  <a:srgbClr val="888888"/>
                </a:solidFill>
                <a:latin typeface="Arial"/>
                <a:ea typeface="Arial"/>
                <a:cs typeface="Arial"/>
                <a:sym typeface="Arial"/>
              </a:defRPr>
            </a:lvl3pPr>
            <a:lvl4pPr marL="1371600" marR="0" lvl="3" indent="0" algn="l" rtl="0">
              <a:spcBef>
                <a:spcPts val="600"/>
              </a:spcBef>
              <a:buClr>
                <a:srgbClr val="007FA3"/>
              </a:buClr>
              <a:buFont typeface="Arial"/>
              <a:buNone/>
              <a:defRPr sz="1400" b="0" i="0" u="none" strike="noStrike" cap="none">
                <a:solidFill>
                  <a:srgbClr val="888888"/>
                </a:solidFill>
                <a:latin typeface="Arial"/>
                <a:ea typeface="Arial"/>
                <a:cs typeface="Arial"/>
                <a:sym typeface="Arial"/>
              </a:defRPr>
            </a:lvl4pPr>
            <a:lvl5pPr marL="1828800" marR="0" lvl="4" indent="0" algn="l" rtl="0">
              <a:spcBef>
                <a:spcPts val="600"/>
              </a:spcBef>
              <a:buClr>
                <a:srgbClr val="007FA3"/>
              </a:buClr>
              <a:buFont typeface="Arial"/>
              <a:buNone/>
              <a:defRPr sz="1400" b="0" i="0" u="none" strike="noStrike" cap="none">
                <a:solidFill>
                  <a:srgbClr val="888888"/>
                </a:solidFill>
                <a:latin typeface="Arial"/>
                <a:ea typeface="Arial"/>
                <a:cs typeface="Arial"/>
                <a:sym typeface="Arial"/>
              </a:defRPr>
            </a:lvl5pPr>
            <a:lvl6pPr marL="2286000" marR="0" lvl="5"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6pPr>
            <a:lvl7pPr marL="2743200" marR="0" lvl="6"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7pPr>
            <a:lvl8pPr marL="3200400" marR="0" lvl="7"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8pPr>
            <a:lvl9pPr marL="3657600" marR="0" lvl="8"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9pPr>
          </a:lstStyle>
          <a:p>
            <a:endParaRPr/>
          </a:p>
        </p:txBody>
      </p:sp>
      <p:sp>
        <p:nvSpPr>
          <p:cNvPr id="71" name="Shape 71"/>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72" name="Shape 72"/>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73" name="Shape 73"/>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Title Only">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76" name="Shape 76"/>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77" name="Shape 77"/>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78" name="Shape 78"/>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37.xml"/><Relationship Id="rId1" Type="http://schemas.openxmlformats.org/officeDocument/2006/relationships/slideLayout" Target="../slideLayouts/slideLayout36.xml"/><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1" name="Shape 11"/>
          <p:cNvSpPr txBox="1">
            <a:spLocks noGrp="1"/>
          </p:cNvSpPr>
          <p:nvPr>
            <p:ph type="body" idx="1"/>
          </p:nvPr>
        </p:nvSpPr>
        <p:spPr>
          <a:xfrm>
            <a:off x="457200" y="1600200"/>
            <a:ext cx="8229600" cy="4525963"/>
          </a:xfrm>
          <a:prstGeom prst="rect">
            <a:avLst/>
          </a:prstGeom>
          <a:noFill/>
          <a:ln>
            <a:noFill/>
          </a:ln>
        </p:spPr>
        <p:txBody>
          <a:bodyPr lIns="91425" tIns="91425" rIns="91425" bIns="91425" anchor="t" anchorCtr="0"/>
          <a:lstStyle>
            <a:lvl1pPr marL="256032" marR="0" lvl="0" indent="-1544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12" name="Shape 12"/>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13" name="Shape 1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14" name="Shape 1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pic>
        <p:nvPicPr>
          <p:cNvPr id="15" name="Shape 15" descr="Pearson Logo"/>
          <p:cNvPicPr preferRelativeResize="0"/>
          <p:nvPr/>
        </p:nvPicPr>
        <p:blipFill rotWithShape="1">
          <a:blip r:embed="rId37">
            <a:alphaModFix/>
          </a:blip>
          <a:srcRect/>
          <a:stretch/>
        </p:blipFill>
        <p:spPr>
          <a:xfrm>
            <a:off x="443972" y="6429709"/>
            <a:ext cx="917999" cy="279914"/>
          </a:xfrm>
          <a:prstGeom prst="rect">
            <a:avLst/>
          </a:prstGeom>
          <a:noFill/>
          <a:ln>
            <a:noFill/>
          </a:ln>
        </p:spPr>
      </p:pic>
      <p:sp>
        <p:nvSpPr>
          <p:cNvPr id="9" name="Text Placeholder 5"/>
          <p:cNvSpPr txBox="1">
            <a:spLocks/>
          </p:cNvSpPr>
          <p:nvPr userDrawn="1"/>
        </p:nvSpPr>
        <p:spPr>
          <a:xfrm>
            <a:off x="2670048" y="6449931"/>
            <a:ext cx="6089854" cy="231285"/>
          </a:xfrm>
          <a:prstGeom prst="rect">
            <a:avLst/>
          </a:prstGeom>
        </p:spPr>
        <p:txBody>
          <a:bodyPr anchor="ctr"/>
          <a:lstStyle>
            <a:defPPr marR="0" lvl="0" algn="l" rtl="0">
              <a:lnSpc>
                <a:spcPct val="100000"/>
              </a:lnSpc>
              <a:spcBef>
                <a:spcPts val="0"/>
              </a:spcBef>
              <a:spcAft>
                <a:spcPts val="0"/>
              </a:spcAft>
            </a:defPPr>
            <a:lvl1pPr marL="255588" marR="0" lvl="0" indent="-25558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lgn="r"/>
            <a:r>
              <a:rPr lang="en-US" altLang="en-US" sz="1200" dirty="0">
                <a:solidFill>
                  <a:schemeClr val="tx1"/>
                </a:solidFill>
                <a:latin typeface="Verdana"/>
                <a:ea typeface="Verdana" panose="020B0604030504040204" pitchFamily="34" charset="0"/>
                <a:cs typeface="Verdana" panose="020B0604030504040204" pitchFamily="34" charset="0"/>
              </a:rPr>
              <a:t>Copyright © 2017, 2013, 2010 Pearson Education, Inc. All Rights Reserved</a:t>
            </a:r>
          </a:p>
        </p:txBody>
      </p:sp>
    </p:spTree>
  </p:cSld>
  <p:clrMap bg1="lt1" tx1="dk1" bg2="dk2" tx2="lt2" accent1="accent1" accent2="accent2" accent3="accent3" accent4="accent4" accent5="accent5" accent6="accent6" hlink="hlink" folHlink="folHlink"/>
  <p:sldLayoutIdLst>
    <p:sldLayoutId id="2147483665" r:id="rId1"/>
    <p:sldLayoutId id="2147483666" r:id="rId2"/>
    <p:sldLayoutId id="2147483649" r:id="rId3"/>
    <p:sldLayoutId id="2147483668" r:id="rId4"/>
    <p:sldLayoutId id="2147483669" r:id="rId5"/>
    <p:sldLayoutId id="2147483651" r:id="rId6"/>
    <p:sldLayoutId id="2147483654" r:id="rId7"/>
    <p:sldLayoutId id="2147483655" r:id="rId8"/>
    <p:sldLayoutId id="2147483656" r:id="rId9"/>
    <p:sldLayoutId id="2147483667" r:id="rId10"/>
    <p:sldLayoutId id="2147483657"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 id="2147483690" r:id="rId32"/>
    <p:sldLayoutId id="2147483691" r:id="rId33"/>
    <p:sldLayoutId id="2147483692" r:id="rId34"/>
    <p:sldLayoutId id="2147483694" r:id="rId3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L="255588" marR="0" lvl="0" indent="-25558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1" name="Shape 11"/>
          <p:cNvSpPr txBox="1">
            <a:spLocks noGrp="1"/>
          </p:cNvSpPr>
          <p:nvPr>
            <p:ph type="body" idx="1"/>
          </p:nvPr>
        </p:nvSpPr>
        <p:spPr>
          <a:xfrm>
            <a:off x="457200" y="1600200"/>
            <a:ext cx="8229600" cy="4525963"/>
          </a:xfrm>
          <a:prstGeom prst="rect">
            <a:avLst/>
          </a:prstGeom>
          <a:noFill/>
          <a:ln>
            <a:noFill/>
          </a:ln>
        </p:spPr>
        <p:txBody>
          <a:bodyPr lIns="91425" tIns="91425" rIns="91425" bIns="91425" anchor="t" anchorCtr="0"/>
          <a:lstStyle>
            <a:lvl1pPr marL="256032" marR="0" lvl="0" indent="-1544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12" name="Shape 12"/>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13" name="Shape 1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14" name="Shape 1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pic>
        <p:nvPicPr>
          <p:cNvPr id="15" name="Shape 15" descr="Pearson Logo"/>
          <p:cNvPicPr preferRelativeResize="0"/>
          <p:nvPr/>
        </p:nvPicPr>
        <p:blipFill rotWithShape="1">
          <a:blip r:embed="rId4">
            <a:alphaModFix/>
          </a:blip>
          <a:srcRect/>
          <a:stretch/>
        </p:blipFill>
        <p:spPr>
          <a:xfrm>
            <a:off x="443972" y="6429709"/>
            <a:ext cx="917999" cy="279914"/>
          </a:xfrm>
          <a:prstGeom prst="rect">
            <a:avLst/>
          </a:prstGeom>
          <a:noFill/>
          <a:ln>
            <a:noFill/>
          </a:ln>
        </p:spPr>
      </p:pic>
    </p:spTree>
    <p:extLst>
      <p:ext uri="{BB962C8B-B14F-4D97-AF65-F5344CB8AC3E}">
        <p14:creationId xmlns:p14="http://schemas.microsoft.com/office/powerpoint/2010/main" val="200283969"/>
      </p:ext>
    </p:extLst>
  </p:cSld>
  <p:clrMap bg1="lt1" tx1="dk1" bg2="dk2" tx2="lt2" accent1="accent1" accent2="accent2" accent3="accent3" accent4="accent4" accent5="accent5" accent6="accent6" hlink="hlink" folHlink="folHlink"/>
  <p:sldLayoutIdLst>
    <p:sldLayoutId id="2147483664" r:id="rId1"/>
    <p:sldLayoutId id="2147483693" r:id="rId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L="255588" marR="0" lvl="0" indent="-25603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36.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2" Type="http://schemas.openxmlformats.org/officeDocument/2006/relationships/image" Target="../media/image102.jpg"/><Relationship Id="rId1" Type="http://schemas.openxmlformats.org/officeDocument/2006/relationships/slideLayout" Target="../slideLayouts/slideLayout19.xml"/></Relationships>
</file>

<file path=ppt/slides/_rels/slide108.xml.rels><?xml version="1.0" encoding="UTF-8" standalone="yes"?>
<Relationships xmlns="http://schemas.openxmlformats.org/package/2006/relationships"><Relationship Id="rId8" Type="http://schemas.openxmlformats.org/officeDocument/2006/relationships/oleObject" Target="../embeddings/oleObject43.bin"/><Relationship Id="rId13" Type="http://schemas.openxmlformats.org/officeDocument/2006/relationships/image" Target="../media/image107.wmf"/><Relationship Id="rId3" Type="http://schemas.openxmlformats.org/officeDocument/2006/relationships/image" Target="../media/image108.png"/><Relationship Id="rId7" Type="http://schemas.openxmlformats.org/officeDocument/2006/relationships/image" Target="../media/image104.wmf"/><Relationship Id="rId12" Type="http://schemas.openxmlformats.org/officeDocument/2006/relationships/oleObject" Target="../embeddings/oleObject45.bin"/><Relationship Id="rId2" Type="http://schemas.openxmlformats.org/officeDocument/2006/relationships/slideLayout" Target="../slideLayouts/slideLayout5.xml"/><Relationship Id="rId1" Type="http://schemas.openxmlformats.org/officeDocument/2006/relationships/vmlDrawing" Target="../drawings/vmlDrawing19.vml"/><Relationship Id="rId6" Type="http://schemas.openxmlformats.org/officeDocument/2006/relationships/oleObject" Target="../embeddings/oleObject42.bin"/><Relationship Id="rId11" Type="http://schemas.openxmlformats.org/officeDocument/2006/relationships/image" Target="../media/image106.wmf"/><Relationship Id="rId5" Type="http://schemas.openxmlformats.org/officeDocument/2006/relationships/image" Target="../media/image103.wmf"/><Relationship Id="rId10" Type="http://schemas.openxmlformats.org/officeDocument/2006/relationships/oleObject" Target="../embeddings/oleObject44.bin"/><Relationship Id="rId4" Type="http://schemas.openxmlformats.org/officeDocument/2006/relationships/oleObject" Target="../embeddings/oleObject41.bin"/><Relationship Id="rId9" Type="http://schemas.openxmlformats.org/officeDocument/2006/relationships/image" Target="../media/image105.wmf"/></Relationships>
</file>

<file path=ppt/slides/_rels/slide109.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0.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0.xml"/></Relationships>
</file>

<file path=ppt/slides/_rels/slide113.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8" Type="http://schemas.openxmlformats.org/officeDocument/2006/relationships/image" Target="../media/image116.wmf"/><Relationship Id="rId3" Type="http://schemas.openxmlformats.org/officeDocument/2006/relationships/notesSlide" Target="../notesSlides/notesSlide2.xml"/><Relationship Id="rId7" Type="http://schemas.openxmlformats.org/officeDocument/2006/relationships/oleObject" Target="../embeddings/oleObject47.bin"/><Relationship Id="rId2" Type="http://schemas.openxmlformats.org/officeDocument/2006/relationships/slideLayout" Target="../slideLayouts/slideLayout5.xml"/><Relationship Id="rId1" Type="http://schemas.openxmlformats.org/officeDocument/2006/relationships/vmlDrawing" Target="../drawings/vmlDrawing20.vml"/><Relationship Id="rId6" Type="http://schemas.openxmlformats.org/officeDocument/2006/relationships/image" Target="../media/image115.wmf"/><Relationship Id="rId5" Type="http://schemas.openxmlformats.org/officeDocument/2006/relationships/oleObject" Target="../embeddings/oleObject46.bin"/><Relationship Id="rId10" Type="http://schemas.openxmlformats.org/officeDocument/2006/relationships/image" Target="../media/image117.wmf"/><Relationship Id="rId4" Type="http://schemas.openxmlformats.org/officeDocument/2006/relationships/image" Target="../media/image118.png"/><Relationship Id="rId9" Type="http://schemas.openxmlformats.org/officeDocument/2006/relationships/oleObject" Target="../embeddings/oleObject48.bin"/></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9.xml"/></Relationships>
</file>

<file path=ppt/slides/_rels/slide119.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0.xml"/><Relationship Id="rId4" Type="http://schemas.openxmlformats.org/officeDocument/2006/relationships/image" Target="../media/image13.wmf"/></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2" Type="http://schemas.openxmlformats.org/officeDocument/2006/relationships/image" Target="../media/image121.jpg"/><Relationship Id="rId1" Type="http://schemas.openxmlformats.org/officeDocument/2006/relationships/slideLayout" Target="../slideLayouts/slideLayout3.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3.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8.xml.rels><?xml version="1.0" encoding="UTF-8" standalone="yes"?>
<Relationships xmlns="http://schemas.openxmlformats.org/package/2006/relationships"><Relationship Id="rId8" Type="http://schemas.openxmlformats.org/officeDocument/2006/relationships/oleObject" Target="../embeddings/oleObject52.bin"/><Relationship Id="rId3" Type="http://schemas.openxmlformats.org/officeDocument/2006/relationships/oleObject" Target="../embeddings/oleObject49.bin"/><Relationship Id="rId7" Type="http://schemas.openxmlformats.org/officeDocument/2006/relationships/oleObject" Target="../embeddings/oleObject51.bin"/><Relationship Id="rId12" Type="http://schemas.openxmlformats.org/officeDocument/2006/relationships/oleObject" Target="../embeddings/oleObject56.bin"/><Relationship Id="rId2" Type="http://schemas.openxmlformats.org/officeDocument/2006/relationships/slideLayout" Target="../slideLayouts/slideLayout3.xml"/><Relationship Id="rId1" Type="http://schemas.openxmlformats.org/officeDocument/2006/relationships/vmlDrawing" Target="../drawings/vmlDrawing21.vml"/><Relationship Id="rId6" Type="http://schemas.openxmlformats.org/officeDocument/2006/relationships/image" Target="../media/image124.wmf"/><Relationship Id="rId11" Type="http://schemas.openxmlformats.org/officeDocument/2006/relationships/oleObject" Target="../embeddings/oleObject55.bin"/><Relationship Id="rId5" Type="http://schemas.openxmlformats.org/officeDocument/2006/relationships/oleObject" Target="../embeddings/oleObject50.bin"/><Relationship Id="rId10" Type="http://schemas.openxmlformats.org/officeDocument/2006/relationships/oleObject" Target="../embeddings/oleObject54.bin"/><Relationship Id="rId4" Type="http://schemas.openxmlformats.org/officeDocument/2006/relationships/image" Target="../media/image123.wmf"/><Relationship Id="rId9" Type="http://schemas.openxmlformats.org/officeDocument/2006/relationships/oleObject" Target="../embeddings/oleObject53.bin"/></Relationships>
</file>

<file path=ppt/slides/_rels/slide129.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image" Target="../media/image13.wmf"/><Relationship Id="rId1" Type="http://schemas.openxmlformats.org/officeDocument/2006/relationships/slideLayout" Target="../slideLayouts/slideLayout20.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2.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10.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4.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8" Type="http://schemas.openxmlformats.org/officeDocument/2006/relationships/image" Target="../media/image18.wmf"/><Relationship Id="rId3" Type="http://schemas.openxmlformats.org/officeDocument/2006/relationships/oleObject" Target="../embeddings/oleObject4.bin"/><Relationship Id="rId7" Type="http://schemas.openxmlformats.org/officeDocument/2006/relationships/oleObject" Target="../embeddings/oleObject6.bin"/><Relationship Id="rId2" Type="http://schemas.openxmlformats.org/officeDocument/2006/relationships/slideLayout" Target="../slideLayouts/slideLayout4.xml"/><Relationship Id="rId1" Type="http://schemas.openxmlformats.org/officeDocument/2006/relationships/vmlDrawing" Target="../drawings/vmlDrawing2.vml"/><Relationship Id="rId6" Type="http://schemas.openxmlformats.org/officeDocument/2006/relationships/image" Target="../media/image17.wmf"/><Relationship Id="rId5" Type="http://schemas.openxmlformats.org/officeDocument/2006/relationships/oleObject" Target="../embeddings/oleObject5.bin"/><Relationship Id="rId10" Type="http://schemas.openxmlformats.org/officeDocument/2006/relationships/image" Target="../media/image19.wmf"/><Relationship Id="rId4" Type="http://schemas.openxmlformats.org/officeDocument/2006/relationships/image" Target="../media/image16.wmf"/><Relationship Id="rId9" Type="http://schemas.openxmlformats.org/officeDocument/2006/relationships/oleObject" Target="../embeddings/oleObject7.bin"/></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8" Type="http://schemas.openxmlformats.org/officeDocument/2006/relationships/image" Target="../media/image22.wmf"/><Relationship Id="rId3" Type="http://schemas.openxmlformats.org/officeDocument/2006/relationships/oleObject" Target="../embeddings/oleObject8.bin"/><Relationship Id="rId7" Type="http://schemas.openxmlformats.org/officeDocument/2006/relationships/oleObject" Target="../embeddings/oleObject10.bin"/><Relationship Id="rId12" Type="http://schemas.openxmlformats.org/officeDocument/2006/relationships/image" Target="../media/image24.png"/><Relationship Id="rId2" Type="http://schemas.openxmlformats.org/officeDocument/2006/relationships/slideLayout" Target="../slideLayouts/slideLayout20.xml"/><Relationship Id="rId1" Type="http://schemas.openxmlformats.org/officeDocument/2006/relationships/vmlDrawing" Target="../drawings/vmlDrawing3.vml"/><Relationship Id="rId6" Type="http://schemas.openxmlformats.org/officeDocument/2006/relationships/image" Target="../media/image21.wmf"/><Relationship Id="rId11" Type="http://schemas.openxmlformats.org/officeDocument/2006/relationships/customXml" Target="../ink/ink3.xml"/><Relationship Id="rId5" Type="http://schemas.openxmlformats.org/officeDocument/2006/relationships/oleObject" Target="../embeddings/oleObject9.bin"/><Relationship Id="rId10" Type="http://schemas.openxmlformats.org/officeDocument/2006/relationships/image" Target="../media/image23.png"/><Relationship Id="rId4" Type="http://schemas.openxmlformats.org/officeDocument/2006/relationships/image" Target="../media/image20.wmf"/><Relationship Id="rId9" Type="http://schemas.openxmlformats.org/officeDocument/2006/relationships/customXml" Target="../ink/ink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Layout" Target="../slideLayouts/slideLayout10.xml"/><Relationship Id="rId1" Type="http://schemas.openxmlformats.org/officeDocument/2006/relationships/vmlDrawing" Target="../drawings/vmlDrawing4.vml"/><Relationship Id="rId6" Type="http://schemas.openxmlformats.org/officeDocument/2006/relationships/image" Target="../media/image26.wmf"/><Relationship Id="rId5" Type="http://schemas.openxmlformats.org/officeDocument/2006/relationships/oleObject" Target="../embeddings/oleObject12.bin"/><Relationship Id="rId4" Type="http://schemas.openxmlformats.org/officeDocument/2006/relationships/image" Target="../media/image25.wmf"/></Relationships>
</file>

<file path=ppt/slides/_rels/slide23.xml.rels><?xml version="1.0" encoding="UTF-8" standalone="yes"?>
<Relationships xmlns="http://schemas.openxmlformats.org/package/2006/relationships"><Relationship Id="rId8" Type="http://schemas.openxmlformats.org/officeDocument/2006/relationships/image" Target="../media/image29.wmf"/><Relationship Id="rId3" Type="http://schemas.openxmlformats.org/officeDocument/2006/relationships/oleObject" Target="../embeddings/oleObject13.bin"/><Relationship Id="rId7" Type="http://schemas.openxmlformats.org/officeDocument/2006/relationships/oleObject" Target="../embeddings/oleObject15.bin"/><Relationship Id="rId2" Type="http://schemas.openxmlformats.org/officeDocument/2006/relationships/slideLayout" Target="../slideLayouts/slideLayout20.xml"/><Relationship Id="rId1" Type="http://schemas.openxmlformats.org/officeDocument/2006/relationships/vmlDrawing" Target="../drawings/vmlDrawing5.vml"/><Relationship Id="rId6" Type="http://schemas.openxmlformats.org/officeDocument/2006/relationships/image" Target="../media/image28.wmf"/><Relationship Id="rId5" Type="http://schemas.openxmlformats.org/officeDocument/2006/relationships/oleObject" Target="../embeddings/oleObject14.bin"/><Relationship Id="rId4" Type="http://schemas.openxmlformats.org/officeDocument/2006/relationships/image" Target="../media/image27.wmf"/></Relationships>
</file>

<file path=ppt/slides/_rels/slide2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8" Type="http://schemas.openxmlformats.org/officeDocument/2006/relationships/image" Target="../media/image33.wmf"/><Relationship Id="rId13" Type="http://schemas.openxmlformats.org/officeDocument/2006/relationships/image" Target="../media/image36.png"/><Relationship Id="rId3" Type="http://schemas.openxmlformats.org/officeDocument/2006/relationships/oleObject" Target="../embeddings/oleObject16.bin"/><Relationship Id="rId7" Type="http://schemas.openxmlformats.org/officeDocument/2006/relationships/oleObject" Target="../embeddings/oleObject18.bin"/><Relationship Id="rId12" Type="http://schemas.openxmlformats.org/officeDocument/2006/relationships/image" Target="../media/image35.wmf"/><Relationship Id="rId2" Type="http://schemas.openxmlformats.org/officeDocument/2006/relationships/slideLayout" Target="../slideLayouts/slideLayout21.xml"/><Relationship Id="rId1" Type="http://schemas.openxmlformats.org/officeDocument/2006/relationships/vmlDrawing" Target="../drawings/vmlDrawing6.vml"/><Relationship Id="rId6" Type="http://schemas.openxmlformats.org/officeDocument/2006/relationships/image" Target="../media/image32.wmf"/><Relationship Id="rId11" Type="http://schemas.openxmlformats.org/officeDocument/2006/relationships/oleObject" Target="../embeddings/oleObject20.bin"/><Relationship Id="rId5" Type="http://schemas.openxmlformats.org/officeDocument/2006/relationships/oleObject" Target="../embeddings/oleObject17.bin"/><Relationship Id="rId10" Type="http://schemas.openxmlformats.org/officeDocument/2006/relationships/image" Target="../media/image34.wmf"/><Relationship Id="rId4" Type="http://schemas.openxmlformats.org/officeDocument/2006/relationships/image" Target="../media/image31.wmf"/><Relationship Id="rId9" Type="http://schemas.openxmlformats.org/officeDocument/2006/relationships/oleObject" Target="../embeddings/oleObject19.bin"/></Relationships>
</file>

<file path=ppt/slides/_rels/slide26.xml.rels><?xml version="1.0" encoding="UTF-8" standalone="yes"?>
<Relationships xmlns="http://schemas.openxmlformats.org/package/2006/relationships"><Relationship Id="rId3" Type="http://schemas.openxmlformats.org/officeDocument/2006/relationships/oleObject" Target="../embeddings/oleObject21.bin"/><Relationship Id="rId2" Type="http://schemas.openxmlformats.org/officeDocument/2006/relationships/slideLayout" Target="../slideLayouts/slideLayout23.xml"/><Relationship Id="rId1" Type="http://schemas.openxmlformats.org/officeDocument/2006/relationships/vmlDrawing" Target="../drawings/vmlDrawing7.vml"/><Relationship Id="rId4" Type="http://schemas.openxmlformats.org/officeDocument/2006/relationships/image" Target="../media/image37.wmf"/></Relationships>
</file>

<file path=ppt/slides/_rels/slide27.xml.rels><?xml version="1.0" encoding="UTF-8" standalone="yes"?>
<Relationships xmlns="http://schemas.openxmlformats.org/package/2006/relationships"><Relationship Id="rId8" Type="http://schemas.openxmlformats.org/officeDocument/2006/relationships/image" Target="../media/image40.wmf"/><Relationship Id="rId3" Type="http://schemas.openxmlformats.org/officeDocument/2006/relationships/oleObject" Target="../embeddings/oleObject22.bin"/><Relationship Id="rId7" Type="http://schemas.openxmlformats.org/officeDocument/2006/relationships/oleObject" Target="../embeddings/oleObject24.bin"/><Relationship Id="rId2" Type="http://schemas.openxmlformats.org/officeDocument/2006/relationships/slideLayout" Target="../slideLayouts/slideLayout3.xml"/><Relationship Id="rId1" Type="http://schemas.openxmlformats.org/officeDocument/2006/relationships/vmlDrawing" Target="../drawings/vmlDrawing8.vml"/><Relationship Id="rId6" Type="http://schemas.openxmlformats.org/officeDocument/2006/relationships/image" Target="../media/image39.wmf"/><Relationship Id="rId5" Type="http://schemas.openxmlformats.org/officeDocument/2006/relationships/oleObject" Target="../embeddings/oleObject23.bin"/><Relationship Id="rId10" Type="http://schemas.openxmlformats.org/officeDocument/2006/relationships/image" Target="../media/image41.wmf"/><Relationship Id="rId4" Type="http://schemas.openxmlformats.org/officeDocument/2006/relationships/image" Target="../media/image38.wmf"/><Relationship Id="rId9" Type="http://schemas.openxmlformats.org/officeDocument/2006/relationships/oleObject" Target="../embeddings/oleObject25.bin"/></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customXml" Target="../ink/ink1.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oleObject" Target="../embeddings/oleObject26.bin"/><Relationship Id="rId7" Type="http://schemas.openxmlformats.org/officeDocument/2006/relationships/image" Target="../media/image53.png"/><Relationship Id="rId2" Type="http://schemas.openxmlformats.org/officeDocument/2006/relationships/slideLayout" Target="../slideLayouts/slideLayout4.xml"/><Relationship Id="rId1" Type="http://schemas.openxmlformats.org/officeDocument/2006/relationships/vmlDrawing" Target="../drawings/vmlDrawing9.vml"/><Relationship Id="rId6" Type="http://schemas.openxmlformats.org/officeDocument/2006/relationships/image" Target="../media/image52.wmf"/><Relationship Id="rId5" Type="http://schemas.openxmlformats.org/officeDocument/2006/relationships/oleObject" Target="../embeddings/oleObject27.bin"/><Relationship Id="rId4" Type="http://schemas.openxmlformats.org/officeDocument/2006/relationships/image" Target="../media/image51.wmf"/></Relationships>
</file>

<file path=ppt/slides/_rels/slide4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oleObject" Target="../embeddings/oleObject28.bin"/><Relationship Id="rId7" Type="http://schemas.openxmlformats.org/officeDocument/2006/relationships/image" Target="../media/image58.png"/><Relationship Id="rId2" Type="http://schemas.openxmlformats.org/officeDocument/2006/relationships/slideLayout" Target="../slideLayouts/slideLayout10.xml"/><Relationship Id="rId1" Type="http://schemas.openxmlformats.org/officeDocument/2006/relationships/vmlDrawing" Target="../drawings/vmlDrawing10.vml"/><Relationship Id="rId6" Type="http://schemas.openxmlformats.org/officeDocument/2006/relationships/image" Target="../media/image57.wmf"/><Relationship Id="rId5" Type="http://schemas.openxmlformats.org/officeDocument/2006/relationships/oleObject" Target="../embeddings/oleObject29.bin"/><Relationship Id="rId4" Type="http://schemas.openxmlformats.org/officeDocument/2006/relationships/image" Target="../media/image56.wmf"/></Relationships>
</file>

<file path=ppt/slides/_rels/slide46.xml.rels><?xml version="1.0" encoding="UTF-8" standalone="yes"?>
<Relationships xmlns="http://schemas.openxmlformats.org/package/2006/relationships"><Relationship Id="rId8" Type="http://schemas.openxmlformats.org/officeDocument/2006/relationships/image" Target="../media/image61.wmf"/><Relationship Id="rId3" Type="http://schemas.openxmlformats.org/officeDocument/2006/relationships/oleObject" Target="../embeddings/oleObject30.bin"/><Relationship Id="rId7" Type="http://schemas.openxmlformats.org/officeDocument/2006/relationships/oleObject" Target="../embeddings/oleObject32.bin"/><Relationship Id="rId2" Type="http://schemas.openxmlformats.org/officeDocument/2006/relationships/slideLayout" Target="../slideLayouts/slideLayout4.xml"/><Relationship Id="rId1" Type="http://schemas.openxmlformats.org/officeDocument/2006/relationships/vmlDrawing" Target="../drawings/vmlDrawing11.vml"/><Relationship Id="rId6" Type="http://schemas.openxmlformats.org/officeDocument/2006/relationships/image" Target="../media/image60.wmf"/><Relationship Id="rId5" Type="http://schemas.openxmlformats.org/officeDocument/2006/relationships/oleObject" Target="../embeddings/oleObject31.bin"/><Relationship Id="rId4" Type="http://schemas.openxmlformats.org/officeDocument/2006/relationships/image" Target="../media/image59.wmf"/></Relationships>
</file>

<file path=ppt/slides/_rels/slide47.xml.rels><?xml version="1.0" encoding="UTF-8" standalone="yes"?>
<Relationships xmlns="http://schemas.openxmlformats.org/package/2006/relationships"><Relationship Id="rId3" Type="http://schemas.openxmlformats.org/officeDocument/2006/relationships/oleObject" Target="../embeddings/oleObject33.bin"/><Relationship Id="rId2" Type="http://schemas.openxmlformats.org/officeDocument/2006/relationships/slideLayout" Target="../slideLayouts/slideLayout20.xml"/><Relationship Id="rId1" Type="http://schemas.openxmlformats.org/officeDocument/2006/relationships/vmlDrawing" Target="../drawings/vmlDrawing12.vml"/><Relationship Id="rId4" Type="http://schemas.openxmlformats.org/officeDocument/2006/relationships/image" Target="../media/image62.wmf"/></Relationships>
</file>

<file path=ppt/slides/_rels/slide48.xml.rels><?xml version="1.0" encoding="UTF-8" standalone="yes"?>
<Relationships xmlns="http://schemas.openxmlformats.org/package/2006/relationships"><Relationship Id="rId3" Type="http://schemas.openxmlformats.org/officeDocument/2006/relationships/oleObject" Target="../embeddings/oleObject34.bin"/><Relationship Id="rId7" Type="http://schemas.openxmlformats.org/officeDocument/2006/relationships/image" Target="../media/image64.wmf"/><Relationship Id="rId2" Type="http://schemas.openxmlformats.org/officeDocument/2006/relationships/slideLayout" Target="../slideLayouts/slideLayout10.xml"/><Relationship Id="rId1" Type="http://schemas.openxmlformats.org/officeDocument/2006/relationships/vmlDrawing" Target="../drawings/vmlDrawing13.vml"/><Relationship Id="rId6" Type="http://schemas.openxmlformats.org/officeDocument/2006/relationships/oleObject" Target="../embeddings/oleObject35.bin"/><Relationship Id="rId5" Type="http://schemas.openxmlformats.org/officeDocument/2006/relationships/image" Target="../media/image65.png"/><Relationship Id="rId4" Type="http://schemas.openxmlformats.org/officeDocument/2006/relationships/image" Target="../media/image63.wmf"/></Relationships>
</file>

<file path=ppt/slides/_rels/slide4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1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8" Type="http://schemas.openxmlformats.org/officeDocument/2006/relationships/customXml" Target="../ink/ink8.xml"/><Relationship Id="rId13" Type="http://schemas.openxmlformats.org/officeDocument/2006/relationships/customXml" Target="../ink/ink13.xml"/><Relationship Id="rId3" Type="http://schemas.openxmlformats.org/officeDocument/2006/relationships/customXml" Target="../ink/ink4.xml"/><Relationship Id="rId7" Type="http://schemas.openxmlformats.org/officeDocument/2006/relationships/customXml" Target="../ink/ink7.xml"/><Relationship Id="rId12" Type="http://schemas.openxmlformats.org/officeDocument/2006/relationships/customXml" Target="../ink/ink12.xml"/><Relationship Id="rId2" Type="http://schemas.openxmlformats.org/officeDocument/2006/relationships/image" Target="../media/image71.png"/><Relationship Id="rId16" Type="http://schemas.openxmlformats.org/officeDocument/2006/relationships/customXml" Target="../ink/ink16.xml"/><Relationship Id="rId1" Type="http://schemas.openxmlformats.org/officeDocument/2006/relationships/slideLayout" Target="../slideLayouts/slideLayout3.xml"/><Relationship Id="rId6" Type="http://schemas.openxmlformats.org/officeDocument/2006/relationships/customXml" Target="../ink/ink6.xml"/><Relationship Id="rId11" Type="http://schemas.openxmlformats.org/officeDocument/2006/relationships/customXml" Target="../ink/ink11.xml"/><Relationship Id="rId5" Type="http://schemas.openxmlformats.org/officeDocument/2006/relationships/customXml" Target="../ink/ink5.xml"/><Relationship Id="rId15" Type="http://schemas.openxmlformats.org/officeDocument/2006/relationships/customXml" Target="../ink/ink15.xml"/><Relationship Id="rId10" Type="http://schemas.openxmlformats.org/officeDocument/2006/relationships/customXml" Target="../ink/ink10.xml"/><Relationship Id="rId4" Type="http://schemas.openxmlformats.org/officeDocument/2006/relationships/image" Target="../media/image72.png"/><Relationship Id="rId9" Type="http://schemas.openxmlformats.org/officeDocument/2006/relationships/customXml" Target="../ink/ink9.xml"/><Relationship Id="rId14" Type="http://schemas.openxmlformats.org/officeDocument/2006/relationships/customXml" Target="../ink/ink1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slideLayout" Target="../slideLayouts/slideLayout10.xml"/><Relationship Id="rId1" Type="http://schemas.openxmlformats.org/officeDocument/2006/relationships/vmlDrawing" Target="../drawings/vmlDrawing14.vml"/><Relationship Id="rId5" Type="http://schemas.openxmlformats.org/officeDocument/2006/relationships/image" Target="../media/image73.wmf"/><Relationship Id="rId4" Type="http://schemas.openxmlformats.org/officeDocument/2006/relationships/oleObject" Target="../embeddings/oleObject36.bin"/></Relationships>
</file>

<file path=ppt/slides/_rels/slide5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slideLayout" Target="../slideLayouts/slideLayout10.xml"/><Relationship Id="rId1" Type="http://schemas.openxmlformats.org/officeDocument/2006/relationships/vmlDrawing" Target="../drawings/vmlDrawing15.vml"/><Relationship Id="rId5" Type="http://schemas.openxmlformats.org/officeDocument/2006/relationships/image" Target="../media/image75.wmf"/><Relationship Id="rId4" Type="http://schemas.openxmlformats.org/officeDocument/2006/relationships/oleObject" Target="../embeddings/oleObject37.bin"/></Relationships>
</file>

<file path=ppt/slides/_rels/slide59.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1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1.xml"/></Relationships>
</file>

<file path=ppt/slides/_rels/slide64.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3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3" Type="http://schemas.openxmlformats.org/officeDocument/2006/relationships/oleObject" Target="../embeddings/oleObject38.bin"/><Relationship Id="rId2" Type="http://schemas.openxmlformats.org/officeDocument/2006/relationships/slideLayout" Target="../slideLayouts/slideLayout10.xml"/><Relationship Id="rId1" Type="http://schemas.openxmlformats.org/officeDocument/2006/relationships/vmlDrawing" Target="../drawings/vmlDrawing16.vml"/><Relationship Id="rId4" Type="http://schemas.openxmlformats.org/officeDocument/2006/relationships/image" Target="../media/image84.wm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oleObject" Target="../embeddings/oleObject39.bin"/><Relationship Id="rId2" Type="http://schemas.openxmlformats.org/officeDocument/2006/relationships/slideLayout" Target="../slideLayouts/slideLayout3.xml"/><Relationship Id="rId1" Type="http://schemas.openxmlformats.org/officeDocument/2006/relationships/vmlDrawing" Target="../drawings/vmlDrawing17.vml"/><Relationship Id="rId4" Type="http://schemas.openxmlformats.org/officeDocument/2006/relationships/image" Target="../media/image85.wmf"/></Relationships>
</file>

<file path=ppt/slides/_rels/slide71.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slideLayout" Target="../slideLayouts/slideLayout3.xml"/><Relationship Id="rId1" Type="http://schemas.openxmlformats.org/officeDocument/2006/relationships/vmlDrawing" Target="../drawings/vmlDrawing18.vml"/><Relationship Id="rId5" Type="http://schemas.openxmlformats.org/officeDocument/2006/relationships/image" Target="../media/image87.wmf"/><Relationship Id="rId4" Type="http://schemas.openxmlformats.org/officeDocument/2006/relationships/oleObject" Target="../embeddings/oleObject40.bin"/></Relationships>
</file>

<file path=ppt/slides/_rels/slide79.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9.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10.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8" Type="http://schemas.openxmlformats.org/officeDocument/2006/relationships/oleObject" Target="../embeddings/oleObject3.bin"/><Relationship Id="rId3" Type="http://schemas.openxmlformats.org/officeDocument/2006/relationships/image" Target="../media/image9.png"/><Relationship Id="rId7" Type="http://schemas.openxmlformats.org/officeDocument/2006/relationships/image" Target="../media/image7.wmf"/><Relationship Id="rId2" Type="http://schemas.openxmlformats.org/officeDocument/2006/relationships/slideLayout" Target="../slideLayouts/slideLayout20.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6.wmf"/><Relationship Id="rId4" Type="http://schemas.openxmlformats.org/officeDocument/2006/relationships/oleObject" Target="../embeddings/oleObject1.bin"/><Relationship Id="rId9" Type="http://schemas.openxmlformats.org/officeDocument/2006/relationships/image" Target="../media/image8.wmf"/></Relationships>
</file>

<file path=ppt/slides/_rels/slide90.xml.rels><?xml version="1.0" encoding="UTF-8" standalone="yes"?>
<Relationships xmlns="http://schemas.openxmlformats.org/package/2006/relationships"><Relationship Id="rId2" Type="http://schemas.openxmlformats.org/officeDocument/2006/relationships/image" Target="../media/image95.jpg"/><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9.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2" Type="http://schemas.openxmlformats.org/officeDocument/2006/relationships/image" Target="../media/image100.jpg"/><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186396"/>
            <a:ext cx="8363663" cy="1024714"/>
          </a:xfrm>
        </p:spPr>
        <p:txBody>
          <a:bodyPr anchor="ctr"/>
          <a:lstStyle/>
          <a:p>
            <a:pPr>
              <a:buSzPct val="100000"/>
            </a:pPr>
            <a:r>
              <a:rPr lang="en-US" altLang="en-US" dirty="0">
                <a:solidFill>
                  <a:schemeClr val="tx2"/>
                </a:solidFill>
                <a:latin typeface="Times New Roman" panose="02020603050405020304" pitchFamily="18" charset="0"/>
                <a:ea typeface="Arial"/>
                <a:cs typeface="Times New Roman" panose="02020603050405020304" pitchFamily="18" charset="0"/>
                <a:sym typeface="Arial"/>
              </a:rPr>
              <a:t>Computer Networking: A Top Down Approach</a:t>
            </a:r>
            <a:endParaRPr lang="en-US" dirty="0">
              <a:solidFill>
                <a:schemeClr val="tx2"/>
              </a:solidFill>
              <a:latin typeface="Times New Roman" panose="02020603050405020304" pitchFamily="18" charset="0"/>
              <a:ea typeface="Arial"/>
              <a:cs typeface="Times New Roman" panose="02020603050405020304" pitchFamily="18" charset="0"/>
              <a:sym typeface="Arial"/>
            </a:endParaRPr>
          </a:p>
        </p:txBody>
      </p:sp>
      <p:sp>
        <p:nvSpPr>
          <p:cNvPr id="3" name="Text Placeholder 2"/>
          <p:cNvSpPr>
            <a:spLocks noGrp="1"/>
          </p:cNvSpPr>
          <p:nvPr>
            <p:ph type="body" idx="1"/>
          </p:nvPr>
        </p:nvSpPr>
        <p:spPr>
          <a:xfrm>
            <a:off x="457200" y="1252675"/>
            <a:ext cx="8363662" cy="440017"/>
          </a:xfrm>
        </p:spPr>
        <p:txBody>
          <a:bodyPr/>
          <a:lstStyle/>
          <a:p>
            <a:r>
              <a:rPr lang="en-US" dirty="0">
                <a:solidFill>
                  <a:schemeClr val="tx2"/>
                </a:solidFill>
                <a:latin typeface="+mn-lt"/>
              </a:rPr>
              <a:t>Seventh Edition</a:t>
            </a:r>
          </a:p>
        </p:txBody>
      </p:sp>
      <p:sp>
        <p:nvSpPr>
          <p:cNvPr id="4" name="Text Placeholder 3"/>
          <p:cNvSpPr>
            <a:spLocks noGrp="1"/>
          </p:cNvSpPr>
          <p:nvPr>
            <p:ph type="body" idx="2"/>
          </p:nvPr>
        </p:nvSpPr>
        <p:spPr>
          <a:xfrm>
            <a:off x="4876800" y="2285999"/>
            <a:ext cx="3657600" cy="739083"/>
          </a:xfrm>
        </p:spPr>
        <p:txBody>
          <a:bodyPr/>
          <a:lstStyle/>
          <a:p>
            <a:pPr lvl="0" algn="ctr"/>
            <a:r>
              <a:rPr lang="en-US" b="1" dirty="0">
                <a:latin typeface="+mn-lt"/>
              </a:rPr>
              <a:t>Chapter 8</a:t>
            </a:r>
          </a:p>
        </p:txBody>
      </p:sp>
      <p:sp>
        <p:nvSpPr>
          <p:cNvPr id="5" name="Text Placeholder 4"/>
          <p:cNvSpPr>
            <a:spLocks noGrp="1"/>
          </p:cNvSpPr>
          <p:nvPr>
            <p:ph type="body" idx="3"/>
          </p:nvPr>
        </p:nvSpPr>
        <p:spPr>
          <a:xfrm>
            <a:off x="4876800" y="3114461"/>
            <a:ext cx="3657600" cy="1235866"/>
          </a:xfrm>
        </p:spPr>
        <p:txBody>
          <a:bodyPr/>
          <a:lstStyle/>
          <a:p>
            <a:pPr algn="ctr"/>
            <a:r>
              <a:rPr lang="en-US" dirty="0">
                <a:solidFill>
                  <a:schemeClr val="tx1"/>
                </a:solidFill>
                <a:latin typeface="+mn-lt"/>
              </a:rPr>
              <a:t>Security in Computer Networks</a:t>
            </a:r>
            <a:endParaRPr lang="en-US" dirty="0">
              <a:solidFill>
                <a:schemeClr val="tx1"/>
              </a:solidFill>
              <a:latin typeface="+mn-lt"/>
              <a:cs typeface="Arial" charset="0"/>
            </a:endParaRPr>
          </a:p>
        </p:txBody>
      </p:sp>
      <p:pic>
        <p:nvPicPr>
          <p:cNvPr id="9" name="Picture 1" descr="Front Cover: Computer Networking: A Top Down Approach Seventh Edition by Kurose and Ross."/>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02056" y="1806237"/>
            <a:ext cx="3621420" cy="451543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6" name="Text Placeholder 5"/>
          <p:cNvSpPr>
            <a:spLocks noGrp="1"/>
          </p:cNvSpPr>
          <p:nvPr>
            <p:ph type="body" idx="13"/>
          </p:nvPr>
        </p:nvSpPr>
        <p:spPr>
          <a:xfrm>
            <a:off x="2670048" y="6449931"/>
            <a:ext cx="6089854" cy="231285"/>
          </a:xfrm>
        </p:spPr>
        <p:txBody>
          <a:bodyPr anchor="ctr"/>
          <a:lstStyle/>
          <a:p>
            <a:pPr algn="r"/>
            <a:r>
              <a:rPr lang="en-US" altLang="en-US" sz="1200" dirty="0">
                <a:solidFill>
                  <a:schemeClr val="tx1"/>
                </a:solidFill>
                <a:latin typeface="Verdana"/>
                <a:ea typeface="Verdana" panose="020B0604030504040204" pitchFamily="34" charset="0"/>
                <a:cs typeface="Verdana" panose="020B0604030504040204" pitchFamily="34" charset="0"/>
              </a:rPr>
              <a:t>Copyright © 2017, 2013, 2010 Pearson Education, Inc. All Rights Reserved</a:t>
            </a:r>
          </a:p>
        </p:txBody>
      </p:sp>
    </p:spTree>
    <p:extLst>
      <p:ext uri="{BB962C8B-B14F-4D97-AF65-F5344CB8AC3E}">
        <p14:creationId xmlns:p14="http://schemas.microsoft.com/office/powerpoint/2010/main" val="41404159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eaLnBrk="0" fontAlgn="base" hangingPunct="0">
              <a:spcBef>
                <a:spcPct val="0"/>
              </a:spcBef>
              <a:spcAft>
                <a:spcPct val="0"/>
              </a:spcAft>
              <a:buClrTx/>
            </a:pPr>
            <a:r>
              <a:rPr lang="en-US" dirty="0">
                <a:latin typeface="Times New Roman" panose="02020603050405020304" pitchFamily="18" charset="0"/>
                <a:ea typeface="ＭＳ Ｐゴシック" charset="0"/>
              </a:rPr>
              <a:t>Breaking an Encryption Scheme</a:t>
            </a:r>
          </a:p>
        </p:txBody>
      </p:sp>
      <p:sp>
        <p:nvSpPr>
          <p:cNvPr id="3" name="Content Placeholder 2"/>
          <p:cNvSpPr>
            <a:spLocks noGrp="1"/>
          </p:cNvSpPr>
          <p:nvPr>
            <p:ph idx="1"/>
          </p:nvPr>
        </p:nvSpPr>
        <p:spPr>
          <a:xfrm>
            <a:off x="533400" y="1600200"/>
            <a:ext cx="3810000" cy="3116207"/>
          </a:xfrm>
        </p:spPr>
        <p:txBody>
          <a:bodyPr wrap="square" lIns="91425" tIns="91425" rIns="91425" bIns="91425">
            <a:spAutoFit/>
          </a:bodyPr>
          <a:lstStyle/>
          <a:p>
            <a:pPr marL="255651" lvl="0" indent="-255651" eaLnBrk="0" fontAlgn="base" hangingPunct="0">
              <a:spcAft>
                <a:spcPct val="0"/>
              </a:spcAft>
              <a:buFont typeface="Arial" panose="020B0604020202020204" pitchFamily="34" charset="0"/>
              <a:buChar char="•"/>
            </a:pPr>
            <a:r>
              <a:rPr lang="en-US" sz="2400" b="1" dirty="0">
                <a:solidFill>
                  <a:srgbClr val="000000"/>
                </a:solidFill>
                <a:latin typeface="Arial (Body)"/>
                <a:ea typeface="ＭＳ Ｐゴシック" charset="0"/>
              </a:rPr>
              <a:t>cipher-text only attack: </a:t>
            </a:r>
            <a:r>
              <a:rPr lang="en-US" sz="2400" dirty="0">
                <a:solidFill>
                  <a:srgbClr val="000000"/>
                </a:solidFill>
                <a:latin typeface="Arial (Body)"/>
                <a:ea typeface="ＭＳ Ｐゴシック" charset="0"/>
              </a:rPr>
              <a:t>Trudy has ciphertext she can analyze</a:t>
            </a:r>
          </a:p>
          <a:p>
            <a:pPr marL="255651" lvl="0" indent="-255651" eaLnBrk="0" fontAlgn="base" hangingPunct="0">
              <a:spcAft>
                <a:spcPct val="0"/>
              </a:spcAft>
              <a:buFont typeface="Arial" panose="020B0604020202020204" pitchFamily="34" charset="0"/>
              <a:buChar char="•"/>
            </a:pPr>
            <a:r>
              <a:rPr lang="en-US" sz="2400" b="1" dirty="0">
                <a:solidFill>
                  <a:srgbClr val="000000"/>
                </a:solidFill>
                <a:latin typeface="Arial (Body)"/>
                <a:ea typeface="ＭＳ Ｐゴシック" charset="0"/>
              </a:rPr>
              <a:t>two approaches:</a:t>
            </a:r>
          </a:p>
          <a:p>
            <a:pPr marL="741553" lvl="1" indent="-284353" eaLnBrk="0" fontAlgn="base" hangingPunct="0">
              <a:spcAft>
                <a:spcPct val="0"/>
              </a:spcAft>
              <a:buFont typeface="Arial" panose="020B0604020202020204" pitchFamily="34" charset="0"/>
              <a:buChar char="–"/>
            </a:pPr>
            <a:r>
              <a:rPr lang="en-US" sz="2400" dirty="0">
                <a:solidFill>
                  <a:srgbClr val="000000"/>
                </a:solidFill>
                <a:latin typeface="Arial (Body)"/>
                <a:ea typeface="ＭＳ Ｐゴシック" charset="0"/>
              </a:rPr>
              <a:t>brute force: search through all keys</a:t>
            </a:r>
          </a:p>
          <a:p>
            <a:pPr marL="741553" lvl="1" indent="-284353" eaLnBrk="0" fontAlgn="base" hangingPunct="0">
              <a:spcAft>
                <a:spcPct val="0"/>
              </a:spcAft>
              <a:buFont typeface="Arial" panose="020B0604020202020204" pitchFamily="34" charset="0"/>
              <a:buChar char="–"/>
            </a:pPr>
            <a:r>
              <a:rPr lang="en-US" sz="2400" dirty="0">
                <a:solidFill>
                  <a:srgbClr val="000000"/>
                </a:solidFill>
                <a:latin typeface="Arial (Body)"/>
                <a:ea typeface="ＭＳ Ｐゴシック" charset="0"/>
              </a:rPr>
              <a:t>statistical analysis</a:t>
            </a:r>
          </a:p>
        </p:txBody>
      </p:sp>
      <p:sp>
        <p:nvSpPr>
          <p:cNvPr id="4" name="Content Placeholder 3"/>
          <p:cNvSpPr>
            <a:spLocks noGrp="1"/>
          </p:cNvSpPr>
          <p:nvPr>
            <p:ph idx="13"/>
          </p:nvPr>
        </p:nvSpPr>
        <p:spPr>
          <a:xfrm>
            <a:off x="4495801" y="1600200"/>
            <a:ext cx="4119563" cy="4516591"/>
          </a:xfrm>
        </p:spPr>
        <p:txBody>
          <a:bodyPr wrap="square" lIns="91425" tIns="91425" rIns="91425" bIns="91425">
            <a:spAutoFit/>
          </a:bodyPr>
          <a:lstStyle/>
          <a:p>
            <a:pPr marL="255651" lvl="0" indent="-255651" eaLnBrk="0" fontAlgn="base" hangingPunct="0">
              <a:spcAft>
                <a:spcPct val="0"/>
              </a:spcAft>
              <a:buFont typeface="Arial" panose="020B0604020202020204" pitchFamily="34" charset="0"/>
              <a:buChar char="•"/>
            </a:pPr>
            <a:r>
              <a:rPr lang="en-US" sz="2400" b="1" dirty="0">
                <a:solidFill>
                  <a:srgbClr val="000000"/>
                </a:solidFill>
                <a:latin typeface="Arial (Body)"/>
                <a:ea typeface="ＭＳ Ｐゴシック" charset="0"/>
              </a:rPr>
              <a:t>known-plaintext attack: </a:t>
            </a:r>
            <a:r>
              <a:rPr lang="en-US" sz="2400" dirty="0">
                <a:solidFill>
                  <a:srgbClr val="000000"/>
                </a:solidFill>
                <a:latin typeface="Arial (Body)"/>
                <a:ea typeface="ＭＳ Ｐゴシック" charset="0"/>
              </a:rPr>
              <a:t>Trudy has plaintext corresponding to ciphertext</a:t>
            </a:r>
          </a:p>
          <a:p>
            <a:pPr marL="741553" lvl="1" indent="-284353" eaLnBrk="0" fontAlgn="base" hangingPunct="0">
              <a:spcAft>
                <a:spcPct val="0"/>
              </a:spcAft>
              <a:buFont typeface="Arial" panose="020B0604020202020204" pitchFamily="34" charset="0"/>
              <a:buChar char="–"/>
            </a:pPr>
            <a:r>
              <a:rPr lang="en-US" sz="2400" dirty="0">
                <a:solidFill>
                  <a:srgbClr val="000000"/>
                </a:solidFill>
                <a:latin typeface="Arial (Body)"/>
                <a:ea typeface="ＭＳ Ｐゴシック" charset="0"/>
              </a:rPr>
              <a:t>e.g., in monoalphabetic cipher, Trudy determines pairings for a,l,i,c,e,b,o,</a:t>
            </a:r>
          </a:p>
          <a:p>
            <a:pPr marL="255651" lvl="0" indent="-255651" eaLnBrk="0" fontAlgn="base" hangingPunct="0">
              <a:spcAft>
                <a:spcPct val="0"/>
              </a:spcAft>
              <a:buFont typeface="Arial" panose="020B0604020202020204" pitchFamily="34" charset="0"/>
              <a:buChar char="•"/>
            </a:pPr>
            <a:r>
              <a:rPr lang="en-US" sz="2400" b="1" dirty="0">
                <a:solidFill>
                  <a:srgbClr val="000000"/>
                </a:solidFill>
                <a:latin typeface="Arial (Body)"/>
                <a:ea typeface="ＭＳ Ｐゴシック" charset="0"/>
              </a:rPr>
              <a:t>chosen-plaintext attack: </a:t>
            </a:r>
            <a:r>
              <a:rPr lang="en-US" sz="2400" dirty="0">
                <a:solidFill>
                  <a:srgbClr val="000000"/>
                </a:solidFill>
                <a:latin typeface="Arial (Body)"/>
                <a:ea typeface="ＭＳ Ｐゴシック" charset="0"/>
              </a:rPr>
              <a:t>Trudy can get ciphertext for chosen plaintext</a:t>
            </a:r>
          </a:p>
        </p:txBody>
      </p:sp>
    </p:spTree>
    <p:extLst>
      <p:ext uri="{BB962C8B-B14F-4D97-AF65-F5344CB8AC3E}">
        <p14:creationId xmlns:p14="http://schemas.microsoft.com/office/powerpoint/2010/main" val="258471423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eaLnBrk="0" fontAlgn="base" hangingPunct="0">
              <a:spcBef>
                <a:spcPct val="0"/>
              </a:spcBef>
              <a:spcAft>
                <a:spcPct val="0"/>
              </a:spcAft>
              <a:buClrTx/>
            </a:pPr>
            <a:r>
              <a:rPr lang="en-US" dirty="0">
                <a:latin typeface="Times New Roman" panose="02020603050405020304" pitchFamily="18" charset="0"/>
                <a:ea typeface="ＭＳ Ｐゴシック" charset="0"/>
              </a:rPr>
              <a:t>Security Policy Database (S</a:t>
            </a:r>
            <a:r>
              <a:rPr lang="en-US" sz="100" dirty="0">
                <a:latin typeface="Times New Roman" panose="02020603050405020304" pitchFamily="18" charset="0"/>
                <a:ea typeface="ＭＳ Ｐゴシック" charset="0"/>
              </a:rPr>
              <a:t> </a:t>
            </a:r>
            <a:r>
              <a:rPr lang="en-US" dirty="0">
                <a:latin typeface="Times New Roman" panose="02020603050405020304" pitchFamily="18" charset="0"/>
                <a:ea typeface="ＭＳ Ｐゴシック" charset="0"/>
              </a:rPr>
              <a:t>P</a:t>
            </a:r>
            <a:r>
              <a:rPr lang="en-US" sz="100" dirty="0">
                <a:latin typeface="Times New Roman" panose="02020603050405020304" pitchFamily="18" charset="0"/>
                <a:ea typeface="ＭＳ Ｐゴシック" charset="0"/>
              </a:rPr>
              <a:t> </a:t>
            </a:r>
            <a:r>
              <a:rPr lang="en-US" dirty="0">
                <a:latin typeface="Times New Roman" panose="02020603050405020304" pitchFamily="18" charset="0"/>
                <a:ea typeface="ＭＳ Ｐゴシック" charset="0"/>
              </a:rPr>
              <a:t>D)</a:t>
            </a:r>
          </a:p>
        </p:txBody>
      </p:sp>
      <p:sp>
        <p:nvSpPr>
          <p:cNvPr id="3" name="Text Placeholder 2"/>
          <p:cNvSpPr>
            <a:spLocks noGrp="1"/>
          </p:cNvSpPr>
          <p:nvPr>
            <p:ph type="body" idx="1"/>
          </p:nvPr>
        </p:nvSpPr>
        <p:spPr/>
        <p:txBody>
          <a:bodyPr wrap="square" lIns="91425" tIns="91425" rIns="91425" bIns="91425">
            <a:spAutoFit/>
          </a:bodyPr>
          <a:lstStyle/>
          <a:p>
            <a:pPr marL="255651" lvl="0" indent="-255651" eaLnBrk="0" fontAlgn="base" hangingPunct="0">
              <a:spcAft>
                <a:spcPct val="0"/>
              </a:spcAft>
              <a:buFont typeface="Arial" panose="020B0604020202020204" pitchFamily="34" charset="0"/>
              <a:buChar char="•"/>
            </a:pPr>
            <a:r>
              <a:rPr lang="en-US" sz="2400" dirty="0">
                <a:solidFill>
                  <a:srgbClr val="000000"/>
                </a:solidFill>
                <a:latin typeface="Arial (Body)"/>
                <a:ea typeface="ＭＳ Ｐゴシック" charset="0"/>
              </a:rPr>
              <a:t>policy: For a given datagram, sending entity needs to know if it should use I</a:t>
            </a:r>
            <a:r>
              <a:rPr lang="en-US" sz="100" dirty="0">
                <a:solidFill>
                  <a:srgbClr val="000000"/>
                </a:solidFill>
                <a:latin typeface="Arial (Body)"/>
                <a:ea typeface="ＭＳ Ｐゴシック" charset="0"/>
              </a:rPr>
              <a:t> </a:t>
            </a:r>
            <a:r>
              <a:rPr lang="en-US" sz="2400" dirty="0">
                <a:solidFill>
                  <a:srgbClr val="000000"/>
                </a:solidFill>
                <a:latin typeface="Arial (Body)"/>
                <a:ea typeface="ＭＳ Ｐゴシック" charset="0"/>
              </a:rPr>
              <a:t>Psec</a:t>
            </a:r>
          </a:p>
          <a:p>
            <a:pPr marL="255651" lvl="0" indent="-255651" eaLnBrk="0" fontAlgn="base" hangingPunct="0">
              <a:spcAft>
                <a:spcPct val="0"/>
              </a:spcAft>
              <a:buFont typeface="Arial" panose="020B0604020202020204" pitchFamily="34" charset="0"/>
              <a:buChar char="•"/>
            </a:pPr>
            <a:r>
              <a:rPr lang="en-US" sz="2400" dirty="0">
                <a:solidFill>
                  <a:srgbClr val="000000"/>
                </a:solidFill>
                <a:latin typeface="Arial (Body)"/>
                <a:ea typeface="ＭＳ Ｐゴシック" charset="0"/>
              </a:rPr>
              <a:t>needs also to know which S</a:t>
            </a:r>
            <a:r>
              <a:rPr lang="en-US" sz="100" dirty="0">
                <a:solidFill>
                  <a:srgbClr val="000000"/>
                </a:solidFill>
                <a:latin typeface="Arial (Body)"/>
                <a:ea typeface="ＭＳ Ｐゴシック" charset="0"/>
              </a:rPr>
              <a:t> </a:t>
            </a:r>
            <a:r>
              <a:rPr lang="en-US" sz="2400" dirty="0">
                <a:solidFill>
                  <a:srgbClr val="000000"/>
                </a:solidFill>
                <a:latin typeface="Arial (Body)"/>
                <a:ea typeface="ＭＳ Ｐゴシック" charset="0"/>
              </a:rPr>
              <a:t>A to use</a:t>
            </a:r>
          </a:p>
          <a:p>
            <a:pPr marL="741553" lvl="1" indent="-284353" eaLnBrk="0" fontAlgn="base" hangingPunct="0">
              <a:spcAft>
                <a:spcPct val="0"/>
              </a:spcAft>
              <a:buFont typeface="Arial" panose="020B0604020202020204" pitchFamily="34" charset="0"/>
              <a:buChar char="–"/>
            </a:pPr>
            <a:r>
              <a:rPr lang="en-US" sz="2400" dirty="0">
                <a:solidFill>
                  <a:srgbClr val="000000"/>
                </a:solidFill>
                <a:latin typeface="Arial (Body)"/>
                <a:ea typeface="ＭＳ Ｐゴシック" charset="0"/>
              </a:rPr>
              <a:t>may use: source and destination I</a:t>
            </a:r>
            <a:r>
              <a:rPr lang="en-US" sz="100" dirty="0">
                <a:solidFill>
                  <a:srgbClr val="000000"/>
                </a:solidFill>
                <a:latin typeface="Arial (Body)"/>
                <a:ea typeface="ＭＳ Ｐゴシック" charset="0"/>
              </a:rPr>
              <a:t> </a:t>
            </a:r>
            <a:r>
              <a:rPr lang="en-US" sz="2400" dirty="0">
                <a:solidFill>
                  <a:srgbClr val="000000"/>
                </a:solidFill>
                <a:latin typeface="Arial (Body)"/>
                <a:ea typeface="ＭＳ Ｐゴシック" charset="0"/>
              </a:rPr>
              <a:t>P address; protocol number</a:t>
            </a:r>
          </a:p>
          <a:p>
            <a:pPr marL="255651" lvl="0" indent="-255651" eaLnBrk="0" fontAlgn="base" hangingPunct="0">
              <a:spcAft>
                <a:spcPct val="0"/>
              </a:spcAft>
              <a:buFont typeface="Arial" panose="020B0604020202020204" pitchFamily="34" charset="0"/>
              <a:buChar char="•"/>
            </a:pPr>
            <a:r>
              <a:rPr lang="en-US" sz="2400" dirty="0">
                <a:solidFill>
                  <a:srgbClr val="000000"/>
                </a:solidFill>
                <a:latin typeface="Arial (Body)"/>
                <a:ea typeface="ＭＳ Ｐゴシック" charset="0"/>
              </a:rPr>
              <a:t>info in S</a:t>
            </a:r>
            <a:r>
              <a:rPr lang="en-US" sz="100" dirty="0">
                <a:solidFill>
                  <a:srgbClr val="000000"/>
                </a:solidFill>
                <a:latin typeface="Arial (Body)"/>
                <a:ea typeface="ＭＳ Ｐゴシック" charset="0"/>
              </a:rPr>
              <a:t> </a:t>
            </a:r>
            <a:r>
              <a:rPr lang="en-US" sz="2400" dirty="0">
                <a:solidFill>
                  <a:srgbClr val="000000"/>
                </a:solidFill>
                <a:latin typeface="Arial (Body)"/>
                <a:ea typeface="ＭＳ Ｐゴシック" charset="0"/>
              </a:rPr>
              <a:t>P</a:t>
            </a:r>
            <a:r>
              <a:rPr lang="en-US" sz="100" dirty="0">
                <a:solidFill>
                  <a:srgbClr val="000000"/>
                </a:solidFill>
                <a:latin typeface="Arial (Body)"/>
                <a:ea typeface="ＭＳ Ｐゴシック" charset="0"/>
              </a:rPr>
              <a:t> </a:t>
            </a:r>
            <a:r>
              <a:rPr lang="en-US" sz="2400" dirty="0">
                <a:solidFill>
                  <a:srgbClr val="000000"/>
                </a:solidFill>
                <a:latin typeface="Arial (Body)"/>
                <a:ea typeface="ＭＳ Ｐゴシック" charset="0"/>
              </a:rPr>
              <a:t>D indicates “</a:t>
            </a:r>
            <a:r>
              <a:rPr lang="en-US" altLang="ja-JP" sz="2400" dirty="0">
                <a:solidFill>
                  <a:srgbClr val="000000"/>
                </a:solidFill>
                <a:latin typeface="Arial (Body)"/>
                <a:ea typeface="ＭＳ Ｐゴシック" charset="0"/>
              </a:rPr>
              <a:t>what” to do with arriving datagram</a:t>
            </a:r>
          </a:p>
          <a:p>
            <a:pPr marL="255651" lvl="0" indent="-255651" eaLnBrk="0" fontAlgn="base" hangingPunct="0">
              <a:spcAft>
                <a:spcPct val="0"/>
              </a:spcAft>
              <a:buFont typeface="Arial" panose="020B0604020202020204" pitchFamily="34" charset="0"/>
              <a:buChar char="•"/>
            </a:pPr>
            <a:r>
              <a:rPr lang="en-US" sz="2400" dirty="0">
                <a:solidFill>
                  <a:srgbClr val="000000"/>
                </a:solidFill>
                <a:latin typeface="Arial (Body)"/>
                <a:ea typeface="ＭＳ Ｐゴシック" charset="0"/>
              </a:rPr>
              <a:t>info in S</a:t>
            </a:r>
            <a:r>
              <a:rPr lang="en-US" sz="100" dirty="0">
                <a:solidFill>
                  <a:srgbClr val="000000"/>
                </a:solidFill>
                <a:latin typeface="Arial (Body)"/>
                <a:ea typeface="ＭＳ Ｐゴシック" charset="0"/>
              </a:rPr>
              <a:t> </a:t>
            </a:r>
            <a:r>
              <a:rPr lang="en-US" sz="2400" dirty="0">
                <a:solidFill>
                  <a:srgbClr val="000000"/>
                </a:solidFill>
                <a:latin typeface="Arial (Body)"/>
                <a:ea typeface="ＭＳ Ｐゴシック" charset="0"/>
              </a:rPr>
              <a:t>A</a:t>
            </a:r>
            <a:r>
              <a:rPr lang="en-US" sz="100" dirty="0">
                <a:solidFill>
                  <a:srgbClr val="000000"/>
                </a:solidFill>
                <a:latin typeface="Arial (Body)"/>
                <a:ea typeface="ＭＳ Ｐゴシック" charset="0"/>
              </a:rPr>
              <a:t> </a:t>
            </a:r>
            <a:r>
              <a:rPr lang="en-US" sz="2400" dirty="0">
                <a:solidFill>
                  <a:srgbClr val="000000"/>
                </a:solidFill>
                <a:latin typeface="Arial (Body)"/>
                <a:ea typeface="ＭＳ Ｐゴシック" charset="0"/>
              </a:rPr>
              <a:t>D indicates “</a:t>
            </a:r>
            <a:r>
              <a:rPr lang="en-US" altLang="ja-JP" sz="2400" dirty="0">
                <a:solidFill>
                  <a:srgbClr val="000000"/>
                </a:solidFill>
                <a:latin typeface="Arial (Body)"/>
                <a:ea typeface="ＭＳ Ｐゴシック" charset="0"/>
              </a:rPr>
              <a:t>how” to do it</a:t>
            </a:r>
            <a:endParaRPr lang="en-US" sz="2400" dirty="0">
              <a:solidFill>
                <a:srgbClr val="000000"/>
              </a:solidFill>
              <a:latin typeface="Arial (Body)"/>
              <a:ea typeface="ＭＳ Ｐゴシック" charset="0"/>
            </a:endParaRPr>
          </a:p>
        </p:txBody>
      </p:sp>
    </p:spTree>
    <p:extLst>
      <p:ext uri="{BB962C8B-B14F-4D97-AF65-F5344CB8AC3E}">
        <p14:creationId xmlns:p14="http://schemas.microsoft.com/office/powerpoint/2010/main" val="7059193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eaLnBrk="0" fontAlgn="base" hangingPunct="0">
              <a:spcBef>
                <a:spcPct val="0"/>
              </a:spcBef>
              <a:spcAft>
                <a:spcPct val="0"/>
              </a:spcAft>
              <a:buClrTx/>
            </a:pPr>
            <a:r>
              <a:rPr lang="en-US" dirty="0">
                <a:latin typeface="Times New Roman" panose="02020603050405020304" pitchFamily="18" charset="0"/>
                <a:ea typeface="ＭＳ Ｐゴシック" charset="0"/>
              </a:rPr>
              <a:t>Summary: I</a:t>
            </a:r>
            <a:r>
              <a:rPr lang="en-US" sz="100" dirty="0">
                <a:latin typeface="Times New Roman" panose="02020603050405020304" pitchFamily="18" charset="0"/>
                <a:ea typeface="ＭＳ Ｐゴシック" charset="0"/>
              </a:rPr>
              <a:t> </a:t>
            </a:r>
            <a:r>
              <a:rPr lang="en-US" dirty="0">
                <a:latin typeface="Times New Roman" panose="02020603050405020304" pitchFamily="18" charset="0"/>
                <a:ea typeface="ＭＳ Ｐゴシック" charset="0"/>
              </a:rPr>
              <a:t>Psec Services</a:t>
            </a:r>
          </a:p>
        </p:txBody>
      </p:sp>
      <p:pic>
        <p:nvPicPr>
          <p:cNvPr id="7" name="Picture 9" descr="Trud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2612" y="1598171"/>
            <a:ext cx="936625" cy="11207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 name="Content Placeholder 2"/>
          <p:cNvSpPr>
            <a:spLocks noGrp="1"/>
          </p:cNvSpPr>
          <p:nvPr>
            <p:ph type="body" idx="1"/>
          </p:nvPr>
        </p:nvSpPr>
        <p:spPr>
          <a:xfrm>
            <a:off x="457200" y="3004467"/>
            <a:ext cx="8229600" cy="3200846"/>
          </a:xfrm>
        </p:spPr>
        <p:txBody>
          <a:bodyPr wrap="square" lIns="91425" tIns="91425" rIns="91425" bIns="91425">
            <a:spAutoFit/>
          </a:bodyPr>
          <a:lstStyle/>
          <a:p>
            <a:pPr marL="255651" lvl="0" indent="-255651" eaLnBrk="0" fontAlgn="base" hangingPunct="0">
              <a:spcAft>
                <a:spcPct val="0"/>
              </a:spcAft>
              <a:buFont typeface="Arial" panose="020B0604020202020204" pitchFamily="34" charset="0"/>
              <a:buChar char="•"/>
            </a:pPr>
            <a:r>
              <a:rPr lang="en-US" sz="2200" dirty="0">
                <a:solidFill>
                  <a:srgbClr val="000000"/>
                </a:solidFill>
                <a:latin typeface="Arial (Body)"/>
                <a:ea typeface="ＭＳ Ｐゴシック" charset="0"/>
              </a:rPr>
              <a:t>suppose Trudy sits somewhere between R1 and R2. she doesn’</a:t>
            </a:r>
            <a:r>
              <a:rPr lang="en-US" altLang="ja-JP" sz="2200" dirty="0">
                <a:solidFill>
                  <a:srgbClr val="000000"/>
                </a:solidFill>
                <a:latin typeface="Arial (Body)"/>
                <a:ea typeface="ＭＳ Ｐゴシック" charset="0"/>
              </a:rPr>
              <a:t>t know the keys.</a:t>
            </a:r>
          </a:p>
          <a:p>
            <a:pPr marL="741553" lvl="1" indent="-284353" eaLnBrk="0" fontAlgn="base" hangingPunct="0">
              <a:spcAft>
                <a:spcPct val="0"/>
              </a:spcAft>
              <a:buFont typeface="Arial" panose="020B0604020202020204" pitchFamily="34" charset="0"/>
              <a:buChar char="–"/>
            </a:pPr>
            <a:r>
              <a:rPr lang="en-US" sz="2200" dirty="0">
                <a:solidFill>
                  <a:srgbClr val="000000"/>
                </a:solidFill>
                <a:latin typeface="Arial (Body)"/>
                <a:ea typeface="ＭＳ Ｐゴシック" charset="0"/>
              </a:rPr>
              <a:t>will Trudy be able to see original contents of datagram? How about source, dest I</a:t>
            </a:r>
            <a:r>
              <a:rPr lang="en-US" sz="100" dirty="0">
                <a:solidFill>
                  <a:srgbClr val="000000"/>
                </a:solidFill>
                <a:latin typeface="Arial (Body)"/>
                <a:ea typeface="ＭＳ Ｐゴシック" charset="0"/>
              </a:rPr>
              <a:t> </a:t>
            </a:r>
            <a:r>
              <a:rPr lang="en-US" sz="2200" dirty="0">
                <a:solidFill>
                  <a:srgbClr val="000000"/>
                </a:solidFill>
                <a:latin typeface="Arial (Body)"/>
                <a:ea typeface="ＭＳ Ｐゴシック" charset="0"/>
              </a:rPr>
              <a:t>P address, transport protocol, application port?</a:t>
            </a:r>
          </a:p>
          <a:p>
            <a:pPr marL="741553" lvl="1" indent="-284353" eaLnBrk="0" fontAlgn="base" hangingPunct="0">
              <a:spcAft>
                <a:spcPct val="0"/>
              </a:spcAft>
              <a:buFont typeface="Arial" panose="020B0604020202020204" pitchFamily="34" charset="0"/>
              <a:buChar char="–"/>
            </a:pPr>
            <a:r>
              <a:rPr lang="en-US" sz="2200" dirty="0">
                <a:solidFill>
                  <a:srgbClr val="000000"/>
                </a:solidFill>
                <a:latin typeface="Arial (Body)"/>
                <a:ea typeface="ＭＳ Ｐゴシック" charset="0"/>
              </a:rPr>
              <a:t>flip bits without detection?</a:t>
            </a:r>
          </a:p>
          <a:p>
            <a:pPr marL="741553" lvl="1" indent="-284353" eaLnBrk="0" fontAlgn="base" hangingPunct="0">
              <a:spcAft>
                <a:spcPct val="0"/>
              </a:spcAft>
              <a:buFont typeface="Arial" panose="020B0604020202020204" pitchFamily="34" charset="0"/>
              <a:buChar char="–"/>
            </a:pPr>
            <a:r>
              <a:rPr lang="en-US" sz="2200" dirty="0">
                <a:solidFill>
                  <a:srgbClr val="000000"/>
                </a:solidFill>
                <a:latin typeface="Arial (Body)"/>
                <a:ea typeface="ＭＳ Ｐゴシック" charset="0"/>
              </a:rPr>
              <a:t>masquerade as R1 using R1</a:t>
            </a:r>
            <a:r>
              <a:rPr lang="en-US" altLang="ja-JP" sz="2200" dirty="0">
                <a:solidFill>
                  <a:srgbClr val="000000"/>
                </a:solidFill>
                <a:latin typeface="Arial (Body)"/>
                <a:ea typeface="ＭＳ Ｐゴシック" charset="0"/>
              </a:rPr>
              <a:t>’s I</a:t>
            </a:r>
            <a:r>
              <a:rPr lang="en-US" altLang="ja-JP" sz="100" dirty="0">
                <a:solidFill>
                  <a:srgbClr val="000000"/>
                </a:solidFill>
                <a:latin typeface="Arial (Body)"/>
                <a:ea typeface="ＭＳ Ｐゴシック" charset="0"/>
              </a:rPr>
              <a:t> </a:t>
            </a:r>
            <a:r>
              <a:rPr lang="en-US" altLang="ja-JP" sz="2200" dirty="0">
                <a:solidFill>
                  <a:srgbClr val="000000"/>
                </a:solidFill>
                <a:latin typeface="Arial (Body)"/>
                <a:ea typeface="ＭＳ Ｐゴシック" charset="0"/>
              </a:rPr>
              <a:t>P address?</a:t>
            </a:r>
          </a:p>
          <a:p>
            <a:pPr marL="741553" lvl="1" indent="-284353" eaLnBrk="0" fontAlgn="base" hangingPunct="0">
              <a:spcAft>
                <a:spcPct val="0"/>
              </a:spcAft>
              <a:buFont typeface="Arial" panose="020B0604020202020204" pitchFamily="34" charset="0"/>
              <a:buChar char="–"/>
            </a:pPr>
            <a:r>
              <a:rPr lang="en-US" sz="2200" dirty="0">
                <a:solidFill>
                  <a:srgbClr val="000000"/>
                </a:solidFill>
                <a:latin typeface="Arial (Body)"/>
                <a:ea typeface="ＭＳ Ｐゴシック" charset="0"/>
              </a:rPr>
              <a:t>replay a datagram?</a:t>
            </a:r>
          </a:p>
        </p:txBody>
      </p:sp>
    </p:spTree>
    <p:extLst>
      <p:ext uri="{BB962C8B-B14F-4D97-AF65-F5344CB8AC3E}">
        <p14:creationId xmlns:p14="http://schemas.microsoft.com/office/powerpoint/2010/main" val="52407459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eaLnBrk="0" fontAlgn="base" hangingPunct="0">
              <a:spcBef>
                <a:spcPct val="0"/>
              </a:spcBef>
              <a:spcAft>
                <a:spcPct val="0"/>
              </a:spcAft>
              <a:buClrTx/>
            </a:pPr>
            <a:r>
              <a:rPr lang="en-US" dirty="0">
                <a:latin typeface="Times New Roman" panose="02020603050405020304" pitchFamily="18" charset="0"/>
                <a:ea typeface="ＭＳ Ｐゴシック" charset="0"/>
              </a:rPr>
              <a:t>I</a:t>
            </a:r>
            <a:r>
              <a:rPr lang="en-US" sz="100" dirty="0">
                <a:latin typeface="Times New Roman" panose="02020603050405020304" pitchFamily="18" charset="0"/>
                <a:ea typeface="ＭＳ Ｐゴシック" charset="0"/>
              </a:rPr>
              <a:t> </a:t>
            </a:r>
            <a:r>
              <a:rPr lang="en-US" dirty="0">
                <a:latin typeface="Times New Roman" panose="02020603050405020304" pitchFamily="18" charset="0"/>
                <a:ea typeface="ＭＳ Ｐゴシック" charset="0"/>
              </a:rPr>
              <a:t>K</a:t>
            </a:r>
            <a:r>
              <a:rPr lang="en-US" sz="100" dirty="0">
                <a:latin typeface="Times New Roman" panose="02020603050405020304" pitchFamily="18" charset="0"/>
                <a:ea typeface="ＭＳ Ｐゴシック" charset="0"/>
              </a:rPr>
              <a:t> </a:t>
            </a:r>
            <a:r>
              <a:rPr lang="en-US" dirty="0">
                <a:latin typeface="Times New Roman" panose="02020603050405020304" pitchFamily="18" charset="0"/>
                <a:ea typeface="ＭＳ Ｐゴシック" charset="0"/>
              </a:rPr>
              <a:t>E: Internet Key Exchange</a:t>
            </a:r>
            <a:endParaRPr lang="en-US" sz="2000" b="0" dirty="0">
              <a:latin typeface="Times New Roman" panose="02020603050405020304" pitchFamily="18" charset="0"/>
              <a:ea typeface="ＭＳ Ｐゴシック" charset="0"/>
            </a:endParaRPr>
          </a:p>
        </p:txBody>
      </p:sp>
      <p:sp>
        <p:nvSpPr>
          <p:cNvPr id="3" name="Text Placeholder 2"/>
          <p:cNvSpPr>
            <a:spLocks noGrp="1"/>
          </p:cNvSpPr>
          <p:nvPr>
            <p:ph type="body" idx="1"/>
          </p:nvPr>
        </p:nvSpPr>
        <p:spPr>
          <a:xfrm>
            <a:off x="457200" y="1600200"/>
            <a:ext cx="8229600" cy="4862839"/>
          </a:xfrm>
        </p:spPr>
        <p:txBody>
          <a:bodyPr wrap="square" lIns="91425" tIns="91425" rIns="91425" bIns="91425">
            <a:spAutoFit/>
          </a:bodyPr>
          <a:lstStyle/>
          <a:p>
            <a:pPr lvl="0" eaLnBrk="0" fontAlgn="base" hangingPunct="0">
              <a:spcAft>
                <a:spcPct val="0"/>
              </a:spcAft>
              <a:buFont typeface="Arial" panose="020B0604020202020204" pitchFamily="34" charset="0"/>
              <a:buChar char="•"/>
            </a:pPr>
            <a:r>
              <a:rPr lang="en-US" sz="1800" b="1" dirty="0">
                <a:solidFill>
                  <a:srgbClr val="000000"/>
                </a:solidFill>
                <a:latin typeface="Arial (Body)"/>
                <a:ea typeface="ＭＳ Ｐゴシック" charset="0"/>
              </a:rPr>
              <a:t>previous examples: </a:t>
            </a:r>
            <a:r>
              <a:rPr lang="en-US" sz="1800" dirty="0">
                <a:solidFill>
                  <a:srgbClr val="000000"/>
                </a:solidFill>
                <a:latin typeface="Arial (Body)"/>
                <a:ea typeface="ＭＳ Ｐゴシック" charset="0"/>
              </a:rPr>
              <a:t>manual establishment of I Psec SAs in I</a:t>
            </a:r>
            <a:r>
              <a:rPr lang="en-US" sz="100" dirty="0">
                <a:solidFill>
                  <a:srgbClr val="000000"/>
                </a:solidFill>
                <a:latin typeface="Arial (Body)"/>
                <a:ea typeface="ＭＳ Ｐゴシック" charset="0"/>
              </a:rPr>
              <a:t> </a:t>
            </a:r>
            <a:r>
              <a:rPr lang="en-US" sz="1800" dirty="0">
                <a:solidFill>
                  <a:srgbClr val="000000"/>
                </a:solidFill>
                <a:latin typeface="Arial (Body)"/>
                <a:ea typeface="ＭＳ Ｐゴシック" charset="0"/>
              </a:rPr>
              <a:t>Psec endpoints:</a:t>
            </a:r>
          </a:p>
          <a:p>
            <a:pPr marL="741600" lvl="2" indent="-284400" eaLnBrk="0" fontAlgn="base" hangingPunct="0">
              <a:spcAft>
                <a:spcPct val="0"/>
              </a:spcAft>
              <a:buFontTx/>
              <a:buChar char="–"/>
            </a:pPr>
            <a:r>
              <a:rPr lang="en-US" sz="1800" b="1" dirty="0">
                <a:solidFill>
                  <a:srgbClr val="000000"/>
                </a:solidFill>
                <a:latin typeface="Arial (Body)"/>
                <a:ea typeface="ＭＳ Ｐゴシック" charset="0"/>
                <a:cs typeface="Arial" charset="0"/>
              </a:rPr>
              <a:t>Example S</a:t>
            </a:r>
            <a:r>
              <a:rPr lang="en-US" sz="100" b="1" dirty="0">
                <a:solidFill>
                  <a:srgbClr val="000000"/>
                </a:solidFill>
                <a:latin typeface="Arial (Body)"/>
                <a:ea typeface="ＭＳ Ｐゴシック" charset="0"/>
                <a:cs typeface="Arial" charset="0"/>
              </a:rPr>
              <a:t> </a:t>
            </a:r>
            <a:r>
              <a:rPr lang="en-US" sz="1800" b="1" dirty="0">
                <a:solidFill>
                  <a:srgbClr val="000000"/>
                </a:solidFill>
                <a:latin typeface="Arial (Body)"/>
                <a:ea typeface="ＭＳ Ｐゴシック" charset="0"/>
                <a:cs typeface="Arial" charset="0"/>
              </a:rPr>
              <a:t>A</a:t>
            </a:r>
          </a:p>
          <a:p>
            <a:pPr marL="1143000" lvl="3" indent="-228600" eaLnBrk="0" fontAlgn="base" hangingPunct="0">
              <a:spcAft>
                <a:spcPct val="0"/>
              </a:spcAft>
              <a:buFontTx/>
              <a:buChar char="▪"/>
            </a:pPr>
            <a:r>
              <a:rPr lang="en-US" sz="1800" dirty="0">
                <a:solidFill>
                  <a:srgbClr val="000000"/>
                </a:solidFill>
                <a:latin typeface="Arial (Body)"/>
                <a:ea typeface="ＭＳ Ｐゴシック" charset="0"/>
                <a:cs typeface="Arial" charset="0"/>
              </a:rPr>
              <a:t>S</a:t>
            </a:r>
            <a:r>
              <a:rPr lang="en-US" sz="100" dirty="0">
                <a:solidFill>
                  <a:srgbClr val="000000"/>
                </a:solidFill>
                <a:latin typeface="Arial (Body)"/>
                <a:ea typeface="ＭＳ Ｐゴシック" charset="0"/>
                <a:cs typeface="Arial" charset="0"/>
              </a:rPr>
              <a:t> </a:t>
            </a:r>
            <a:r>
              <a:rPr lang="en-US" sz="1800" dirty="0">
                <a:solidFill>
                  <a:srgbClr val="000000"/>
                </a:solidFill>
                <a:latin typeface="Arial (Body)"/>
                <a:ea typeface="ＭＳ Ｐゴシック" charset="0"/>
                <a:cs typeface="Arial" charset="0"/>
              </a:rPr>
              <a:t>P</a:t>
            </a:r>
            <a:r>
              <a:rPr lang="en-US" sz="100" dirty="0">
                <a:solidFill>
                  <a:srgbClr val="000000"/>
                </a:solidFill>
                <a:latin typeface="Arial (Body)"/>
                <a:ea typeface="ＭＳ Ｐゴシック" charset="0"/>
                <a:cs typeface="Arial" charset="0"/>
              </a:rPr>
              <a:t> </a:t>
            </a:r>
            <a:r>
              <a:rPr lang="en-US" sz="1800" dirty="0">
                <a:solidFill>
                  <a:srgbClr val="000000"/>
                </a:solidFill>
                <a:latin typeface="Arial (Body)"/>
                <a:ea typeface="ＭＳ Ｐゴシック" charset="0"/>
                <a:cs typeface="Arial" charset="0"/>
              </a:rPr>
              <a:t>I: 12345</a:t>
            </a:r>
          </a:p>
          <a:p>
            <a:pPr marL="1143000" lvl="3" indent="-228600" eaLnBrk="0" fontAlgn="base" hangingPunct="0">
              <a:spcAft>
                <a:spcPct val="0"/>
              </a:spcAft>
              <a:buFontTx/>
              <a:buChar char="▪"/>
            </a:pPr>
            <a:r>
              <a:rPr lang="en-US" sz="1800" dirty="0">
                <a:solidFill>
                  <a:srgbClr val="000000"/>
                </a:solidFill>
                <a:latin typeface="Arial (Body)"/>
                <a:ea typeface="ＭＳ Ｐゴシック" charset="0"/>
                <a:cs typeface="Arial" charset="0"/>
              </a:rPr>
              <a:t>Source I</a:t>
            </a:r>
            <a:r>
              <a:rPr lang="en-US" sz="100" dirty="0">
                <a:solidFill>
                  <a:srgbClr val="000000"/>
                </a:solidFill>
                <a:latin typeface="Arial (Body)"/>
                <a:ea typeface="ＭＳ Ｐゴシック" charset="0"/>
                <a:cs typeface="Arial" charset="0"/>
              </a:rPr>
              <a:t> </a:t>
            </a:r>
            <a:r>
              <a:rPr lang="en-US" sz="1800" dirty="0">
                <a:solidFill>
                  <a:srgbClr val="000000"/>
                </a:solidFill>
                <a:latin typeface="Arial (Body)"/>
                <a:ea typeface="ＭＳ Ｐゴシック" charset="0"/>
                <a:cs typeface="Arial" charset="0"/>
              </a:rPr>
              <a:t>P: 200.168.1.100</a:t>
            </a:r>
          </a:p>
          <a:p>
            <a:pPr marL="1143000" lvl="3" indent="-228600" eaLnBrk="0" fontAlgn="base" hangingPunct="0">
              <a:spcAft>
                <a:spcPct val="0"/>
              </a:spcAft>
              <a:buFontTx/>
              <a:buChar char="▪"/>
            </a:pPr>
            <a:r>
              <a:rPr lang="en-US" sz="1800" dirty="0">
                <a:solidFill>
                  <a:srgbClr val="000000"/>
                </a:solidFill>
                <a:latin typeface="Arial (Body)"/>
                <a:ea typeface="ＭＳ Ｐゴシック" charset="0"/>
                <a:cs typeface="Arial" charset="0"/>
              </a:rPr>
              <a:t>Dest I</a:t>
            </a:r>
            <a:r>
              <a:rPr lang="en-US" sz="100" dirty="0">
                <a:solidFill>
                  <a:srgbClr val="000000"/>
                </a:solidFill>
                <a:latin typeface="Arial (Body)"/>
                <a:ea typeface="ＭＳ Ｐゴシック" charset="0"/>
                <a:cs typeface="Arial" charset="0"/>
              </a:rPr>
              <a:t> </a:t>
            </a:r>
            <a:r>
              <a:rPr lang="en-US" sz="1800" dirty="0">
                <a:solidFill>
                  <a:srgbClr val="000000"/>
                </a:solidFill>
                <a:latin typeface="Arial (Body)"/>
                <a:ea typeface="ＭＳ Ｐゴシック" charset="0"/>
                <a:cs typeface="Arial" charset="0"/>
              </a:rPr>
              <a:t>P: 193.68.2.23</a:t>
            </a:r>
          </a:p>
          <a:p>
            <a:pPr marL="1143000" lvl="3" indent="-228600" eaLnBrk="0" fontAlgn="base" hangingPunct="0">
              <a:spcAft>
                <a:spcPct val="0"/>
              </a:spcAft>
              <a:buFontTx/>
              <a:buChar char="▪"/>
            </a:pPr>
            <a:r>
              <a:rPr lang="en-US" sz="1800" dirty="0">
                <a:solidFill>
                  <a:srgbClr val="000000"/>
                </a:solidFill>
                <a:latin typeface="Arial (Body)"/>
                <a:ea typeface="ＭＳ Ｐゴシック" charset="0"/>
                <a:cs typeface="Arial" charset="0"/>
              </a:rPr>
              <a:t>Protocol: E</a:t>
            </a:r>
            <a:r>
              <a:rPr lang="en-US" sz="100" dirty="0">
                <a:solidFill>
                  <a:srgbClr val="000000"/>
                </a:solidFill>
                <a:latin typeface="Arial (Body)"/>
                <a:ea typeface="ＭＳ Ｐゴシック" charset="0"/>
                <a:cs typeface="Arial" charset="0"/>
              </a:rPr>
              <a:t> </a:t>
            </a:r>
            <a:r>
              <a:rPr lang="en-US" sz="1800" dirty="0">
                <a:solidFill>
                  <a:srgbClr val="000000"/>
                </a:solidFill>
                <a:latin typeface="Arial (Body)"/>
                <a:ea typeface="ＭＳ Ｐゴシック" charset="0"/>
                <a:cs typeface="Arial" charset="0"/>
              </a:rPr>
              <a:t>S</a:t>
            </a:r>
            <a:r>
              <a:rPr lang="en-US" sz="100" dirty="0">
                <a:solidFill>
                  <a:srgbClr val="000000"/>
                </a:solidFill>
                <a:latin typeface="Arial (Body)"/>
                <a:ea typeface="ＭＳ Ｐゴシック" charset="0"/>
                <a:cs typeface="Arial" charset="0"/>
              </a:rPr>
              <a:t> </a:t>
            </a:r>
            <a:r>
              <a:rPr lang="en-US" sz="1800" dirty="0">
                <a:solidFill>
                  <a:srgbClr val="000000"/>
                </a:solidFill>
                <a:latin typeface="Arial (Body)"/>
                <a:ea typeface="ＭＳ Ｐゴシック" charset="0"/>
                <a:cs typeface="Arial" charset="0"/>
              </a:rPr>
              <a:t>P</a:t>
            </a:r>
          </a:p>
          <a:p>
            <a:pPr marL="1143000" lvl="3" indent="-228600" eaLnBrk="0" fontAlgn="base" hangingPunct="0">
              <a:spcAft>
                <a:spcPct val="0"/>
              </a:spcAft>
              <a:buFontTx/>
              <a:buChar char="▪"/>
            </a:pPr>
            <a:r>
              <a:rPr lang="en-US" sz="1800" dirty="0">
                <a:solidFill>
                  <a:srgbClr val="000000"/>
                </a:solidFill>
                <a:latin typeface="Arial (Body)"/>
                <a:ea typeface="ＭＳ Ｐゴシック" charset="0"/>
                <a:cs typeface="Arial" charset="0"/>
              </a:rPr>
              <a:t>Encryption algorithm: 3D</a:t>
            </a:r>
            <a:r>
              <a:rPr lang="en-US" sz="100" dirty="0">
                <a:solidFill>
                  <a:srgbClr val="000000"/>
                </a:solidFill>
                <a:latin typeface="Arial (Body)"/>
                <a:ea typeface="ＭＳ Ｐゴシック" charset="0"/>
                <a:cs typeface="Arial" charset="0"/>
              </a:rPr>
              <a:t> </a:t>
            </a:r>
            <a:r>
              <a:rPr lang="en-US" sz="1800" dirty="0">
                <a:solidFill>
                  <a:srgbClr val="000000"/>
                </a:solidFill>
                <a:latin typeface="Arial (Body)"/>
                <a:ea typeface="ＭＳ Ｐゴシック" charset="0"/>
                <a:cs typeface="Arial" charset="0"/>
              </a:rPr>
              <a:t>E</a:t>
            </a:r>
            <a:r>
              <a:rPr lang="en-US" sz="100" dirty="0">
                <a:solidFill>
                  <a:srgbClr val="000000"/>
                </a:solidFill>
                <a:latin typeface="Arial (Body)"/>
                <a:ea typeface="ＭＳ Ｐゴシック" charset="0"/>
                <a:cs typeface="Arial" charset="0"/>
              </a:rPr>
              <a:t> </a:t>
            </a:r>
            <a:r>
              <a:rPr lang="en-US" sz="1800" dirty="0">
                <a:solidFill>
                  <a:srgbClr val="000000"/>
                </a:solidFill>
                <a:latin typeface="Arial (Body)"/>
                <a:ea typeface="ＭＳ Ｐゴシック" charset="0"/>
                <a:cs typeface="Arial" charset="0"/>
              </a:rPr>
              <a:t>S-cbc</a:t>
            </a:r>
          </a:p>
          <a:p>
            <a:pPr marL="1143000" lvl="3" indent="-228600" eaLnBrk="0" fontAlgn="base" hangingPunct="0">
              <a:spcAft>
                <a:spcPct val="0"/>
              </a:spcAft>
              <a:buFontTx/>
              <a:buChar char="▪"/>
            </a:pPr>
            <a:r>
              <a:rPr lang="en-US" sz="1800" dirty="0">
                <a:solidFill>
                  <a:srgbClr val="000000"/>
                </a:solidFill>
                <a:latin typeface="Arial (Body)"/>
                <a:ea typeface="ＭＳ Ｐゴシック" charset="0"/>
                <a:cs typeface="Arial" charset="0"/>
              </a:rPr>
              <a:t>H</a:t>
            </a:r>
            <a:r>
              <a:rPr lang="en-US" sz="100" dirty="0">
                <a:solidFill>
                  <a:srgbClr val="000000"/>
                </a:solidFill>
                <a:latin typeface="Arial (Body)"/>
                <a:ea typeface="ＭＳ Ｐゴシック" charset="0"/>
                <a:cs typeface="Arial" charset="0"/>
              </a:rPr>
              <a:t> </a:t>
            </a:r>
            <a:r>
              <a:rPr lang="en-US" sz="1800" dirty="0">
                <a:solidFill>
                  <a:srgbClr val="000000"/>
                </a:solidFill>
                <a:latin typeface="Arial (Body)"/>
                <a:ea typeface="ＭＳ Ｐゴシック" charset="0"/>
                <a:cs typeface="Arial" charset="0"/>
              </a:rPr>
              <a:t>M</a:t>
            </a:r>
            <a:r>
              <a:rPr lang="en-US" sz="100" dirty="0">
                <a:solidFill>
                  <a:srgbClr val="000000"/>
                </a:solidFill>
                <a:latin typeface="Arial (Body)"/>
                <a:ea typeface="ＭＳ Ｐゴシック" charset="0"/>
                <a:cs typeface="Arial" charset="0"/>
              </a:rPr>
              <a:t> </a:t>
            </a:r>
            <a:r>
              <a:rPr lang="en-US" sz="1800" dirty="0">
                <a:solidFill>
                  <a:srgbClr val="000000"/>
                </a:solidFill>
                <a:latin typeface="Arial (Body)"/>
                <a:ea typeface="ＭＳ Ｐゴシック" charset="0"/>
                <a:cs typeface="Arial" charset="0"/>
              </a:rPr>
              <a:t>A</a:t>
            </a:r>
            <a:r>
              <a:rPr lang="en-US" sz="100" dirty="0">
                <a:solidFill>
                  <a:srgbClr val="000000"/>
                </a:solidFill>
                <a:latin typeface="Arial (Body)"/>
                <a:ea typeface="ＭＳ Ｐゴシック" charset="0"/>
                <a:cs typeface="Arial" charset="0"/>
              </a:rPr>
              <a:t> </a:t>
            </a:r>
            <a:r>
              <a:rPr lang="en-US" sz="1800" dirty="0">
                <a:solidFill>
                  <a:srgbClr val="000000"/>
                </a:solidFill>
                <a:latin typeface="Arial (Body)"/>
                <a:ea typeface="ＭＳ Ｐゴシック" charset="0"/>
                <a:cs typeface="Arial" charset="0"/>
              </a:rPr>
              <a:t>C algorithm: M</a:t>
            </a:r>
            <a:r>
              <a:rPr lang="en-US" sz="100" dirty="0">
                <a:solidFill>
                  <a:srgbClr val="000000"/>
                </a:solidFill>
                <a:latin typeface="Arial (Body)"/>
                <a:ea typeface="ＭＳ Ｐゴシック" charset="0"/>
                <a:cs typeface="Arial" charset="0"/>
              </a:rPr>
              <a:t> </a:t>
            </a:r>
            <a:r>
              <a:rPr lang="en-US" sz="1800" dirty="0">
                <a:solidFill>
                  <a:srgbClr val="000000"/>
                </a:solidFill>
                <a:latin typeface="Arial (Body)"/>
                <a:ea typeface="ＭＳ Ｐゴシック" charset="0"/>
                <a:cs typeface="Arial" charset="0"/>
              </a:rPr>
              <a:t>D5</a:t>
            </a:r>
          </a:p>
          <a:p>
            <a:pPr marL="1143000" lvl="3" indent="-228600" eaLnBrk="0" fontAlgn="base" hangingPunct="0">
              <a:spcAft>
                <a:spcPct val="0"/>
              </a:spcAft>
              <a:buFontTx/>
              <a:buChar char="▪"/>
            </a:pPr>
            <a:r>
              <a:rPr lang="en-US" sz="1800" dirty="0">
                <a:solidFill>
                  <a:srgbClr val="000000"/>
                </a:solidFill>
                <a:latin typeface="Arial (Body)"/>
                <a:ea typeface="ＭＳ Ｐゴシック" charset="0"/>
                <a:cs typeface="Arial" charset="0"/>
              </a:rPr>
              <a:t>Encryption key: 0x7aeaca…</a:t>
            </a:r>
          </a:p>
          <a:p>
            <a:pPr marL="1143000" lvl="3" indent="-228600" eaLnBrk="0" fontAlgn="base" hangingPunct="0">
              <a:spcAft>
                <a:spcPct val="0"/>
              </a:spcAft>
              <a:buFontTx/>
              <a:buChar char="▪"/>
            </a:pPr>
            <a:r>
              <a:rPr lang="en-US" sz="1800" dirty="0">
                <a:solidFill>
                  <a:srgbClr val="000000"/>
                </a:solidFill>
                <a:latin typeface="Arial (Body)"/>
                <a:ea typeface="ＭＳ Ｐゴシック" charset="0"/>
                <a:cs typeface="Arial" charset="0"/>
              </a:rPr>
              <a:t>H</a:t>
            </a:r>
            <a:r>
              <a:rPr lang="en-US" sz="100" dirty="0">
                <a:solidFill>
                  <a:srgbClr val="000000"/>
                </a:solidFill>
                <a:latin typeface="Arial (Body)"/>
                <a:ea typeface="ＭＳ Ｐゴシック" charset="0"/>
                <a:cs typeface="Arial" charset="0"/>
              </a:rPr>
              <a:t> </a:t>
            </a:r>
            <a:r>
              <a:rPr lang="en-US" sz="1800" dirty="0">
                <a:solidFill>
                  <a:srgbClr val="000000"/>
                </a:solidFill>
                <a:latin typeface="Arial (Body)"/>
                <a:ea typeface="ＭＳ Ｐゴシック" charset="0"/>
                <a:cs typeface="Arial" charset="0"/>
              </a:rPr>
              <a:t>M</a:t>
            </a:r>
            <a:r>
              <a:rPr lang="en-US" sz="100" dirty="0">
                <a:solidFill>
                  <a:srgbClr val="000000"/>
                </a:solidFill>
                <a:latin typeface="Arial (Body)"/>
                <a:ea typeface="ＭＳ Ｐゴシック" charset="0"/>
                <a:cs typeface="Arial" charset="0"/>
              </a:rPr>
              <a:t> </a:t>
            </a:r>
            <a:r>
              <a:rPr lang="en-US" sz="1800" dirty="0">
                <a:solidFill>
                  <a:srgbClr val="000000"/>
                </a:solidFill>
                <a:latin typeface="Arial (Body)"/>
                <a:ea typeface="ＭＳ Ｐゴシック" charset="0"/>
                <a:cs typeface="Arial" charset="0"/>
              </a:rPr>
              <a:t>A</a:t>
            </a:r>
            <a:r>
              <a:rPr lang="en-US" sz="100" dirty="0">
                <a:solidFill>
                  <a:srgbClr val="000000"/>
                </a:solidFill>
                <a:latin typeface="Arial (Body)"/>
                <a:ea typeface="ＭＳ Ｐゴシック" charset="0"/>
                <a:cs typeface="Arial" charset="0"/>
              </a:rPr>
              <a:t> </a:t>
            </a:r>
            <a:r>
              <a:rPr lang="en-US" sz="1800" dirty="0">
                <a:solidFill>
                  <a:srgbClr val="000000"/>
                </a:solidFill>
                <a:latin typeface="Arial (Body)"/>
                <a:ea typeface="ＭＳ Ｐゴシック" charset="0"/>
                <a:cs typeface="Arial" charset="0"/>
              </a:rPr>
              <a:t>C key:0xc0291f…</a:t>
            </a:r>
          </a:p>
          <a:p>
            <a:pPr eaLnBrk="0" fontAlgn="base" hangingPunct="0">
              <a:spcAft>
                <a:spcPct val="0"/>
              </a:spcAft>
              <a:tabLst/>
            </a:pPr>
            <a:r>
              <a:rPr lang="en-US" sz="1800" dirty="0">
                <a:solidFill>
                  <a:srgbClr val="000000"/>
                </a:solidFill>
                <a:latin typeface="Arial (Body)"/>
                <a:ea typeface="ＭＳ Ｐゴシック" charset="0"/>
              </a:rPr>
              <a:t>manual keying is impractical for V</a:t>
            </a:r>
            <a:r>
              <a:rPr lang="en-US" sz="100" dirty="0">
                <a:solidFill>
                  <a:srgbClr val="000000"/>
                </a:solidFill>
                <a:latin typeface="Arial (Body)"/>
                <a:ea typeface="ＭＳ Ｐゴシック" charset="0"/>
              </a:rPr>
              <a:t> </a:t>
            </a:r>
            <a:r>
              <a:rPr lang="en-US" sz="1800" dirty="0">
                <a:solidFill>
                  <a:srgbClr val="000000"/>
                </a:solidFill>
                <a:latin typeface="Arial (Body)"/>
                <a:ea typeface="ＭＳ Ｐゴシック" charset="0"/>
              </a:rPr>
              <a:t>P</a:t>
            </a:r>
            <a:r>
              <a:rPr lang="en-US" sz="100" dirty="0">
                <a:solidFill>
                  <a:srgbClr val="000000"/>
                </a:solidFill>
                <a:latin typeface="Arial (Body)"/>
                <a:ea typeface="ＭＳ Ｐゴシック" charset="0"/>
              </a:rPr>
              <a:t> </a:t>
            </a:r>
            <a:r>
              <a:rPr lang="en-US" sz="1800" dirty="0">
                <a:solidFill>
                  <a:srgbClr val="000000"/>
                </a:solidFill>
                <a:latin typeface="Arial (Body)"/>
                <a:ea typeface="ＭＳ Ｐゴシック" charset="0"/>
              </a:rPr>
              <a:t>N with 100s of endpoints</a:t>
            </a:r>
          </a:p>
          <a:p>
            <a:pPr eaLnBrk="0" fontAlgn="base" hangingPunct="0">
              <a:spcAft>
                <a:spcPct val="0"/>
              </a:spcAft>
              <a:tabLst/>
            </a:pPr>
            <a:r>
              <a:rPr lang="en-US" sz="1800" dirty="0">
                <a:solidFill>
                  <a:srgbClr val="000000"/>
                </a:solidFill>
                <a:latin typeface="Arial (Body)"/>
                <a:ea typeface="ＭＳ Ｐゴシック" charset="0"/>
              </a:rPr>
              <a:t>instead use </a:t>
            </a:r>
            <a:r>
              <a:rPr lang="en-US" sz="1800" b="1" dirty="0">
                <a:solidFill>
                  <a:srgbClr val="000000"/>
                </a:solidFill>
                <a:latin typeface="Arial (Body)"/>
                <a:ea typeface="ＭＳ Ｐゴシック" charset="0"/>
              </a:rPr>
              <a:t>I</a:t>
            </a:r>
            <a:r>
              <a:rPr lang="en-US" sz="100" b="1" dirty="0">
                <a:solidFill>
                  <a:srgbClr val="000000"/>
                </a:solidFill>
                <a:latin typeface="Arial (Body)"/>
                <a:ea typeface="ＭＳ Ｐゴシック" charset="0"/>
              </a:rPr>
              <a:t> </a:t>
            </a:r>
            <a:r>
              <a:rPr lang="en-US" sz="1800" b="1" dirty="0">
                <a:solidFill>
                  <a:srgbClr val="000000"/>
                </a:solidFill>
                <a:latin typeface="Arial (Body)"/>
                <a:ea typeface="ＭＳ Ｐゴシック" charset="0"/>
              </a:rPr>
              <a:t>Psec I</a:t>
            </a:r>
            <a:r>
              <a:rPr lang="en-US" sz="100" b="1" dirty="0">
                <a:solidFill>
                  <a:srgbClr val="000000"/>
                </a:solidFill>
                <a:latin typeface="Arial (Body)"/>
                <a:ea typeface="ＭＳ Ｐゴシック" charset="0"/>
              </a:rPr>
              <a:t> </a:t>
            </a:r>
            <a:r>
              <a:rPr lang="en-US" sz="1800" b="1" dirty="0">
                <a:solidFill>
                  <a:srgbClr val="000000"/>
                </a:solidFill>
                <a:latin typeface="Arial (Body)"/>
                <a:ea typeface="ＭＳ Ｐゴシック" charset="0"/>
              </a:rPr>
              <a:t>K</a:t>
            </a:r>
            <a:r>
              <a:rPr lang="en-US" sz="100" b="1" dirty="0">
                <a:solidFill>
                  <a:srgbClr val="000000"/>
                </a:solidFill>
                <a:latin typeface="Arial (Body)"/>
                <a:ea typeface="ＭＳ Ｐゴシック" charset="0"/>
              </a:rPr>
              <a:t> </a:t>
            </a:r>
            <a:r>
              <a:rPr lang="en-US" sz="1800" b="1" dirty="0">
                <a:solidFill>
                  <a:srgbClr val="000000"/>
                </a:solidFill>
                <a:latin typeface="Arial (Body)"/>
                <a:ea typeface="ＭＳ Ｐゴシック" charset="0"/>
              </a:rPr>
              <a:t>E (Internet Key Exchange)</a:t>
            </a:r>
          </a:p>
        </p:txBody>
      </p:sp>
    </p:spTree>
    <p:extLst>
      <p:ext uri="{BB962C8B-B14F-4D97-AF65-F5344CB8AC3E}">
        <p14:creationId xmlns:p14="http://schemas.microsoft.com/office/powerpoint/2010/main" val="288396087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eaLnBrk="0" fontAlgn="base" hangingPunct="0">
              <a:spcBef>
                <a:spcPct val="0"/>
              </a:spcBef>
              <a:spcAft>
                <a:spcPct val="0"/>
              </a:spcAft>
              <a:buClrTx/>
            </a:pPr>
            <a:r>
              <a:rPr lang="en-US" dirty="0">
                <a:latin typeface="Times New Roman" panose="02020603050405020304" pitchFamily="18" charset="0"/>
                <a:ea typeface="ＭＳ Ｐゴシック" charset="0"/>
              </a:rPr>
              <a:t>I</a:t>
            </a:r>
            <a:r>
              <a:rPr lang="en-US" sz="100" dirty="0">
                <a:latin typeface="Times New Roman" panose="02020603050405020304" pitchFamily="18" charset="0"/>
                <a:ea typeface="ＭＳ Ｐゴシック" charset="0"/>
              </a:rPr>
              <a:t> </a:t>
            </a:r>
            <a:r>
              <a:rPr lang="en-US" dirty="0">
                <a:latin typeface="Times New Roman" panose="02020603050405020304" pitchFamily="18" charset="0"/>
                <a:ea typeface="ＭＳ Ｐゴシック" charset="0"/>
              </a:rPr>
              <a:t>K</a:t>
            </a:r>
            <a:r>
              <a:rPr lang="en-US" sz="100" dirty="0">
                <a:latin typeface="Times New Roman" panose="02020603050405020304" pitchFamily="18" charset="0"/>
                <a:ea typeface="ＭＳ Ｐゴシック" charset="0"/>
              </a:rPr>
              <a:t> </a:t>
            </a:r>
            <a:r>
              <a:rPr lang="en-US" dirty="0">
                <a:latin typeface="Times New Roman" panose="02020603050405020304" pitchFamily="18" charset="0"/>
                <a:ea typeface="ＭＳ Ｐゴシック" charset="0"/>
              </a:rPr>
              <a:t>E: P</a:t>
            </a:r>
            <a:r>
              <a:rPr lang="en-US" sz="100" dirty="0">
                <a:latin typeface="Times New Roman" panose="02020603050405020304" pitchFamily="18" charset="0"/>
                <a:ea typeface="ＭＳ Ｐゴシック" charset="0"/>
              </a:rPr>
              <a:t> </a:t>
            </a:r>
            <a:r>
              <a:rPr lang="en-US" dirty="0">
                <a:latin typeface="Times New Roman" panose="02020603050405020304" pitchFamily="18" charset="0"/>
                <a:ea typeface="ＭＳ Ｐゴシック" charset="0"/>
              </a:rPr>
              <a:t>S</a:t>
            </a:r>
            <a:r>
              <a:rPr lang="en-US" sz="100" dirty="0">
                <a:latin typeface="Times New Roman" panose="02020603050405020304" pitchFamily="18" charset="0"/>
                <a:ea typeface="ＭＳ Ｐゴシック" charset="0"/>
              </a:rPr>
              <a:t> </a:t>
            </a:r>
            <a:r>
              <a:rPr lang="en-US" dirty="0">
                <a:latin typeface="Times New Roman" panose="02020603050405020304" pitchFamily="18" charset="0"/>
                <a:ea typeface="ＭＳ Ｐゴシック" charset="0"/>
              </a:rPr>
              <a:t>K and P</a:t>
            </a:r>
            <a:r>
              <a:rPr lang="en-US" sz="100" dirty="0">
                <a:latin typeface="Times New Roman" panose="02020603050405020304" pitchFamily="18" charset="0"/>
                <a:ea typeface="ＭＳ Ｐゴシック" charset="0"/>
              </a:rPr>
              <a:t> </a:t>
            </a:r>
            <a:r>
              <a:rPr lang="en-US" dirty="0">
                <a:latin typeface="Times New Roman" panose="02020603050405020304" pitchFamily="18" charset="0"/>
                <a:ea typeface="ＭＳ Ｐゴシック" charset="0"/>
              </a:rPr>
              <a:t>K</a:t>
            </a:r>
            <a:r>
              <a:rPr lang="en-US" sz="100" dirty="0">
                <a:latin typeface="Times New Roman" panose="02020603050405020304" pitchFamily="18" charset="0"/>
                <a:ea typeface="ＭＳ Ｐゴシック" charset="0"/>
              </a:rPr>
              <a:t> </a:t>
            </a:r>
            <a:r>
              <a:rPr lang="en-US" dirty="0">
                <a:latin typeface="Times New Roman" panose="02020603050405020304" pitchFamily="18" charset="0"/>
                <a:ea typeface="ＭＳ Ｐゴシック" charset="0"/>
              </a:rPr>
              <a:t>I</a:t>
            </a:r>
          </a:p>
        </p:txBody>
      </p:sp>
      <p:sp>
        <p:nvSpPr>
          <p:cNvPr id="3" name="Text Placeholder 2"/>
          <p:cNvSpPr>
            <a:spLocks noGrp="1"/>
          </p:cNvSpPr>
          <p:nvPr>
            <p:ph type="body" idx="1"/>
          </p:nvPr>
        </p:nvSpPr>
        <p:spPr>
          <a:xfrm>
            <a:off x="457200" y="1600200"/>
            <a:ext cx="8229600" cy="4678173"/>
          </a:xfrm>
        </p:spPr>
        <p:txBody>
          <a:bodyPr wrap="square" lIns="91425" tIns="91425" rIns="91425" bIns="91425">
            <a:spAutoFit/>
          </a:bodyPr>
          <a:lstStyle/>
          <a:p>
            <a:pPr marL="255651" lvl="0" indent="-255651" eaLnBrk="0" fontAlgn="base" hangingPunct="0">
              <a:spcAft>
                <a:spcPct val="0"/>
              </a:spcAft>
              <a:buFont typeface="Arial" panose="020B0604020202020204" pitchFamily="34" charset="0"/>
              <a:buChar char="•"/>
            </a:pPr>
            <a:r>
              <a:rPr lang="en-US" sz="2200" dirty="0">
                <a:solidFill>
                  <a:srgbClr val="000000"/>
                </a:solidFill>
                <a:latin typeface="Arial (Body)"/>
                <a:ea typeface="ＭＳ Ｐゴシック" charset="0"/>
              </a:rPr>
              <a:t>authentication (prove who you are) with either</a:t>
            </a:r>
          </a:p>
          <a:p>
            <a:pPr marL="741553" lvl="1" indent="-284353" eaLnBrk="0" fontAlgn="base" hangingPunct="0">
              <a:spcAft>
                <a:spcPct val="0"/>
              </a:spcAft>
              <a:buFont typeface="Arial" panose="020B0604020202020204" pitchFamily="34" charset="0"/>
              <a:buChar char="–"/>
            </a:pPr>
            <a:r>
              <a:rPr lang="en-US" sz="2200" dirty="0">
                <a:solidFill>
                  <a:srgbClr val="000000"/>
                </a:solidFill>
                <a:latin typeface="Arial (Body)"/>
                <a:ea typeface="ＭＳ Ｐゴシック" charset="0"/>
              </a:rPr>
              <a:t>pre-shared secret (P</a:t>
            </a:r>
            <a:r>
              <a:rPr lang="en-US" sz="100" dirty="0">
                <a:solidFill>
                  <a:srgbClr val="000000"/>
                </a:solidFill>
                <a:latin typeface="Arial (Body)"/>
                <a:ea typeface="ＭＳ Ｐゴシック" charset="0"/>
              </a:rPr>
              <a:t> </a:t>
            </a:r>
            <a:r>
              <a:rPr lang="en-US" sz="2200" dirty="0">
                <a:solidFill>
                  <a:srgbClr val="000000"/>
                </a:solidFill>
                <a:latin typeface="Arial (Body)"/>
                <a:ea typeface="ＭＳ Ｐゴシック" charset="0"/>
              </a:rPr>
              <a:t>S</a:t>
            </a:r>
            <a:r>
              <a:rPr lang="en-US" sz="100" dirty="0">
                <a:solidFill>
                  <a:srgbClr val="000000"/>
                </a:solidFill>
                <a:latin typeface="Arial (Body)"/>
                <a:ea typeface="ＭＳ Ｐゴシック" charset="0"/>
              </a:rPr>
              <a:t> </a:t>
            </a:r>
            <a:r>
              <a:rPr lang="en-US" sz="2200" dirty="0">
                <a:solidFill>
                  <a:srgbClr val="000000"/>
                </a:solidFill>
                <a:latin typeface="Arial (Body)"/>
                <a:ea typeface="ＭＳ Ｐゴシック" charset="0"/>
              </a:rPr>
              <a:t>K) or</a:t>
            </a:r>
          </a:p>
          <a:p>
            <a:pPr marL="741553" lvl="1" indent="-284353" eaLnBrk="0" fontAlgn="base" hangingPunct="0">
              <a:spcAft>
                <a:spcPct val="0"/>
              </a:spcAft>
              <a:buFont typeface="Arial" panose="020B0604020202020204" pitchFamily="34" charset="0"/>
              <a:buChar char="–"/>
            </a:pPr>
            <a:r>
              <a:rPr lang="en-US" sz="2200" dirty="0">
                <a:solidFill>
                  <a:srgbClr val="000000"/>
                </a:solidFill>
                <a:latin typeface="Arial (Body)"/>
                <a:ea typeface="ＭＳ Ｐゴシック" charset="0"/>
              </a:rPr>
              <a:t>with P</a:t>
            </a:r>
            <a:r>
              <a:rPr lang="en-US" sz="100" dirty="0">
                <a:solidFill>
                  <a:srgbClr val="000000"/>
                </a:solidFill>
                <a:latin typeface="Arial (Body)"/>
                <a:ea typeface="ＭＳ Ｐゴシック" charset="0"/>
              </a:rPr>
              <a:t> </a:t>
            </a:r>
            <a:r>
              <a:rPr lang="en-US" sz="2200" dirty="0">
                <a:solidFill>
                  <a:srgbClr val="000000"/>
                </a:solidFill>
                <a:latin typeface="Arial (Body)"/>
                <a:ea typeface="ＭＳ Ｐゴシック" charset="0"/>
              </a:rPr>
              <a:t>K</a:t>
            </a:r>
            <a:r>
              <a:rPr lang="en-US" sz="100" dirty="0">
                <a:solidFill>
                  <a:srgbClr val="000000"/>
                </a:solidFill>
                <a:latin typeface="Arial (Body)"/>
                <a:ea typeface="ＭＳ Ｐゴシック" charset="0"/>
              </a:rPr>
              <a:t> </a:t>
            </a:r>
            <a:r>
              <a:rPr lang="en-US" sz="2200" dirty="0">
                <a:solidFill>
                  <a:srgbClr val="000000"/>
                </a:solidFill>
                <a:latin typeface="Arial (Body)"/>
                <a:ea typeface="ＭＳ Ｐゴシック" charset="0"/>
              </a:rPr>
              <a:t>I (pubic/private keys and certificates).</a:t>
            </a:r>
          </a:p>
          <a:p>
            <a:pPr marL="255651" lvl="0" indent="-255651" eaLnBrk="0" fontAlgn="base" hangingPunct="0">
              <a:spcAft>
                <a:spcPct val="0"/>
              </a:spcAft>
              <a:buFont typeface="Arial" panose="020B0604020202020204" pitchFamily="34" charset="0"/>
              <a:buChar char="•"/>
            </a:pPr>
            <a:r>
              <a:rPr lang="en-US" sz="2200" dirty="0">
                <a:solidFill>
                  <a:srgbClr val="000000"/>
                </a:solidFill>
                <a:latin typeface="Arial (Body)"/>
                <a:ea typeface="ＭＳ Ｐゴシック" charset="0"/>
              </a:rPr>
              <a:t>P</a:t>
            </a:r>
            <a:r>
              <a:rPr lang="en-US" sz="100" dirty="0">
                <a:solidFill>
                  <a:srgbClr val="000000"/>
                </a:solidFill>
                <a:latin typeface="Arial (Body)"/>
                <a:ea typeface="ＭＳ Ｐゴシック" charset="0"/>
              </a:rPr>
              <a:t> </a:t>
            </a:r>
            <a:r>
              <a:rPr lang="en-US" sz="2200" dirty="0">
                <a:solidFill>
                  <a:srgbClr val="000000"/>
                </a:solidFill>
                <a:latin typeface="Arial (Body)"/>
                <a:ea typeface="ＭＳ Ｐゴシック" charset="0"/>
              </a:rPr>
              <a:t>S</a:t>
            </a:r>
            <a:r>
              <a:rPr lang="en-US" sz="100" dirty="0">
                <a:solidFill>
                  <a:srgbClr val="000000"/>
                </a:solidFill>
                <a:latin typeface="Arial (Body)"/>
                <a:ea typeface="ＭＳ Ｐゴシック" charset="0"/>
              </a:rPr>
              <a:t> </a:t>
            </a:r>
            <a:r>
              <a:rPr lang="en-US" sz="2200" dirty="0">
                <a:solidFill>
                  <a:srgbClr val="000000"/>
                </a:solidFill>
                <a:latin typeface="Arial (Body)"/>
                <a:ea typeface="ＭＳ Ｐゴシック" charset="0"/>
              </a:rPr>
              <a:t>K: both sides start with secret</a:t>
            </a:r>
          </a:p>
          <a:p>
            <a:pPr marL="741553" lvl="1" indent="-284353" eaLnBrk="0" fontAlgn="base" hangingPunct="0">
              <a:spcAft>
                <a:spcPct val="0"/>
              </a:spcAft>
              <a:buFont typeface="Arial" panose="020B0604020202020204" pitchFamily="34" charset="0"/>
              <a:buChar char="–"/>
            </a:pPr>
            <a:r>
              <a:rPr lang="en-US" sz="2200" dirty="0">
                <a:solidFill>
                  <a:srgbClr val="000000"/>
                </a:solidFill>
                <a:latin typeface="Arial (Body)"/>
                <a:ea typeface="ＭＳ Ｐゴシック" charset="0"/>
              </a:rPr>
              <a:t>run I</a:t>
            </a:r>
            <a:r>
              <a:rPr lang="en-US" sz="100" dirty="0">
                <a:solidFill>
                  <a:srgbClr val="000000"/>
                </a:solidFill>
                <a:latin typeface="Arial (Body)"/>
                <a:ea typeface="ＭＳ Ｐゴシック" charset="0"/>
              </a:rPr>
              <a:t> </a:t>
            </a:r>
            <a:r>
              <a:rPr lang="en-US" sz="2200" dirty="0">
                <a:solidFill>
                  <a:srgbClr val="000000"/>
                </a:solidFill>
                <a:latin typeface="Arial (Body)"/>
                <a:ea typeface="ＭＳ Ｐゴシック" charset="0"/>
              </a:rPr>
              <a:t>K</a:t>
            </a:r>
            <a:r>
              <a:rPr lang="en-US" sz="100" dirty="0">
                <a:solidFill>
                  <a:srgbClr val="000000"/>
                </a:solidFill>
                <a:latin typeface="Arial (Body)"/>
                <a:ea typeface="ＭＳ Ｐゴシック" charset="0"/>
              </a:rPr>
              <a:t> </a:t>
            </a:r>
            <a:r>
              <a:rPr lang="en-US" sz="2200" dirty="0">
                <a:solidFill>
                  <a:srgbClr val="000000"/>
                </a:solidFill>
                <a:latin typeface="Arial (Body)"/>
                <a:ea typeface="ＭＳ Ｐゴシック" charset="0"/>
              </a:rPr>
              <a:t>E to authenticate each other and to generate IPsec SAs (one in each direction), including encryption, authentication keys</a:t>
            </a:r>
          </a:p>
          <a:p>
            <a:pPr marL="255651" lvl="0" indent="-255651" eaLnBrk="0" fontAlgn="base" hangingPunct="0">
              <a:spcAft>
                <a:spcPct val="0"/>
              </a:spcAft>
              <a:buFont typeface="Arial" panose="020B0604020202020204" pitchFamily="34" charset="0"/>
              <a:buChar char="•"/>
            </a:pPr>
            <a:r>
              <a:rPr lang="en-US" sz="2200" dirty="0">
                <a:solidFill>
                  <a:srgbClr val="000000"/>
                </a:solidFill>
                <a:latin typeface="Arial (Body)"/>
                <a:ea typeface="ＭＳ Ｐゴシック" charset="0"/>
              </a:rPr>
              <a:t>P</a:t>
            </a:r>
            <a:r>
              <a:rPr lang="en-US" sz="100" dirty="0">
                <a:solidFill>
                  <a:srgbClr val="000000"/>
                </a:solidFill>
                <a:latin typeface="Arial (Body)"/>
                <a:ea typeface="ＭＳ Ｐゴシック" charset="0"/>
              </a:rPr>
              <a:t> </a:t>
            </a:r>
            <a:r>
              <a:rPr lang="en-US" sz="2200" dirty="0">
                <a:solidFill>
                  <a:srgbClr val="000000"/>
                </a:solidFill>
                <a:latin typeface="Arial (Body)"/>
                <a:ea typeface="ＭＳ Ｐゴシック" charset="0"/>
              </a:rPr>
              <a:t>K</a:t>
            </a:r>
            <a:r>
              <a:rPr lang="en-US" sz="100" dirty="0">
                <a:solidFill>
                  <a:srgbClr val="000000"/>
                </a:solidFill>
                <a:latin typeface="Arial (Body)"/>
                <a:ea typeface="ＭＳ Ｐゴシック" charset="0"/>
              </a:rPr>
              <a:t> </a:t>
            </a:r>
            <a:r>
              <a:rPr lang="en-US" sz="2200" dirty="0">
                <a:solidFill>
                  <a:srgbClr val="000000"/>
                </a:solidFill>
                <a:latin typeface="Arial (Body)"/>
                <a:ea typeface="ＭＳ Ｐゴシック" charset="0"/>
              </a:rPr>
              <a:t>I: both sides start with public/private key pair, certificate</a:t>
            </a:r>
          </a:p>
          <a:p>
            <a:pPr marL="741553" lvl="1" indent="-284353" eaLnBrk="0" fontAlgn="base" hangingPunct="0">
              <a:spcAft>
                <a:spcPct val="0"/>
              </a:spcAft>
              <a:buFont typeface="Arial" panose="020B0604020202020204" pitchFamily="34" charset="0"/>
              <a:buChar char="–"/>
            </a:pPr>
            <a:r>
              <a:rPr lang="en-US" sz="2200" dirty="0">
                <a:solidFill>
                  <a:srgbClr val="000000"/>
                </a:solidFill>
                <a:latin typeface="Arial (Body)"/>
                <a:ea typeface="ＭＳ Ｐゴシック" charset="0"/>
              </a:rPr>
              <a:t>run I</a:t>
            </a:r>
            <a:r>
              <a:rPr lang="en-US" sz="100" dirty="0">
                <a:solidFill>
                  <a:srgbClr val="000000"/>
                </a:solidFill>
                <a:latin typeface="Arial (Body)"/>
                <a:ea typeface="ＭＳ Ｐゴシック" charset="0"/>
              </a:rPr>
              <a:t> </a:t>
            </a:r>
            <a:r>
              <a:rPr lang="en-US" sz="2200" dirty="0">
                <a:solidFill>
                  <a:srgbClr val="000000"/>
                </a:solidFill>
                <a:latin typeface="Arial (Body)"/>
                <a:ea typeface="ＭＳ Ｐゴシック" charset="0"/>
              </a:rPr>
              <a:t>K</a:t>
            </a:r>
            <a:r>
              <a:rPr lang="en-US" sz="100" dirty="0">
                <a:solidFill>
                  <a:srgbClr val="000000"/>
                </a:solidFill>
                <a:latin typeface="Arial (Body)"/>
                <a:ea typeface="ＭＳ Ｐゴシック" charset="0"/>
              </a:rPr>
              <a:t> </a:t>
            </a:r>
            <a:r>
              <a:rPr lang="en-US" sz="2200" dirty="0">
                <a:solidFill>
                  <a:srgbClr val="000000"/>
                </a:solidFill>
                <a:latin typeface="Arial (Body)"/>
                <a:ea typeface="ＭＳ Ｐゴシック" charset="0"/>
              </a:rPr>
              <a:t>E to authenticate each other, obtain I</a:t>
            </a:r>
            <a:r>
              <a:rPr lang="en-US" sz="100" dirty="0">
                <a:solidFill>
                  <a:srgbClr val="000000"/>
                </a:solidFill>
                <a:latin typeface="Arial (Body)"/>
                <a:ea typeface="ＭＳ Ｐゴシック" charset="0"/>
              </a:rPr>
              <a:t> </a:t>
            </a:r>
            <a:r>
              <a:rPr lang="en-US" sz="2200" dirty="0">
                <a:solidFill>
                  <a:srgbClr val="000000"/>
                </a:solidFill>
                <a:latin typeface="Arial (Body)"/>
                <a:ea typeface="ＭＳ Ｐゴシック" charset="0"/>
              </a:rPr>
              <a:t>Psec S</a:t>
            </a:r>
            <a:r>
              <a:rPr lang="en-US" sz="100" dirty="0">
                <a:solidFill>
                  <a:srgbClr val="000000"/>
                </a:solidFill>
                <a:latin typeface="Arial (Body)"/>
                <a:ea typeface="ＭＳ Ｐゴシック" charset="0"/>
              </a:rPr>
              <a:t> </a:t>
            </a:r>
            <a:r>
              <a:rPr lang="en-US" sz="2200" dirty="0">
                <a:solidFill>
                  <a:srgbClr val="000000"/>
                </a:solidFill>
                <a:latin typeface="Arial (Body)"/>
                <a:ea typeface="ＭＳ Ｐゴシック" charset="0"/>
              </a:rPr>
              <a:t>As (one in each direction).</a:t>
            </a:r>
          </a:p>
          <a:p>
            <a:pPr marL="741553" lvl="1" indent="-284353" eaLnBrk="0" fontAlgn="base" hangingPunct="0">
              <a:spcAft>
                <a:spcPct val="0"/>
              </a:spcAft>
              <a:buFont typeface="Arial" panose="020B0604020202020204" pitchFamily="34" charset="0"/>
              <a:buChar char="–"/>
            </a:pPr>
            <a:r>
              <a:rPr lang="en-US" sz="2200" dirty="0">
                <a:solidFill>
                  <a:srgbClr val="000000"/>
                </a:solidFill>
                <a:latin typeface="Arial (Body)"/>
                <a:ea typeface="ＭＳ Ｐゴシック" charset="0"/>
              </a:rPr>
              <a:t>similar with handshake in S</a:t>
            </a:r>
            <a:r>
              <a:rPr lang="en-US" sz="100" dirty="0">
                <a:solidFill>
                  <a:srgbClr val="000000"/>
                </a:solidFill>
                <a:latin typeface="Arial (Body)"/>
                <a:ea typeface="ＭＳ Ｐゴシック" charset="0"/>
              </a:rPr>
              <a:t> </a:t>
            </a:r>
            <a:r>
              <a:rPr lang="en-US" sz="2200" dirty="0">
                <a:solidFill>
                  <a:srgbClr val="000000"/>
                </a:solidFill>
                <a:latin typeface="Arial (Body)"/>
                <a:ea typeface="ＭＳ Ｐゴシック" charset="0"/>
              </a:rPr>
              <a:t>S</a:t>
            </a:r>
            <a:r>
              <a:rPr lang="en-US" sz="100" dirty="0">
                <a:solidFill>
                  <a:srgbClr val="000000"/>
                </a:solidFill>
                <a:latin typeface="Arial (Body)"/>
                <a:ea typeface="ＭＳ Ｐゴシック" charset="0"/>
              </a:rPr>
              <a:t> </a:t>
            </a:r>
            <a:r>
              <a:rPr lang="en-US" sz="2200" dirty="0">
                <a:solidFill>
                  <a:srgbClr val="000000"/>
                </a:solidFill>
                <a:latin typeface="Arial (Body)"/>
                <a:ea typeface="ＭＳ Ｐゴシック" charset="0"/>
              </a:rPr>
              <a:t>L.</a:t>
            </a:r>
          </a:p>
        </p:txBody>
      </p:sp>
    </p:spTree>
    <p:extLst>
      <p:ext uri="{BB962C8B-B14F-4D97-AF65-F5344CB8AC3E}">
        <p14:creationId xmlns:p14="http://schemas.microsoft.com/office/powerpoint/2010/main" val="17322367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eaLnBrk="0" fontAlgn="base" hangingPunct="0">
              <a:spcBef>
                <a:spcPct val="0"/>
              </a:spcBef>
              <a:spcAft>
                <a:spcPct val="0"/>
              </a:spcAft>
              <a:buClrTx/>
            </a:pPr>
            <a:r>
              <a:rPr lang="en-US" dirty="0">
                <a:latin typeface="Times New Roman" panose="02020603050405020304" pitchFamily="18" charset="0"/>
                <a:ea typeface="ＭＳ Ｐゴシック" charset="0"/>
              </a:rPr>
              <a:t>I</a:t>
            </a:r>
            <a:r>
              <a:rPr lang="en-US" sz="100" dirty="0">
                <a:latin typeface="Times New Roman" panose="02020603050405020304" pitchFamily="18" charset="0"/>
                <a:ea typeface="ＭＳ Ｐゴシック" charset="0"/>
              </a:rPr>
              <a:t> </a:t>
            </a:r>
            <a:r>
              <a:rPr lang="en-US" dirty="0">
                <a:latin typeface="Times New Roman" panose="02020603050405020304" pitchFamily="18" charset="0"/>
                <a:ea typeface="ＭＳ Ｐゴシック" charset="0"/>
              </a:rPr>
              <a:t>K</a:t>
            </a:r>
            <a:r>
              <a:rPr lang="en-US" sz="100" dirty="0">
                <a:latin typeface="Times New Roman" panose="02020603050405020304" pitchFamily="18" charset="0"/>
                <a:ea typeface="ＭＳ Ｐゴシック" charset="0"/>
              </a:rPr>
              <a:t> </a:t>
            </a:r>
            <a:r>
              <a:rPr lang="en-US" dirty="0">
                <a:latin typeface="Times New Roman" panose="02020603050405020304" pitchFamily="18" charset="0"/>
                <a:ea typeface="ＭＳ Ｐゴシック" charset="0"/>
              </a:rPr>
              <a:t>E Phases</a:t>
            </a:r>
          </a:p>
        </p:txBody>
      </p:sp>
      <p:sp>
        <p:nvSpPr>
          <p:cNvPr id="3" name="Text Placeholder 2"/>
          <p:cNvSpPr>
            <a:spLocks noGrp="1"/>
          </p:cNvSpPr>
          <p:nvPr>
            <p:ph type="body" idx="1"/>
          </p:nvPr>
        </p:nvSpPr>
        <p:spPr>
          <a:xfrm>
            <a:off x="457199" y="1600200"/>
            <a:ext cx="8441871" cy="3300873"/>
          </a:xfrm>
        </p:spPr>
        <p:txBody>
          <a:bodyPr wrap="square" lIns="91425" tIns="91425" rIns="91425" bIns="91425">
            <a:spAutoFit/>
          </a:bodyPr>
          <a:lstStyle/>
          <a:p>
            <a:pPr lvl="0" eaLnBrk="0" fontAlgn="base" hangingPunct="0">
              <a:spcAft>
                <a:spcPct val="0"/>
              </a:spcAft>
              <a:buFont typeface="Arial" panose="020B0604020202020204" pitchFamily="34" charset="0"/>
              <a:buChar char="•"/>
            </a:pPr>
            <a:r>
              <a:rPr lang="en-US" sz="2000" dirty="0">
                <a:solidFill>
                  <a:srgbClr val="000000"/>
                </a:solidFill>
                <a:latin typeface="Arial (Body)"/>
                <a:ea typeface="ＭＳ Ｐゴシック" charset="0"/>
              </a:rPr>
              <a:t>I</a:t>
            </a:r>
            <a:r>
              <a:rPr lang="en-US" sz="100" dirty="0">
                <a:solidFill>
                  <a:srgbClr val="000000"/>
                </a:solidFill>
                <a:latin typeface="Arial (Body)"/>
                <a:ea typeface="ＭＳ Ｐゴシック" charset="0"/>
              </a:rPr>
              <a:t> </a:t>
            </a:r>
            <a:r>
              <a:rPr lang="en-US" sz="2000" dirty="0">
                <a:solidFill>
                  <a:srgbClr val="000000"/>
                </a:solidFill>
                <a:latin typeface="Arial (Body)"/>
                <a:ea typeface="ＭＳ Ｐゴシック" charset="0"/>
              </a:rPr>
              <a:t>K</a:t>
            </a:r>
            <a:r>
              <a:rPr lang="en-US" sz="100" dirty="0">
                <a:solidFill>
                  <a:srgbClr val="000000"/>
                </a:solidFill>
                <a:latin typeface="Arial (Body)"/>
                <a:ea typeface="ＭＳ Ｐゴシック" charset="0"/>
              </a:rPr>
              <a:t> </a:t>
            </a:r>
            <a:r>
              <a:rPr lang="en-US" sz="2000" dirty="0">
                <a:solidFill>
                  <a:srgbClr val="000000"/>
                </a:solidFill>
                <a:latin typeface="Arial (Body)"/>
                <a:ea typeface="ＭＳ Ｐゴシック" charset="0"/>
              </a:rPr>
              <a:t>E has two phases</a:t>
            </a:r>
          </a:p>
          <a:p>
            <a:pPr marL="741600" lvl="1" indent="-284400" eaLnBrk="0" fontAlgn="base" hangingPunct="0">
              <a:spcAft>
                <a:spcPct val="0"/>
              </a:spcAft>
            </a:pPr>
            <a:r>
              <a:rPr lang="en-US" sz="2000" b="1" dirty="0">
                <a:solidFill>
                  <a:srgbClr val="000000"/>
                </a:solidFill>
                <a:latin typeface="Arial (Body)"/>
                <a:ea typeface="ＭＳ Ｐゴシック" charset="0"/>
              </a:rPr>
              <a:t>phase 1: </a:t>
            </a:r>
            <a:r>
              <a:rPr lang="en-US" sz="2000" dirty="0">
                <a:solidFill>
                  <a:srgbClr val="000000"/>
                </a:solidFill>
                <a:latin typeface="Arial (Body)"/>
                <a:ea typeface="ＭＳ Ｐゴシック" charset="0"/>
              </a:rPr>
              <a:t>establish bi-directional I</a:t>
            </a:r>
            <a:r>
              <a:rPr lang="en-US" sz="100" dirty="0">
                <a:solidFill>
                  <a:srgbClr val="000000"/>
                </a:solidFill>
                <a:latin typeface="Arial (Body)"/>
                <a:ea typeface="ＭＳ Ｐゴシック" charset="0"/>
              </a:rPr>
              <a:t> </a:t>
            </a:r>
            <a:r>
              <a:rPr lang="en-US" sz="2000" dirty="0">
                <a:solidFill>
                  <a:srgbClr val="000000"/>
                </a:solidFill>
                <a:latin typeface="Arial (Body)"/>
                <a:ea typeface="ＭＳ Ｐゴシック" charset="0"/>
              </a:rPr>
              <a:t>K</a:t>
            </a:r>
            <a:r>
              <a:rPr lang="en-US" sz="100" dirty="0">
                <a:solidFill>
                  <a:srgbClr val="000000"/>
                </a:solidFill>
                <a:latin typeface="Arial (Body)"/>
                <a:ea typeface="ＭＳ Ｐゴシック" charset="0"/>
              </a:rPr>
              <a:t> </a:t>
            </a:r>
            <a:r>
              <a:rPr lang="en-US" sz="2000" dirty="0">
                <a:solidFill>
                  <a:srgbClr val="000000"/>
                </a:solidFill>
                <a:latin typeface="Arial (Body)"/>
                <a:ea typeface="ＭＳ Ｐゴシック" charset="0"/>
              </a:rPr>
              <a:t>E S</a:t>
            </a:r>
            <a:r>
              <a:rPr lang="en-US" sz="100" dirty="0">
                <a:solidFill>
                  <a:srgbClr val="000000"/>
                </a:solidFill>
                <a:latin typeface="Arial (Body)"/>
                <a:ea typeface="ＭＳ Ｐゴシック" charset="0"/>
              </a:rPr>
              <a:t> </a:t>
            </a:r>
            <a:r>
              <a:rPr lang="en-US" sz="2000" dirty="0">
                <a:solidFill>
                  <a:srgbClr val="000000"/>
                </a:solidFill>
                <a:latin typeface="Arial (Body)"/>
                <a:ea typeface="ＭＳ Ｐゴシック" charset="0"/>
              </a:rPr>
              <a:t>A</a:t>
            </a:r>
          </a:p>
          <a:p>
            <a:pPr lvl="2" eaLnBrk="0" fontAlgn="base" hangingPunct="0">
              <a:spcAft>
                <a:spcPct val="0"/>
              </a:spcAft>
            </a:pPr>
            <a:r>
              <a:rPr lang="en-US" sz="2000" dirty="0">
                <a:solidFill>
                  <a:srgbClr val="000000"/>
                </a:solidFill>
                <a:latin typeface="Arial (Body)"/>
                <a:ea typeface="ＭＳ Ｐゴシック" charset="0"/>
                <a:cs typeface="Gill Sans MT" charset="0"/>
              </a:rPr>
              <a:t>note: I</a:t>
            </a:r>
            <a:r>
              <a:rPr lang="en-US" sz="100" dirty="0">
                <a:solidFill>
                  <a:srgbClr val="000000"/>
                </a:solidFill>
                <a:latin typeface="Arial (Body)"/>
                <a:ea typeface="ＭＳ Ｐゴシック" charset="0"/>
                <a:cs typeface="Gill Sans MT" charset="0"/>
              </a:rPr>
              <a:t> </a:t>
            </a:r>
            <a:r>
              <a:rPr lang="en-US" sz="2000" dirty="0">
                <a:solidFill>
                  <a:srgbClr val="000000"/>
                </a:solidFill>
                <a:latin typeface="Arial (Body)"/>
                <a:ea typeface="ＭＳ Ｐゴシック" charset="0"/>
                <a:cs typeface="Gill Sans MT" charset="0"/>
              </a:rPr>
              <a:t>K</a:t>
            </a:r>
            <a:r>
              <a:rPr lang="en-US" sz="100" dirty="0">
                <a:solidFill>
                  <a:srgbClr val="000000"/>
                </a:solidFill>
                <a:latin typeface="Arial (Body)"/>
                <a:ea typeface="ＭＳ Ｐゴシック" charset="0"/>
                <a:cs typeface="Gill Sans MT" charset="0"/>
              </a:rPr>
              <a:t> </a:t>
            </a:r>
            <a:r>
              <a:rPr lang="en-US" sz="2000" dirty="0">
                <a:solidFill>
                  <a:srgbClr val="000000"/>
                </a:solidFill>
                <a:latin typeface="Arial (Body)"/>
                <a:ea typeface="ＭＳ Ｐゴシック" charset="0"/>
                <a:cs typeface="Gill Sans MT" charset="0"/>
              </a:rPr>
              <a:t>E S</a:t>
            </a:r>
            <a:r>
              <a:rPr lang="en-US" sz="100" dirty="0">
                <a:solidFill>
                  <a:srgbClr val="000000"/>
                </a:solidFill>
                <a:latin typeface="Arial (Body)"/>
                <a:ea typeface="ＭＳ Ｐゴシック" charset="0"/>
                <a:cs typeface="Gill Sans MT" charset="0"/>
              </a:rPr>
              <a:t> </a:t>
            </a:r>
            <a:r>
              <a:rPr lang="en-US" sz="2000" dirty="0">
                <a:solidFill>
                  <a:srgbClr val="000000"/>
                </a:solidFill>
                <a:latin typeface="Arial (Body)"/>
                <a:ea typeface="ＭＳ Ｐゴシック" charset="0"/>
                <a:cs typeface="Gill Sans MT" charset="0"/>
              </a:rPr>
              <a:t>A different from I</a:t>
            </a:r>
            <a:r>
              <a:rPr lang="en-US" sz="100" dirty="0">
                <a:solidFill>
                  <a:srgbClr val="000000"/>
                </a:solidFill>
                <a:latin typeface="Arial (Body)"/>
                <a:ea typeface="ＭＳ Ｐゴシック" charset="0"/>
                <a:cs typeface="Gill Sans MT" charset="0"/>
              </a:rPr>
              <a:t> </a:t>
            </a:r>
            <a:r>
              <a:rPr lang="en-US" sz="2000" dirty="0">
                <a:solidFill>
                  <a:srgbClr val="000000"/>
                </a:solidFill>
                <a:latin typeface="Arial (Body)"/>
                <a:ea typeface="ＭＳ Ｐゴシック" charset="0"/>
                <a:cs typeface="Gill Sans MT" charset="0"/>
              </a:rPr>
              <a:t>Psec S</a:t>
            </a:r>
            <a:r>
              <a:rPr lang="en-US" sz="100" dirty="0">
                <a:solidFill>
                  <a:srgbClr val="000000"/>
                </a:solidFill>
                <a:latin typeface="Arial (Body)"/>
                <a:ea typeface="ＭＳ Ｐゴシック" charset="0"/>
                <a:cs typeface="Gill Sans MT" charset="0"/>
              </a:rPr>
              <a:t> </a:t>
            </a:r>
            <a:r>
              <a:rPr lang="en-US" sz="2000" dirty="0">
                <a:solidFill>
                  <a:srgbClr val="000000"/>
                </a:solidFill>
                <a:latin typeface="Arial (Body)"/>
                <a:ea typeface="ＭＳ Ｐゴシック" charset="0"/>
                <a:cs typeface="Gill Sans MT" charset="0"/>
              </a:rPr>
              <a:t>A</a:t>
            </a:r>
          </a:p>
          <a:p>
            <a:pPr lvl="2" eaLnBrk="0" fontAlgn="base" hangingPunct="0">
              <a:spcAft>
                <a:spcPct val="0"/>
              </a:spcAft>
            </a:pPr>
            <a:r>
              <a:rPr lang="en-US" sz="2000" dirty="0">
                <a:solidFill>
                  <a:srgbClr val="000000"/>
                </a:solidFill>
                <a:latin typeface="Arial (Body)"/>
                <a:ea typeface="ＭＳ Ｐゴシック" charset="0"/>
                <a:cs typeface="Gill Sans MT" charset="0"/>
              </a:rPr>
              <a:t>aka I</a:t>
            </a:r>
            <a:r>
              <a:rPr lang="en-US" sz="100" dirty="0">
                <a:solidFill>
                  <a:srgbClr val="000000"/>
                </a:solidFill>
                <a:latin typeface="Arial (Body)"/>
                <a:ea typeface="ＭＳ Ｐゴシック" charset="0"/>
                <a:cs typeface="Gill Sans MT" charset="0"/>
              </a:rPr>
              <a:t> </a:t>
            </a:r>
            <a:r>
              <a:rPr lang="en-US" sz="2000" dirty="0">
                <a:solidFill>
                  <a:srgbClr val="000000"/>
                </a:solidFill>
                <a:latin typeface="Arial (Body)"/>
                <a:ea typeface="ＭＳ Ｐゴシック" charset="0"/>
                <a:cs typeface="Gill Sans MT" charset="0"/>
              </a:rPr>
              <a:t>S</a:t>
            </a:r>
            <a:r>
              <a:rPr lang="en-US" sz="100" dirty="0">
                <a:solidFill>
                  <a:srgbClr val="000000"/>
                </a:solidFill>
                <a:latin typeface="Arial (Body)"/>
                <a:ea typeface="ＭＳ Ｐゴシック" charset="0"/>
                <a:cs typeface="Gill Sans MT" charset="0"/>
              </a:rPr>
              <a:t> </a:t>
            </a:r>
            <a:r>
              <a:rPr lang="en-US" sz="2000" dirty="0">
                <a:solidFill>
                  <a:srgbClr val="000000"/>
                </a:solidFill>
                <a:latin typeface="Arial (Body)"/>
                <a:ea typeface="ＭＳ Ｐゴシック" charset="0"/>
                <a:cs typeface="Gill Sans MT" charset="0"/>
              </a:rPr>
              <a:t>A</a:t>
            </a:r>
            <a:r>
              <a:rPr lang="en-US" sz="100" dirty="0">
                <a:solidFill>
                  <a:srgbClr val="000000"/>
                </a:solidFill>
                <a:latin typeface="Arial (Body)"/>
                <a:ea typeface="ＭＳ Ｐゴシック" charset="0"/>
                <a:cs typeface="Gill Sans MT" charset="0"/>
              </a:rPr>
              <a:t> </a:t>
            </a:r>
            <a:r>
              <a:rPr lang="en-US" sz="2000" dirty="0">
                <a:solidFill>
                  <a:srgbClr val="000000"/>
                </a:solidFill>
                <a:latin typeface="Arial (Body)"/>
                <a:ea typeface="ＭＳ Ｐゴシック" charset="0"/>
                <a:cs typeface="Gill Sans MT" charset="0"/>
              </a:rPr>
              <a:t>K</a:t>
            </a:r>
            <a:r>
              <a:rPr lang="en-US" sz="100" dirty="0">
                <a:solidFill>
                  <a:srgbClr val="000000"/>
                </a:solidFill>
                <a:latin typeface="Arial (Body)"/>
                <a:ea typeface="ＭＳ Ｐゴシック" charset="0"/>
                <a:cs typeface="Gill Sans MT" charset="0"/>
              </a:rPr>
              <a:t> </a:t>
            </a:r>
            <a:r>
              <a:rPr lang="en-US" sz="2000" dirty="0">
                <a:solidFill>
                  <a:srgbClr val="000000"/>
                </a:solidFill>
                <a:latin typeface="Arial (Body)"/>
                <a:ea typeface="ＭＳ Ｐゴシック" charset="0"/>
                <a:cs typeface="Gill Sans MT" charset="0"/>
              </a:rPr>
              <a:t>M</a:t>
            </a:r>
            <a:r>
              <a:rPr lang="en-US" sz="100" dirty="0">
                <a:solidFill>
                  <a:srgbClr val="000000"/>
                </a:solidFill>
                <a:latin typeface="Arial (Body)"/>
                <a:ea typeface="ＭＳ Ｐゴシック" charset="0"/>
                <a:cs typeface="Gill Sans MT" charset="0"/>
              </a:rPr>
              <a:t> </a:t>
            </a:r>
            <a:r>
              <a:rPr lang="en-US" sz="2000" dirty="0">
                <a:solidFill>
                  <a:srgbClr val="000000"/>
                </a:solidFill>
                <a:latin typeface="Arial (Body)"/>
                <a:ea typeface="ＭＳ Ｐゴシック" charset="0"/>
                <a:cs typeface="Gill Sans MT" charset="0"/>
              </a:rPr>
              <a:t>P security association</a:t>
            </a:r>
          </a:p>
          <a:p>
            <a:pPr marL="741600" lvl="1" indent="-284400" eaLnBrk="0" fontAlgn="base" hangingPunct="0">
              <a:spcAft>
                <a:spcPct val="0"/>
              </a:spcAft>
            </a:pPr>
            <a:r>
              <a:rPr lang="en-US" sz="2000" b="1" dirty="0">
                <a:solidFill>
                  <a:srgbClr val="000000"/>
                </a:solidFill>
                <a:latin typeface="Arial (Body)"/>
                <a:ea typeface="ＭＳ Ｐゴシック" charset="0"/>
              </a:rPr>
              <a:t>phase 2: </a:t>
            </a:r>
            <a:r>
              <a:rPr lang="en-US" sz="2000" dirty="0">
                <a:solidFill>
                  <a:srgbClr val="000000"/>
                </a:solidFill>
                <a:latin typeface="Arial (Body)"/>
                <a:ea typeface="ＭＳ Ｐゴシック" charset="0"/>
              </a:rPr>
              <a:t>I</a:t>
            </a:r>
            <a:r>
              <a:rPr lang="en-US" sz="100" dirty="0">
                <a:solidFill>
                  <a:srgbClr val="000000"/>
                </a:solidFill>
                <a:latin typeface="Arial (Body)"/>
                <a:ea typeface="ＭＳ Ｐゴシック" charset="0"/>
              </a:rPr>
              <a:t> </a:t>
            </a:r>
            <a:r>
              <a:rPr lang="en-US" sz="2000" dirty="0">
                <a:solidFill>
                  <a:srgbClr val="000000"/>
                </a:solidFill>
                <a:latin typeface="Arial (Body)"/>
                <a:ea typeface="ＭＳ Ｐゴシック" charset="0"/>
              </a:rPr>
              <a:t>S</a:t>
            </a:r>
            <a:r>
              <a:rPr lang="en-US" sz="100" dirty="0">
                <a:solidFill>
                  <a:srgbClr val="000000"/>
                </a:solidFill>
                <a:latin typeface="Arial (Body)"/>
                <a:ea typeface="ＭＳ Ｐゴシック" charset="0"/>
              </a:rPr>
              <a:t> </a:t>
            </a:r>
            <a:r>
              <a:rPr lang="en-US" sz="2000" dirty="0">
                <a:solidFill>
                  <a:srgbClr val="000000"/>
                </a:solidFill>
                <a:latin typeface="Arial (Body)"/>
                <a:ea typeface="ＭＳ Ｐゴシック" charset="0"/>
              </a:rPr>
              <a:t>A</a:t>
            </a:r>
            <a:r>
              <a:rPr lang="en-US" sz="100" dirty="0">
                <a:solidFill>
                  <a:srgbClr val="000000"/>
                </a:solidFill>
                <a:latin typeface="Arial (Body)"/>
                <a:ea typeface="ＭＳ Ｐゴシック" charset="0"/>
              </a:rPr>
              <a:t> </a:t>
            </a:r>
            <a:r>
              <a:rPr lang="en-US" sz="2000" dirty="0">
                <a:solidFill>
                  <a:srgbClr val="000000"/>
                </a:solidFill>
                <a:latin typeface="Arial (Body)"/>
                <a:ea typeface="ＭＳ Ｐゴシック" charset="0"/>
              </a:rPr>
              <a:t>K</a:t>
            </a:r>
            <a:r>
              <a:rPr lang="en-US" sz="100" dirty="0">
                <a:solidFill>
                  <a:srgbClr val="000000"/>
                </a:solidFill>
                <a:latin typeface="Arial (Body)"/>
                <a:ea typeface="ＭＳ Ｐゴシック" charset="0"/>
              </a:rPr>
              <a:t> </a:t>
            </a:r>
            <a:r>
              <a:rPr lang="en-US" sz="2000" dirty="0">
                <a:solidFill>
                  <a:srgbClr val="000000"/>
                </a:solidFill>
                <a:latin typeface="Arial (Body)"/>
                <a:ea typeface="ＭＳ Ｐゴシック" charset="0"/>
              </a:rPr>
              <a:t>M</a:t>
            </a:r>
            <a:r>
              <a:rPr lang="en-US" sz="100" dirty="0">
                <a:solidFill>
                  <a:srgbClr val="000000"/>
                </a:solidFill>
                <a:latin typeface="Arial (Body)"/>
                <a:ea typeface="ＭＳ Ｐゴシック" charset="0"/>
              </a:rPr>
              <a:t> </a:t>
            </a:r>
            <a:r>
              <a:rPr lang="en-US" sz="2000" dirty="0">
                <a:solidFill>
                  <a:srgbClr val="000000"/>
                </a:solidFill>
                <a:latin typeface="Arial (Body)"/>
                <a:ea typeface="ＭＳ Ｐゴシック" charset="0"/>
              </a:rPr>
              <a:t>P is used to securely negotiate I</a:t>
            </a:r>
            <a:r>
              <a:rPr lang="en-US" sz="100" dirty="0">
                <a:solidFill>
                  <a:srgbClr val="000000"/>
                </a:solidFill>
                <a:latin typeface="Arial (Body)"/>
                <a:ea typeface="ＭＳ Ｐゴシック" charset="0"/>
              </a:rPr>
              <a:t> </a:t>
            </a:r>
            <a:r>
              <a:rPr lang="en-US" sz="2000" dirty="0">
                <a:solidFill>
                  <a:srgbClr val="000000"/>
                </a:solidFill>
                <a:latin typeface="Arial (Body)"/>
                <a:ea typeface="ＭＳ Ｐゴシック" charset="0"/>
              </a:rPr>
              <a:t>Psec pair of S</a:t>
            </a:r>
            <a:r>
              <a:rPr lang="en-US" sz="100" dirty="0">
                <a:solidFill>
                  <a:srgbClr val="000000"/>
                </a:solidFill>
                <a:latin typeface="Arial (Body)"/>
                <a:ea typeface="ＭＳ Ｐゴシック" charset="0"/>
              </a:rPr>
              <a:t> </a:t>
            </a:r>
            <a:r>
              <a:rPr lang="en-US" sz="2000" dirty="0">
                <a:solidFill>
                  <a:srgbClr val="000000"/>
                </a:solidFill>
                <a:latin typeface="Arial (Body)"/>
                <a:ea typeface="ＭＳ Ｐゴシック" charset="0"/>
              </a:rPr>
              <a:t>As</a:t>
            </a:r>
          </a:p>
          <a:p>
            <a:pPr eaLnBrk="0" fontAlgn="base" hangingPunct="0">
              <a:spcAft>
                <a:spcPct val="0"/>
              </a:spcAft>
            </a:pPr>
            <a:r>
              <a:rPr lang="en-US" sz="2000" dirty="0">
                <a:solidFill>
                  <a:srgbClr val="000000"/>
                </a:solidFill>
                <a:latin typeface="Arial (Body)"/>
                <a:ea typeface="ＭＳ Ｐゴシック" charset="0"/>
              </a:rPr>
              <a:t>phase 1 has two modes: aggressive mode and main mode</a:t>
            </a:r>
          </a:p>
          <a:p>
            <a:pPr marL="741600" lvl="1" indent="-284400" eaLnBrk="0" fontAlgn="base" hangingPunct="0">
              <a:spcAft>
                <a:spcPct val="0"/>
              </a:spcAft>
              <a:buFont typeface="Arial" panose="020B0604020202020204" pitchFamily="34" charset="0"/>
              <a:buChar char="–"/>
            </a:pPr>
            <a:r>
              <a:rPr lang="en-US" sz="2000" dirty="0">
                <a:solidFill>
                  <a:srgbClr val="000000"/>
                </a:solidFill>
                <a:latin typeface="Arial (Body)"/>
                <a:ea typeface="ＭＳ Ｐゴシック" charset="0"/>
              </a:rPr>
              <a:t>aggressive mode uses fewer messages</a:t>
            </a:r>
          </a:p>
          <a:p>
            <a:pPr marL="741600" lvl="1" indent="-284400" eaLnBrk="0" fontAlgn="base" hangingPunct="0">
              <a:spcAft>
                <a:spcPct val="0"/>
              </a:spcAft>
              <a:buFont typeface="Arial" panose="020B0604020202020204" pitchFamily="34" charset="0"/>
              <a:buChar char="–"/>
            </a:pPr>
            <a:r>
              <a:rPr lang="en-US" sz="2000" dirty="0">
                <a:solidFill>
                  <a:srgbClr val="000000"/>
                </a:solidFill>
                <a:latin typeface="Arial (Body)"/>
                <a:ea typeface="ＭＳ Ｐゴシック" charset="0"/>
              </a:rPr>
              <a:t>main mode provides identity protection and is more flexible</a:t>
            </a:r>
          </a:p>
        </p:txBody>
      </p:sp>
    </p:spTree>
    <p:extLst>
      <p:ext uri="{BB962C8B-B14F-4D97-AF65-F5344CB8AC3E}">
        <p14:creationId xmlns:p14="http://schemas.microsoft.com/office/powerpoint/2010/main" val="329181372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eaLnBrk="0" fontAlgn="base" hangingPunct="0">
              <a:spcBef>
                <a:spcPct val="0"/>
              </a:spcBef>
              <a:spcAft>
                <a:spcPct val="0"/>
              </a:spcAft>
              <a:buClrTx/>
            </a:pPr>
            <a:r>
              <a:rPr lang="en-US" dirty="0">
                <a:latin typeface="Times New Roman" panose="02020603050405020304" pitchFamily="18" charset="0"/>
                <a:ea typeface="ＭＳ Ｐゴシック" charset="0"/>
              </a:rPr>
              <a:t>I</a:t>
            </a:r>
            <a:r>
              <a:rPr lang="en-US" sz="100" dirty="0">
                <a:latin typeface="Times New Roman" panose="02020603050405020304" pitchFamily="18" charset="0"/>
                <a:ea typeface="ＭＳ Ｐゴシック" charset="0"/>
              </a:rPr>
              <a:t> </a:t>
            </a:r>
            <a:r>
              <a:rPr lang="en-US" dirty="0">
                <a:latin typeface="Times New Roman" panose="02020603050405020304" pitchFamily="18" charset="0"/>
                <a:ea typeface="ＭＳ Ｐゴシック" charset="0"/>
              </a:rPr>
              <a:t>Psec Summary</a:t>
            </a:r>
          </a:p>
        </p:txBody>
      </p:sp>
      <p:sp>
        <p:nvSpPr>
          <p:cNvPr id="3" name="Text Placeholder 2"/>
          <p:cNvSpPr>
            <a:spLocks noGrp="1"/>
          </p:cNvSpPr>
          <p:nvPr>
            <p:ph type="body" idx="1"/>
          </p:nvPr>
        </p:nvSpPr>
        <p:spPr>
          <a:xfrm>
            <a:off x="533400" y="1600199"/>
            <a:ext cx="7772400" cy="4047232"/>
          </a:xfrm>
        </p:spPr>
        <p:txBody>
          <a:bodyPr wrap="square" lIns="91425" tIns="91425" rIns="91425" bIns="91425">
            <a:spAutoFit/>
          </a:bodyPr>
          <a:lstStyle/>
          <a:p>
            <a:pPr marL="255651" lvl="0" indent="-255651" eaLnBrk="0" fontAlgn="base" hangingPunct="0">
              <a:spcAft>
                <a:spcPct val="0"/>
              </a:spcAft>
              <a:buFont typeface="Arial" panose="020B0604020202020204" pitchFamily="34" charset="0"/>
              <a:buChar char="•"/>
            </a:pPr>
            <a:r>
              <a:rPr lang="en-US" sz="2400" dirty="0">
                <a:solidFill>
                  <a:srgbClr val="000000"/>
                </a:solidFill>
                <a:latin typeface="Arial (Body)"/>
                <a:ea typeface="ＭＳ Ｐゴシック" charset="0"/>
              </a:rPr>
              <a:t>I</a:t>
            </a:r>
            <a:r>
              <a:rPr lang="en-US" sz="100" dirty="0">
                <a:solidFill>
                  <a:srgbClr val="000000"/>
                </a:solidFill>
                <a:latin typeface="Arial (Body)"/>
                <a:ea typeface="ＭＳ Ｐゴシック" charset="0"/>
              </a:rPr>
              <a:t> </a:t>
            </a:r>
            <a:r>
              <a:rPr lang="en-US" sz="2400" dirty="0">
                <a:solidFill>
                  <a:srgbClr val="000000"/>
                </a:solidFill>
                <a:latin typeface="Arial (Body)"/>
                <a:ea typeface="ＭＳ Ｐゴシック" charset="0"/>
              </a:rPr>
              <a:t>K</a:t>
            </a:r>
            <a:r>
              <a:rPr lang="en-US" sz="100" dirty="0">
                <a:solidFill>
                  <a:srgbClr val="000000"/>
                </a:solidFill>
                <a:latin typeface="Arial (Body)"/>
                <a:ea typeface="ＭＳ Ｐゴシック" charset="0"/>
              </a:rPr>
              <a:t> </a:t>
            </a:r>
            <a:r>
              <a:rPr lang="en-US" sz="2400" dirty="0">
                <a:solidFill>
                  <a:srgbClr val="000000"/>
                </a:solidFill>
                <a:latin typeface="Arial (Body)"/>
                <a:ea typeface="ＭＳ Ｐゴシック" charset="0"/>
              </a:rPr>
              <a:t>E message exchange for algorithms, secret keys, S</a:t>
            </a:r>
            <a:r>
              <a:rPr lang="en-US" sz="100" dirty="0">
                <a:solidFill>
                  <a:srgbClr val="000000"/>
                </a:solidFill>
                <a:latin typeface="Arial (Body)"/>
                <a:ea typeface="ＭＳ Ｐゴシック" charset="0"/>
              </a:rPr>
              <a:t> </a:t>
            </a:r>
            <a:r>
              <a:rPr lang="en-US" sz="2400" dirty="0">
                <a:solidFill>
                  <a:srgbClr val="000000"/>
                </a:solidFill>
                <a:latin typeface="Arial (Body)"/>
                <a:ea typeface="ＭＳ Ｐゴシック" charset="0"/>
              </a:rPr>
              <a:t>P</a:t>
            </a:r>
            <a:r>
              <a:rPr lang="en-US" sz="100" dirty="0">
                <a:solidFill>
                  <a:srgbClr val="000000"/>
                </a:solidFill>
                <a:latin typeface="Arial (Body)"/>
                <a:ea typeface="ＭＳ Ｐゴシック" charset="0"/>
              </a:rPr>
              <a:t> </a:t>
            </a:r>
            <a:r>
              <a:rPr lang="en-US" sz="2400" dirty="0">
                <a:solidFill>
                  <a:srgbClr val="000000"/>
                </a:solidFill>
                <a:latin typeface="Arial (Body)"/>
                <a:ea typeface="ＭＳ Ｐゴシック" charset="0"/>
              </a:rPr>
              <a:t>I numbers</a:t>
            </a:r>
          </a:p>
          <a:p>
            <a:pPr marL="255651" lvl="0" indent="-255651" eaLnBrk="0" fontAlgn="base" hangingPunct="0">
              <a:spcAft>
                <a:spcPct val="0"/>
              </a:spcAft>
              <a:buFont typeface="Arial" panose="020B0604020202020204" pitchFamily="34" charset="0"/>
              <a:buChar char="•"/>
            </a:pPr>
            <a:r>
              <a:rPr lang="en-US" sz="2400" dirty="0">
                <a:solidFill>
                  <a:srgbClr val="000000"/>
                </a:solidFill>
                <a:latin typeface="Arial (Body)"/>
                <a:ea typeface="ＭＳ Ｐゴシック" charset="0"/>
              </a:rPr>
              <a:t>either A</a:t>
            </a:r>
            <a:r>
              <a:rPr lang="en-US" sz="100" dirty="0">
                <a:solidFill>
                  <a:srgbClr val="000000"/>
                </a:solidFill>
                <a:latin typeface="Arial (Body)"/>
                <a:ea typeface="ＭＳ Ｐゴシック" charset="0"/>
              </a:rPr>
              <a:t> </a:t>
            </a:r>
            <a:r>
              <a:rPr lang="en-US" sz="2400" dirty="0">
                <a:solidFill>
                  <a:srgbClr val="000000"/>
                </a:solidFill>
                <a:latin typeface="Arial (Body)"/>
                <a:ea typeface="ＭＳ Ｐゴシック" charset="0"/>
              </a:rPr>
              <a:t>H or E</a:t>
            </a:r>
            <a:r>
              <a:rPr lang="en-US" sz="100" dirty="0">
                <a:solidFill>
                  <a:srgbClr val="000000"/>
                </a:solidFill>
                <a:latin typeface="Arial (Body)"/>
                <a:ea typeface="ＭＳ Ｐゴシック" charset="0"/>
              </a:rPr>
              <a:t> </a:t>
            </a:r>
            <a:r>
              <a:rPr lang="en-US" sz="2400" dirty="0">
                <a:solidFill>
                  <a:srgbClr val="000000"/>
                </a:solidFill>
                <a:latin typeface="Arial (Body)"/>
                <a:ea typeface="ＭＳ Ｐゴシック" charset="0"/>
              </a:rPr>
              <a:t>S</a:t>
            </a:r>
            <a:r>
              <a:rPr lang="en-US" sz="100" dirty="0">
                <a:solidFill>
                  <a:srgbClr val="000000"/>
                </a:solidFill>
                <a:latin typeface="Arial (Body)"/>
                <a:ea typeface="ＭＳ Ｐゴシック" charset="0"/>
              </a:rPr>
              <a:t> </a:t>
            </a:r>
            <a:r>
              <a:rPr lang="en-US" sz="2400" dirty="0">
                <a:solidFill>
                  <a:srgbClr val="000000"/>
                </a:solidFill>
                <a:latin typeface="Arial (Body)"/>
                <a:ea typeface="ＭＳ Ｐゴシック" charset="0"/>
              </a:rPr>
              <a:t>P protocol (or both)</a:t>
            </a:r>
          </a:p>
          <a:p>
            <a:pPr marL="741553" lvl="1" indent="-284353" eaLnBrk="0" fontAlgn="base" hangingPunct="0">
              <a:spcAft>
                <a:spcPct val="0"/>
              </a:spcAft>
              <a:buFont typeface="Arial" panose="020B0604020202020204" pitchFamily="34" charset="0"/>
              <a:buChar char="–"/>
            </a:pPr>
            <a:r>
              <a:rPr lang="en-US" sz="2400" dirty="0">
                <a:solidFill>
                  <a:srgbClr val="000000"/>
                </a:solidFill>
                <a:latin typeface="Arial (Body)"/>
                <a:ea typeface="ＭＳ Ｐゴシック" charset="0"/>
              </a:rPr>
              <a:t>A</a:t>
            </a:r>
            <a:r>
              <a:rPr lang="en-US" sz="100" dirty="0">
                <a:solidFill>
                  <a:srgbClr val="000000"/>
                </a:solidFill>
                <a:latin typeface="Arial (Body)"/>
                <a:ea typeface="ＭＳ Ｐゴシック" charset="0"/>
              </a:rPr>
              <a:t> </a:t>
            </a:r>
            <a:r>
              <a:rPr lang="en-US" sz="2400" dirty="0">
                <a:solidFill>
                  <a:srgbClr val="000000"/>
                </a:solidFill>
                <a:latin typeface="Arial (Body)"/>
                <a:ea typeface="ＭＳ Ｐゴシック" charset="0"/>
              </a:rPr>
              <a:t>H provides integrity, source authentication</a:t>
            </a:r>
          </a:p>
          <a:p>
            <a:pPr marL="741553" lvl="1" indent="-284353" eaLnBrk="0" fontAlgn="base" hangingPunct="0">
              <a:spcAft>
                <a:spcPct val="0"/>
              </a:spcAft>
              <a:buFont typeface="Arial" panose="020B0604020202020204" pitchFamily="34" charset="0"/>
              <a:buChar char="–"/>
            </a:pPr>
            <a:r>
              <a:rPr lang="en-US" sz="2400" dirty="0">
                <a:solidFill>
                  <a:srgbClr val="000000"/>
                </a:solidFill>
                <a:latin typeface="Arial (Body)"/>
                <a:ea typeface="ＭＳ Ｐゴシック" charset="0"/>
              </a:rPr>
              <a:t>E</a:t>
            </a:r>
            <a:r>
              <a:rPr lang="en-US" sz="100" dirty="0">
                <a:solidFill>
                  <a:srgbClr val="000000"/>
                </a:solidFill>
                <a:latin typeface="Arial (Body)"/>
                <a:ea typeface="ＭＳ Ｐゴシック" charset="0"/>
              </a:rPr>
              <a:t> </a:t>
            </a:r>
            <a:r>
              <a:rPr lang="en-US" sz="2400" dirty="0">
                <a:solidFill>
                  <a:srgbClr val="000000"/>
                </a:solidFill>
                <a:latin typeface="Arial (Body)"/>
                <a:ea typeface="ＭＳ Ｐゴシック" charset="0"/>
              </a:rPr>
              <a:t>S</a:t>
            </a:r>
            <a:r>
              <a:rPr lang="en-US" sz="100" dirty="0">
                <a:solidFill>
                  <a:srgbClr val="000000"/>
                </a:solidFill>
                <a:latin typeface="Arial (Body)"/>
                <a:ea typeface="ＭＳ Ｐゴシック" charset="0"/>
              </a:rPr>
              <a:t> </a:t>
            </a:r>
            <a:r>
              <a:rPr lang="en-US" sz="2400" dirty="0">
                <a:solidFill>
                  <a:srgbClr val="000000"/>
                </a:solidFill>
                <a:latin typeface="Arial (Body)"/>
                <a:ea typeface="ＭＳ Ｐゴシック" charset="0"/>
              </a:rPr>
              <a:t>P protocol (with A</a:t>
            </a:r>
            <a:r>
              <a:rPr lang="en-US" sz="100" dirty="0">
                <a:solidFill>
                  <a:srgbClr val="000000"/>
                </a:solidFill>
                <a:latin typeface="Arial (Body)"/>
                <a:ea typeface="ＭＳ Ｐゴシック" charset="0"/>
              </a:rPr>
              <a:t> </a:t>
            </a:r>
            <a:r>
              <a:rPr lang="en-US" sz="2400" dirty="0">
                <a:solidFill>
                  <a:srgbClr val="000000"/>
                </a:solidFill>
                <a:latin typeface="Arial (Body)"/>
                <a:ea typeface="ＭＳ Ｐゴシック" charset="0"/>
              </a:rPr>
              <a:t>H) additionally provides encryption</a:t>
            </a:r>
          </a:p>
          <a:p>
            <a:pPr marL="255651" lvl="0" indent="-255651" eaLnBrk="0" fontAlgn="base" hangingPunct="0">
              <a:spcAft>
                <a:spcPct val="0"/>
              </a:spcAft>
              <a:buFont typeface="Arial" panose="020B0604020202020204" pitchFamily="34" charset="0"/>
              <a:buChar char="•"/>
            </a:pPr>
            <a:r>
              <a:rPr lang="en-US" sz="2400" dirty="0">
                <a:solidFill>
                  <a:srgbClr val="000000"/>
                </a:solidFill>
                <a:latin typeface="Arial (Body)"/>
                <a:ea typeface="ＭＳ Ｐゴシック" charset="0"/>
              </a:rPr>
              <a:t>IPsec peers can be two end systems, two routers/firewalls, or a router/firewall and an end system</a:t>
            </a:r>
          </a:p>
        </p:txBody>
      </p:sp>
    </p:spTree>
    <p:extLst>
      <p:ext uri="{BB962C8B-B14F-4D97-AF65-F5344CB8AC3E}">
        <p14:creationId xmlns:p14="http://schemas.microsoft.com/office/powerpoint/2010/main" val="425175117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eaLnBrk="0" fontAlgn="base" hangingPunct="0">
              <a:spcBef>
                <a:spcPct val="0"/>
              </a:spcBef>
              <a:spcAft>
                <a:spcPct val="0"/>
              </a:spcAft>
              <a:buClrTx/>
            </a:pPr>
            <a:r>
              <a:rPr lang="en-US" altLang="en-US" dirty="0">
                <a:ea typeface="ＭＳ Ｐゴシック" charset="-128"/>
              </a:rPr>
              <a:t>Learning Objectives </a:t>
            </a:r>
            <a:r>
              <a:rPr lang="en-US" altLang="en-US" sz="2000" b="0" dirty="0">
                <a:ea typeface="ＭＳ Ｐゴシック" charset="-128"/>
              </a:rPr>
              <a:t>(8 of 9)</a:t>
            </a:r>
            <a:endParaRPr lang="en-US" sz="2000" b="0" dirty="0">
              <a:latin typeface="Times New Roman" panose="02020603050405020304" pitchFamily="18" charset="0"/>
              <a:ea typeface="ＭＳ Ｐゴシック" charset="0"/>
            </a:endParaRPr>
          </a:p>
        </p:txBody>
      </p:sp>
      <p:sp>
        <p:nvSpPr>
          <p:cNvPr id="3" name="Text Placeholder 2"/>
          <p:cNvSpPr>
            <a:spLocks noGrp="1"/>
          </p:cNvSpPr>
          <p:nvPr>
            <p:ph type="body" idx="1"/>
          </p:nvPr>
        </p:nvSpPr>
        <p:spPr>
          <a:xfrm>
            <a:off x="457200" y="1600200"/>
            <a:ext cx="8229600" cy="4485813"/>
          </a:xfrm>
        </p:spPr>
        <p:txBody>
          <a:bodyPr wrap="square" lIns="91425" tIns="91425" rIns="91425" bIns="91425">
            <a:spAutoFit/>
          </a:bodyPr>
          <a:lstStyle/>
          <a:p>
            <a:pPr marL="0" lvl="0" indent="0" eaLnBrk="0" fontAlgn="base" hangingPunct="0">
              <a:spcAft>
                <a:spcPct val="0"/>
              </a:spcAft>
              <a:buNone/>
            </a:pPr>
            <a:r>
              <a:rPr lang="en-US" sz="2400" b="1" dirty="0">
                <a:solidFill>
                  <a:schemeClr val="tx2"/>
                </a:solidFill>
                <a:latin typeface="+mn-lt"/>
                <a:ea typeface="ＭＳ Ｐゴシック" charset="0"/>
              </a:rPr>
              <a:t>8.1</a:t>
            </a:r>
            <a:r>
              <a:rPr lang="en-US" sz="2400" dirty="0">
                <a:solidFill>
                  <a:srgbClr val="000000"/>
                </a:solidFill>
                <a:latin typeface="+mn-lt"/>
                <a:ea typeface="ＭＳ Ｐゴシック" charset="0"/>
              </a:rPr>
              <a:t> What is network security?</a:t>
            </a:r>
          </a:p>
          <a:p>
            <a:pPr marL="0" lvl="0" indent="0" eaLnBrk="0" fontAlgn="base" hangingPunct="0">
              <a:spcAft>
                <a:spcPct val="0"/>
              </a:spcAft>
              <a:buNone/>
            </a:pPr>
            <a:r>
              <a:rPr lang="en-US" sz="2400" b="1" dirty="0">
                <a:solidFill>
                  <a:schemeClr val="tx2"/>
                </a:solidFill>
                <a:latin typeface="+mn-lt"/>
                <a:ea typeface="ＭＳ Ｐゴシック" charset="0"/>
              </a:rPr>
              <a:t>8.2</a:t>
            </a:r>
            <a:r>
              <a:rPr lang="en-US" sz="2400" dirty="0">
                <a:solidFill>
                  <a:srgbClr val="000000"/>
                </a:solidFill>
                <a:latin typeface="+mn-lt"/>
                <a:ea typeface="ＭＳ Ｐゴシック" charset="0"/>
              </a:rPr>
              <a:t> Principles of cryptography</a:t>
            </a:r>
          </a:p>
          <a:p>
            <a:pPr marL="0" lvl="0" indent="0" eaLnBrk="0" fontAlgn="base" hangingPunct="0">
              <a:spcAft>
                <a:spcPct val="0"/>
              </a:spcAft>
              <a:buNone/>
            </a:pPr>
            <a:r>
              <a:rPr lang="en-US" sz="2400" b="1" dirty="0">
                <a:solidFill>
                  <a:schemeClr val="tx2"/>
                </a:solidFill>
                <a:latin typeface="+mn-lt"/>
                <a:ea typeface="ＭＳ Ｐゴシック" charset="0"/>
              </a:rPr>
              <a:t>8.3</a:t>
            </a:r>
            <a:r>
              <a:rPr lang="en-US" sz="2400" dirty="0">
                <a:solidFill>
                  <a:srgbClr val="000000"/>
                </a:solidFill>
                <a:latin typeface="+mn-lt"/>
                <a:ea typeface="ＭＳ Ｐゴシック" charset="0"/>
              </a:rPr>
              <a:t> Message integrity, authentication</a:t>
            </a:r>
          </a:p>
          <a:p>
            <a:pPr marL="0" lvl="0" indent="0" eaLnBrk="0" fontAlgn="base" hangingPunct="0">
              <a:spcAft>
                <a:spcPct val="0"/>
              </a:spcAft>
              <a:buNone/>
            </a:pPr>
            <a:r>
              <a:rPr lang="en-US" sz="2400" b="1" dirty="0">
                <a:solidFill>
                  <a:schemeClr val="tx2"/>
                </a:solidFill>
                <a:latin typeface="+mn-lt"/>
                <a:ea typeface="ＭＳ Ｐゴシック" charset="0"/>
              </a:rPr>
              <a:t>8.4</a:t>
            </a:r>
            <a:r>
              <a:rPr lang="en-US" sz="2400" dirty="0">
                <a:solidFill>
                  <a:srgbClr val="000000"/>
                </a:solidFill>
                <a:latin typeface="+mn-lt"/>
                <a:ea typeface="ＭＳ Ｐゴシック" charset="0"/>
              </a:rPr>
              <a:t> Securing e-mail</a:t>
            </a:r>
          </a:p>
          <a:p>
            <a:pPr marL="0" indent="0" eaLnBrk="0" fontAlgn="base" hangingPunct="0">
              <a:spcAft>
                <a:spcPct val="0"/>
              </a:spcAft>
              <a:buNone/>
            </a:pPr>
            <a:r>
              <a:rPr lang="en-US" sz="2400" b="1" dirty="0">
                <a:solidFill>
                  <a:schemeClr val="tx2"/>
                </a:solidFill>
                <a:latin typeface="+mn-lt"/>
                <a:ea typeface="ＭＳ Ｐゴシック" charset="0"/>
              </a:rPr>
              <a:t>8.5</a:t>
            </a:r>
            <a:r>
              <a:rPr lang="en-US" sz="2400" dirty="0">
                <a:solidFill>
                  <a:srgbClr val="000000"/>
                </a:solidFill>
                <a:latin typeface="+mn-lt"/>
                <a:ea typeface="ＭＳ Ｐゴシック" charset="0"/>
              </a:rPr>
              <a:t> Securing T</a:t>
            </a:r>
            <a:r>
              <a:rPr lang="en-US" sz="100" dirty="0">
                <a:solidFill>
                  <a:srgbClr val="000000"/>
                </a:solidFill>
                <a:latin typeface="+mn-lt"/>
                <a:ea typeface="ＭＳ Ｐゴシック" charset="0"/>
              </a:rPr>
              <a:t> </a:t>
            </a:r>
            <a:r>
              <a:rPr lang="en-US" sz="2400" dirty="0">
                <a:solidFill>
                  <a:srgbClr val="000000"/>
                </a:solidFill>
                <a:latin typeface="+mn-lt"/>
                <a:ea typeface="ＭＳ Ｐゴシック" charset="0"/>
              </a:rPr>
              <a:t>C</a:t>
            </a:r>
            <a:r>
              <a:rPr lang="en-US" sz="100" dirty="0">
                <a:solidFill>
                  <a:srgbClr val="000000"/>
                </a:solidFill>
                <a:latin typeface="+mn-lt"/>
                <a:ea typeface="ＭＳ Ｐゴシック" charset="0"/>
              </a:rPr>
              <a:t> </a:t>
            </a:r>
            <a:r>
              <a:rPr lang="en-US" sz="2400" dirty="0">
                <a:solidFill>
                  <a:srgbClr val="000000"/>
                </a:solidFill>
                <a:latin typeface="+mn-lt"/>
                <a:ea typeface="ＭＳ Ｐゴシック" charset="0"/>
              </a:rPr>
              <a:t>P </a:t>
            </a:r>
            <a:r>
              <a:rPr lang="en-US" sz="2400" dirty="0">
                <a:latin typeface="+mn-lt"/>
              </a:rPr>
              <a:t>connections: S</a:t>
            </a:r>
            <a:r>
              <a:rPr lang="en-US" sz="100" dirty="0">
                <a:latin typeface="+mn-lt"/>
              </a:rPr>
              <a:t> </a:t>
            </a:r>
            <a:r>
              <a:rPr lang="en-US" sz="2400" dirty="0">
                <a:latin typeface="+mn-lt"/>
              </a:rPr>
              <a:t>S</a:t>
            </a:r>
            <a:r>
              <a:rPr lang="en-US" sz="100" dirty="0">
                <a:latin typeface="+mn-lt"/>
              </a:rPr>
              <a:t> </a:t>
            </a:r>
            <a:r>
              <a:rPr lang="en-US" sz="2400" dirty="0">
                <a:latin typeface="+mn-lt"/>
              </a:rPr>
              <a:t>L</a:t>
            </a:r>
            <a:endParaRPr lang="en-US" sz="2400" dirty="0">
              <a:solidFill>
                <a:srgbClr val="000000"/>
              </a:solidFill>
              <a:latin typeface="+mn-lt"/>
              <a:ea typeface="ＭＳ Ｐゴシック" charset="0"/>
            </a:endParaRPr>
          </a:p>
          <a:p>
            <a:pPr marL="0" lvl="0" indent="0" eaLnBrk="0" fontAlgn="base" hangingPunct="0">
              <a:spcAft>
                <a:spcPct val="0"/>
              </a:spcAft>
              <a:buNone/>
            </a:pPr>
            <a:r>
              <a:rPr lang="en-US" sz="2400" b="1" dirty="0">
                <a:solidFill>
                  <a:schemeClr val="tx2"/>
                </a:solidFill>
                <a:latin typeface="+mn-lt"/>
                <a:ea typeface="ＭＳ Ｐゴシック" charset="0"/>
              </a:rPr>
              <a:t>8.6</a:t>
            </a:r>
            <a:r>
              <a:rPr lang="en-US" sz="2400" dirty="0">
                <a:solidFill>
                  <a:srgbClr val="000000"/>
                </a:solidFill>
                <a:latin typeface="+mn-lt"/>
                <a:ea typeface="ＭＳ Ｐゴシック" charset="0"/>
              </a:rPr>
              <a:t> Network layer security: IPsec</a:t>
            </a:r>
          </a:p>
          <a:p>
            <a:pPr marL="0" lvl="0" indent="0" eaLnBrk="0" fontAlgn="base" hangingPunct="0">
              <a:spcAft>
                <a:spcPct val="0"/>
              </a:spcAft>
              <a:buNone/>
            </a:pPr>
            <a:r>
              <a:rPr lang="en-US" sz="2400" b="1" dirty="0">
                <a:solidFill>
                  <a:schemeClr val="tx2"/>
                </a:solidFill>
                <a:latin typeface="+mn-lt"/>
                <a:ea typeface="ＭＳ Ｐゴシック" charset="0"/>
              </a:rPr>
              <a:t>8.7</a:t>
            </a:r>
            <a:r>
              <a:rPr lang="en-US" sz="2400" dirty="0">
                <a:solidFill>
                  <a:srgbClr val="000000"/>
                </a:solidFill>
                <a:latin typeface="+mn-lt"/>
                <a:ea typeface="ＭＳ Ｐゴシック" charset="0"/>
              </a:rPr>
              <a:t> </a:t>
            </a:r>
            <a:r>
              <a:rPr lang="en-US" sz="2400" b="1" dirty="0">
                <a:solidFill>
                  <a:srgbClr val="000000"/>
                </a:solidFill>
                <a:latin typeface="+mn-lt"/>
                <a:ea typeface="ＭＳ Ｐゴシック" charset="0"/>
              </a:rPr>
              <a:t>Securing wireless LANs</a:t>
            </a:r>
          </a:p>
          <a:p>
            <a:pPr marL="0" lvl="0" indent="0" eaLnBrk="0" fontAlgn="base" hangingPunct="0">
              <a:spcAft>
                <a:spcPct val="0"/>
              </a:spcAft>
              <a:buNone/>
            </a:pPr>
            <a:r>
              <a:rPr lang="en-US" sz="2400" b="1" dirty="0">
                <a:solidFill>
                  <a:schemeClr val="tx2"/>
                </a:solidFill>
                <a:latin typeface="+mn-lt"/>
                <a:ea typeface="ＭＳ Ｐゴシック" charset="0"/>
              </a:rPr>
              <a:t>8.8</a:t>
            </a:r>
            <a:r>
              <a:rPr lang="en-US" sz="2400" b="1" dirty="0">
                <a:solidFill>
                  <a:srgbClr val="000000"/>
                </a:solidFill>
                <a:latin typeface="+mn-lt"/>
                <a:ea typeface="ＭＳ Ｐゴシック" charset="0"/>
              </a:rPr>
              <a:t> </a:t>
            </a:r>
            <a:r>
              <a:rPr lang="en-US" sz="2400" dirty="0">
                <a:solidFill>
                  <a:srgbClr val="000000"/>
                </a:solidFill>
                <a:latin typeface="+mn-lt"/>
                <a:ea typeface="ＭＳ Ｐゴシック" charset="0"/>
              </a:rPr>
              <a:t>Operational security: firewalls and I</a:t>
            </a:r>
            <a:r>
              <a:rPr lang="en-US" sz="100" dirty="0">
                <a:solidFill>
                  <a:srgbClr val="000000"/>
                </a:solidFill>
                <a:latin typeface="+mn-lt"/>
                <a:ea typeface="ＭＳ Ｐゴシック" charset="0"/>
              </a:rPr>
              <a:t> </a:t>
            </a:r>
            <a:r>
              <a:rPr lang="en-US" sz="2400" dirty="0">
                <a:solidFill>
                  <a:srgbClr val="000000"/>
                </a:solidFill>
                <a:latin typeface="+mn-lt"/>
                <a:ea typeface="ＭＳ Ｐゴシック" charset="0"/>
              </a:rPr>
              <a:t>D</a:t>
            </a:r>
            <a:r>
              <a:rPr lang="en-US" sz="100" dirty="0">
                <a:solidFill>
                  <a:srgbClr val="000000"/>
                </a:solidFill>
                <a:latin typeface="+mn-lt"/>
                <a:ea typeface="ＭＳ Ｐゴシック" charset="0"/>
              </a:rPr>
              <a:t> </a:t>
            </a:r>
            <a:r>
              <a:rPr lang="en-US" sz="2400" dirty="0">
                <a:solidFill>
                  <a:srgbClr val="000000"/>
                </a:solidFill>
                <a:latin typeface="+mn-lt"/>
                <a:ea typeface="ＭＳ Ｐゴシック" charset="0"/>
              </a:rPr>
              <a:t>S</a:t>
            </a:r>
          </a:p>
        </p:txBody>
      </p:sp>
    </p:spTree>
    <p:extLst>
      <p:ext uri="{BB962C8B-B14F-4D97-AF65-F5344CB8AC3E}">
        <p14:creationId xmlns:p14="http://schemas.microsoft.com/office/powerpoint/2010/main" val="317622802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eaLnBrk="0" fontAlgn="base" hangingPunct="0">
              <a:spcBef>
                <a:spcPct val="0"/>
              </a:spcBef>
              <a:spcAft>
                <a:spcPct val="0"/>
              </a:spcAft>
              <a:buClrTx/>
            </a:pPr>
            <a:r>
              <a:rPr lang="en-US" dirty="0">
                <a:latin typeface="Times New Roman" panose="02020603050405020304" pitchFamily="18" charset="0"/>
                <a:ea typeface="ＭＳ Ｐゴシック" charset="0"/>
              </a:rPr>
              <a:t>W</a:t>
            </a:r>
            <a:r>
              <a:rPr lang="en-US" sz="100" dirty="0">
                <a:latin typeface="Times New Roman" panose="02020603050405020304" pitchFamily="18" charset="0"/>
                <a:ea typeface="ＭＳ Ｐゴシック" charset="0"/>
              </a:rPr>
              <a:t> </a:t>
            </a:r>
            <a:r>
              <a:rPr lang="en-US" dirty="0">
                <a:latin typeface="Times New Roman" panose="02020603050405020304" pitchFamily="18" charset="0"/>
                <a:ea typeface="ＭＳ Ｐゴシック" charset="0"/>
              </a:rPr>
              <a:t>E</a:t>
            </a:r>
            <a:r>
              <a:rPr lang="en-US" sz="100" dirty="0">
                <a:latin typeface="Times New Roman" panose="02020603050405020304" pitchFamily="18" charset="0"/>
                <a:ea typeface="ＭＳ Ｐゴシック" charset="0"/>
              </a:rPr>
              <a:t> </a:t>
            </a:r>
            <a:r>
              <a:rPr lang="en-US" dirty="0">
                <a:latin typeface="Times New Roman" panose="02020603050405020304" pitchFamily="18" charset="0"/>
                <a:ea typeface="ＭＳ Ｐゴシック" charset="0"/>
              </a:rPr>
              <a:t>P Design Goals</a:t>
            </a:r>
          </a:p>
        </p:txBody>
      </p:sp>
      <p:sp>
        <p:nvSpPr>
          <p:cNvPr id="3" name="Content Placeholder 2"/>
          <p:cNvSpPr>
            <a:spLocks noGrp="1"/>
          </p:cNvSpPr>
          <p:nvPr>
            <p:ph idx="1"/>
          </p:nvPr>
        </p:nvSpPr>
        <p:spPr>
          <a:xfrm>
            <a:off x="457200" y="1600200"/>
            <a:ext cx="3984171" cy="1752600"/>
          </a:xfrm>
        </p:spPr>
        <p:txBody>
          <a:bodyPr wrap="square" lIns="91425" tIns="91425" rIns="91425" bIns="91425">
            <a:spAutoFit/>
          </a:bodyPr>
          <a:lstStyle/>
          <a:p>
            <a:pPr indent="-256032" eaLnBrk="0" fontAlgn="base" hangingPunct="0">
              <a:spcAft>
                <a:spcPct val="0"/>
              </a:spcAft>
            </a:pPr>
            <a:r>
              <a:rPr lang="en-US" sz="2200" dirty="0">
                <a:solidFill>
                  <a:srgbClr val="000000"/>
                </a:solidFill>
                <a:latin typeface="Arial (Body)"/>
                <a:ea typeface="ＭＳ Ｐゴシック" charset="0"/>
              </a:rPr>
              <a:t>symmetric key crypto</a:t>
            </a:r>
          </a:p>
          <a:p>
            <a:pPr marL="741600" lvl="1" indent="-284400" eaLnBrk="0" fontAlgn="base" hangingPunct="0">
              <a:spcAft>
                <a:spcPct val="0"/>
              </a:spcAft>
            </a:pPr>
            <a:r>
              <a:rPr lang="en-US" sz="2200" dirty="0">
                <a:solidFill>
                  <a:srgbClr val="000000"/>
                </a:solidFill>
                <a:latin typeface="Arial (Body)"/>
                <a:ea typeface="ＭＳ Ｐゴシック" charset="0"/>
              </a:rPr>
              <a:t>confidentiality</a:t>
            </a:r>
          </a:p>
          <a:p>
            <a:pPr marL="741600" lvl="1" indent="-284400" eaLnBrk="0" fontAlgn="base" hangingPunct="0">
              <a:spcAft>
                <a:spcPct val="0"/>
              </a:spcAft>
            </a:pPr>
            <a:r>
              <a:rPr lang="en-US" sz="2200" dirty="0">
                <a:solidFill>
                  <a:srgbClr val="000000"/>
                </a:solidFill>
                <a:latin typeface="Arial (Body)"/>
                <a:ea typeface="ＭＳ Ｐゴシック" charset="0"/>
              </a:rPr>
              <a:t>end host authorization</a:t>
            </a:r>
          </a:p>
          <a:p>
            <a:pPr marL="741600" lvl="1" indent="-284400" eaLnBrk="0" fontAlgn="base" hangingPunct="0">
              <a:spcAft>
                <a:spcPct val="0"/>
              </a:spcAft>
            </a:pPr>
            <a:r>
              <a:rPr lang="en-US" sz="2200" dirty="0">
                <a:solidFill>
                  <a:srgbClr val="000000"/>
                </a:solidFill>
                <a:latin typeface="Arial (Body)"/>
                <a:ea typeface="ＭＳ Ｐゴシック" charset="0"/>
              </a:rPr>
              <a:t>data integrity</a:t>
            </a:r>
          </a:p>
        </p:txBody>
      </p:sp>
      <p:pic>
        <p:nvPicPr>
          <p:cNvPr id="11" name="Picture 10" descr="Two wireless devices, a wireless router and a wireless laptop."/>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06043" y="1620861"/>
            <a:ext cx="2943853" cy="1111581"/>
          </a:xfrm>
          <a:prstGeom prst="rect">
            <a:avLst/>
          </a:prstGeom>
        </p:spPr>
      </p:pic>
      <p:sp>
        <p:nvSpPr>
          <p:cNvPr id="10" name="Content Placeholder 9"/>
          <p:cNvSpPr>
            <a:spLocks noGrp="1"/>
          </p:cNvSpPr>
          <p:nvPr>
            <p:ph idx="13"/>
          </p:nvPr>
        </p:nvSpPr>
        <p:spPr>
          <a:xfrm>
            <a:off x="457200" y="3341909"/>
            <a:ext cx="8229600" cy="2521857"/>
          </a:xfrm>
        </p:spPr>
        <p:txBody>
          <a:bodyPr/>
          <a:lstStyle/>
          <a:p>
            <a:pPr marL="255600" indent="-255600" eaLnBrk="0" fontAlgn="base" hangingPunct="0">
              <a:spcAft>
                <a:spcPct val="0"/>
              </a:spcAft>
            </a:pPr>
            <a:r>
              <a:rPr lang="en-US" sz="2200" dirty="0">
                <a:solidFill>
                  <a:srgbClr val="000000"/>
                </a:solidFill>
                <a:latin typeface="Arial (Body)"/>
                <a:ea typeface="ＭＳ Ｐゴシック" charset="0"/>
              </a:rPr>
              <a:t>self-synchronizing: each packet separately encrypted</a:t>
            </a:r>
          </a:p>
          <a:p>
            <a:pPr marL="741600" lvl="1" indent="-284400" eaLnBrk="0" fontAlgn="base" hangingPunct="0">
              <a:spcAft>
                <a:spcPct val="0"/>
              </a:spcAft>
            </a:pPr>
            <a:r>
              <a:rPr lang="en-US" sz="2200" dirty="0">
                <a:solidFill>
                  <a:srgbClr val="000000"/>
                </a:solidFill>
                <a:latin typeface="Arial (Body)"/>
                <a:ea typeface="ＭＳ Ｐゴシック" charset="0"/>
              </a:rPr>
              <a:t>given encrypted packet and key, can decrypt; can continue to decrypt packets when preceding packet was lost (unlike Cipher Block Chaining (C</a:t>
            </a:r>
            <a:r>
              <a:rPr lang="en-US" sz="100" dirty="0">
                <a:solidFill>
                  <a:srgbClr val="000000"/>
                </a:solidFill>
                <a:latin typeface="Arial (Body)"/>
                <a:ea typeface="ＭＳ Ｐゴシック" charset="0"/>
              </a:rPr>
              <a:t> </a:t>
            </a:r>
            <a:r>
              <a:rPr lang="en-US" sz="2200" dirty="0">
                <a:solidFill>
                  <a:srgbClr val="000000"/>
                </a:solidFill>
                <a:latin typeface="Arial (Body)"/>
                <a:ea typeface="ＭＳ Ｐゴシック" charset="0"/>
              </a:rPr>
              <a:t>B</a:t>
            </a:r>
            <a:r>
              <a:rPr lang="en-US" sz="100" dirty="0">
                <a:solidFill>
                  <a:srgbClr val="000000"/>
                </a:solidFill>
                <a:latin typeface="Arial (Body)"/>
                <a:ea typeface="ＭＳ Ｐゴシック" charset="0"/>
              </a:rPr>
              <a:t> </a:t>
            </a:r>
            <a:r>
              <a:rPr lang="en-US" sz="2200" dirty="0">
                <a:solidFill>
                  <a:srgbClr val="000000"/>
                </a:solidFill>
                <a:latin typeface="Arial (Body)"/>
                <a:ea typeface="ＭＳ Ｐゴシック" charset="0"/>
              </a:rPr>
              <a:t>C) in block ciphers)</a:t>
            </a:r>
          </a:p>
          <a:p>
            <a:pPr marL="255600" lvl="0" indent="-255600" eaLnBrk="0" fontAlgn="base" hangingPunct="0">
              <a:spcAft>
                <a:spcPct val="0"/>
              </a:spcAft>
              <a:buFont typeface="Arial" panose="020B0604020202020204" pitchFamily="34" charset="0"/>
              <a:buChar char="•"/>
            </a:pPr>
            <a:r>
              <a:rPr lang="en-US" sz="2200" dirty="0">
                <a:solidFill>
                  <a:srgbClr val="000000"/>
                </a:solidFill>
                <a:latin typeface="Arial (Body)"/>
                <a:ea typeface="ＭＳ Ｐゴシック" charset="0"/>
              </a:rPr>
              <a:t>Efficient</a:t>
            </a:r>
          </a:p>
          <a:p>
            <a:pPr marL="741600" lvl="1" indent="-284400" eaLnBrk="0" fontAlgn="base" hangingPunct="0">
              <a:spcAft>
                <a:spcPct val="0"/>
              </a:spcAft>
            </a:pPr>
            <a:r>
              <a:rPr lang="en-US" sz="2200" dirty="0">
                <a:solidFill>
                  <a:srgbClr val="000000"/>
                </a:solidFill>
                <a:latin typeface="Arial (Body)"/>
                <a:ea typeface="ＭＳ Ｐゴシック" charset="0"/>
              </a:rPr>
              <a:t>implementable in hardware or software</a:t>
            </a:r>
          </a:p>
        </p:txBody>
      </p:sp>
    </p:spTree>
    <p:extLst>
      <p:ext uri="{BB962C8B-B14F-4D97-AF65-F5344CB8AC3E}">
        <p14:creationId xmlns:p14="http://schemas.microsoft.com/office/powerpoint/2010/main" val="378251361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ea typeface="ＭＳ Ｐゴシック" charset="0"/>
              </a:rPr>
              <a:t>Review: Symmetric Stream Ciphers</a:t>
            </a:r>
            <a:endParaRPr lang="en-US" dirty="0"/>
          </a:p>
        </p:txBody>
      </p:sp>
      <p:pic>
        <p:nvPicPr>
          <p:cNvPr id="20" name="Picture 19" descr="A diagram has 3 connected parts. 1, key. 2, keystream generator. 3, keystream."/>
          <p:cNvPicPr>
            <a:picLocks noChangeAspect="1"/>
          </p:cNvPicPr>
          <p:nvPr/>
        </p:nvPicPr>
        <p:blipFill>
          <a:blip r:embed="rId3"/>
          <a:stretch>
            <a:fillRect/>
          </a:stretch>
        </p:blipFill>
        <p:spPr>
          <a:xfrm>
            <a:off x="2362535" y="1401619"/>
            <a:ext cx="4418929" cy="774713"/>
          </a:xfrm>
          <a:prstGeom prst="rect">
            <a:avLst/>
          </a:prstGeom>
        </p:spPr>
      </p:pic>
      <p:sp>
        <p:nvSpPr>
          <p:cNvPr id="3" name="Text Placeholder 2"/>
          <p:cNvSpPr>
            <a:spLocks noGrp="1"/>
          </p:cNvSpPr>
          <p:nvPr>
            <p:ph type="body" idx="1"/>
          </p:nvPr>
        </p:nvSpPr>
        <p:spPr>
          <a:xfrm>
            <a:off x="457200" y="2250930"/>
            <a:ext cx="8229600" cy="739659"/>
          </a:xfrm>
        </p:spPr>
        <p:txBody>
          <a:bodyPr/>
          <a:lstStyle/>
          <a:p>
            <a:r>
              <a:rPr lang="en-US" sz="2200" b="1" dirty="0">
                <a:solidFill>
                  <a:schemeClr val="tx1"/>
                </a:solidFill>
                <a:latin typeface="+mn-lt"/>
              </a:rPr>
              <a:t>combine each byte of keystream with byte of plaintext to get ciphertext:</a:t>
            </a:r>
          </a:p>
        </p:txBody>
      </p:sp>
      <p:sp>
        <p:nvSpPr>
          <p:cNvPr id="4" name="Content Placeholder 3"/>
          <p:cNvSpPr>
            <a:spLocks noGrp="1"/>
          </p:cNvSpPr>
          <p:nvPr>
            <p:ph sz="quarter" idx="13"/>
          </p:nvPr>
        </p:nvSpPr>
        <p:spPr>
          <a:xfrm>
            <a:off x="631368" y="2957946"/>
            <a:ext cx="936171" cy="461818"/>
          </a:xfrm>
        </p:spPr>
        <p:txBody>
          <a:bodyPr/>
          <a:lstStyle/>
          <a:p>
            <a:pPr marL="742950" indent="-285750">
              <a:spcBef>
                <a:spcPts val="600"/>
              </a:spcBef>
              <a:buFont typeface="Arial" panose="020B0604020202020204" pitchFamily="34" charset="0"/>
              <a:buChar char="–"/>
            </a:pPr>
            <a:r>
              <a:rPr lang="en-US" sz="2400" dirty="0">
                <a:latin typeface="+mn-lt"/>
              </a:rPr>
              <a:t> </a:t>
            </a:r>
          </a:p>
        </p:txBody>
      </p:sp>
      <p:graphicFrame>
        <p:nvGraphicFramePr>
          <p:cNvPr id="15" name="Object 14" descr="M left parenthesis i right parenthesis = i t h unit of message."/>
          <p:cNvGraphicFramePr>
            <a:graphicFrameLocks noChangeAspect="1"/>
          </p:cNvGraphicFramePr>
          <p:nvPr>
            <p:extLst>
              <p:ext uri="{D42A27DB-BD31-4B8C-83A1-F6EECF244321}">
                <p14:modId xmlns:p14="http://schemas.microsoft.com/office/powerpoint/2010/main" val="1333835837"/>
              </p:ext>
            </p:extLst>
          </p:nvPr>
        </p:nvGraphicFramePr>
        <p:xfrm>
          <a:off x="1608530" y="3032448"/>
          <a:ext cx="2951329" cy="434018"/>
        </p:xfrm>
        <a:graphic>
          <a:graphicData uri="http://schemas.openxmlformats.org/presentationml/2006/ole">
            <mc:AlternateContent xmlns:mc="http://schemas.openxmlformats.org/markup-compatibility/2006">
              <mc:Choice xmlns:v="urn:schemas-microsoft-com:vml" Requires="v">
                <p:oleObj spid="_x0000_s41144" name="Equation" r:id="rId4" imgW="1726920" imgH="253800" progId="Equation.DSMT4">
                  <p:embed/>
                </p:oleObj>
              </mc:Choice>
              <mc:Fallback>
                <p:oleObj name="Equation" r:id="rId4" imgW="1726920" imgH="253800" progId="Equation.DSMT4">
                  <p:embed/>
                  <p:pic>
                    <p:nvPicPr>
                      <p:cNvPr id="0" name=""/>
                      <p:cNvPicPr/>
                      <p:nvPr/>
                    </p:nvPicPr>
                    <p:blipFill>
                      <a:blip r:embed="rId5"/>
                      <a:stretch>
                        <a:fillRect/>
                      </a:stretch>
                    </p:blipFill>
                    <p:spPr>
                      <a:xfrm>
                        <a:off x="1608530" y="3032448"/>
                        <a:ext cx="2951329" cy="434018"/>
                      </a:xfrm>
                      <a:prstGeom prst="rect">
                        <a:avLst/>
                      </a:prstGeom>
                    </p:spPr>
                  </p:pic>
                </p:oleObj>
              </mc:Fallback>
            </mc:AlternateContent>
          </a:graphicData>
        </a:graphic>
      </p:graphicFrame>
      <p:sp>
        <p:nvSpPr>
          <p:cNvPr id="5" name="Content Placeholder 4"/>
          <p:cNvSpPr>
            <a:spLocks noGrp="1"/>
          </p:cNvSpPr>
          <p:nvPr>
            <p:ph sz="quarter" idx="14"/>
          </p:nvPr>
        </p:nvSpPr>
        <p:spPr>
          <a:xfrm>
            <a:off x="631369" y="3553043"/>
            <a:ext cx="936532" cy="516604"/>
          </a:xfrm>
        </p:spPr>
        <p:txBody>
          <a:bodyPr/>
          <a:lstStyle/>
          <a:p>
            <a:pPr marL="742950" indent="-285750">
              <a:spcBef>
                <a:spcPts val="600"/>
              </a:spcBef>
              <a:buFont typeface="Arial" panose="020B0604020202020204" pitchFamily="34" charset="0"/>
              <a:buChar char="–"/>
            </a:pPr>
            <a:r>
              <a:rPr lang="en-US" sz="2400" dirty="0">
                <a:latin typeface="+mn-lt"/>
              </a:rPr>
              <a:t> </a:t>
            </a:r>
          </a:p>
        </p:txBody>
      </p:sp>
      <p:graphicFrame>
        <p:nvGraphicFramePr>
          <p:cNvPr id="16" name="Object 15" descr="K s left parenthesis i right parenthesis = i t h unit of keystream."/>
          <p:cNvGraphicFramePr>
            <a:graphicFrameLocks noChangeAspect="1"/>
          </p:cNvGraphicFramePr>
          <p:nvPr>
            <p:extLst>
              <p:ext uri="{D42A27DB-BD31-4B8C-83A1-F6EECF244321}">
                <p14:modId xmlns:p14="http://schemas.microsoft.com/office/powerpoint/2010/main" val="257885754"/>
              </p:ext>
            </p:extLst>
          </p:nvPr>
        </p:nvGraphicFramePr>
        <p:xfrm>
          <a:off x="1571930" y="3653761"/>
          <a:ext cx="3601687" cy="463848"/>
        </p:xfrm>
        <a:graphic>
          <a:graphicData uri="http://schemas.openxmlformats.org/presentationml/2006/ole">
            <mc:AlternateContent xmlns:mc="http://schemas.openxmlformats.org/markup-compatibility/2006">
              <mc:Choice xmlns:v="urn:schemas-microsoft-com:vml" Requires="v">
                <p:oleObj spid="_x0000_s41145" name="Equation" r:id="rId6" imgW="1841400" imgH="253800" progId="Equation.DSMT4">
                  <p:embed/>
                </p:oleObj>
              </mc:Choice>
              <mc:Fallback>
                <p:oleObj name="Equation" r:id="rId6" imgW="1841400" imgH="253800" progId="Equation.DSMT4">
                  <p:embed/>
                  <p:pic>
                    <p:nvPicPr>
                      <p:cNvPr id="15" name="Object 14"/>
                      <p:cNvPicPr/>
                      <p:nvPr/>
                    </p:nvPicPr>
                    <p:blipFill>
                      <a:blip r:embed="rId7"/>
                      <a:stretch>
                        <a:fillRect/>
                      </a:stretch>
                    </p:blipFill>
                    <p:spPr>
                      <a:xfrm>
                        <a:off x="1571930" y="3653761"/>
                        <a:ext cx="3601687" cy="463848"/>
                      </a:xfrm>
                      <a:prstGeom prst="rect">
                        <a:avLst/>
                      </a:prstGeom>
                    </p:spPr>
                  </p:pic>
                </p:oleObj>
              </mc:Fallback>
            </mc:AlternateContent>
          </a:graphicData>
        </a:graphic>
      </p:graphicFrame>
      <p:sp>
        <p:nvSpPr>
          <p:cNvPr id="6" name="Content Placeholder 5"/>
          <p:cNvSpPr>
            <a:spLocks noGrp="1"/>
          </p:cNvSpPr>
          <p:nvPr>
            <p:ph sz="quarter" idx="15"/>
          </p:nvPr>
        </p:nvSpPr>
        <p:spPr>
          <a:xfrm>
            <a:off x="631368" y="4202540"/>
            <a:ext cx="936171" cy="378226"/>
          </a:xfrm>
        </p:spPr>
        <p:txBody>
          <a:bodyPr/>
          <a:lstStyle/>
          <a:p>
            <a:pPr marL="742950" indent="-285750">
              <a:spcBef>
                <a:spcPts val="600"/>
              </a:spcBef>
              <a:buFont typeface="Arial" panose="020B0604020202020204" pitchFamily="34" charset="0"/>
              <a:buChar char="–"/>
            </a:pPr>
            <a:r>
              <a:rPr lang="en-US" sz="2400" dirty="0">
                <a:latin typeface="+mn-lt"/>
              </a:rPr>
              <a:t> </a:t>
            </a:r>
          </a:p>
        </p:txBody>
      </p:sp>
      <p:graphicFrame>
        <p:nvGraphicFramePr>
          <p:cNvPr id="17" name="Object 16" descr="C left parenthesis i right parenthesis = i t h unit of cipher text."/>
          <p:cNvGraphicFramePr>
            <a:graphicFrameLocks noChangeAspect="1"/>
          </p:cNvGraphicFramePr>
          <p:nvPr>
            <p:extLst>
              <p:ext uri="{D42A27DB-BD31-4B8C-83A1-F6EECF244321}">
                <p14:modId xmlns:p14="http://schemas.microsoft.com/office/powerpoint/2010/main" val="2791944453"/>
              </p:ext>
            </p:extLst>
          </p:nvPr>
        </p:nvGraphicFramePr>
        <p:xfrm>
          <a:off x="1571930" y="4251727"/>
          <a:ext cx="4082123" cy="454020"/>
        </p:xfrm>
        <a:graphic>
          <a:graphicData uri="http://schemas.openxmlformats.org/presentationml/2006/ole">
            <mc:AlternateContent xmlns:mc="http://schemas.openxmlformats.org/markup-compatibility/2006">
              <mc:Choice xmlns:v="urn:schemas-microsoft-com:vml" Requires="v">
                <p:oleObj spid="_x0000_s41146" name="Equation" r:id="rId8" imgW="1726920" imgH="253800" progId="Equation.DSMT4">
                  <p:embed/>
                </p:oleObj>
              </mc:Choice>
              <mc:Fallback>
                <p:oleObj name="Equation" r:id="rId8" imgW="1726920" imgH="253800" progId="Equation.DSMT4">
                  <p:embed/>
                  <p:pic>
                    <p:nvPicPr>
                      <p:cNvPr id="16" name="Object 15"/>
                      <p:cNvPicPr/>
                      <p:nvPr/>
                    </p:nvPicPr>
                    <p:blipFill>
                      <a:blip r:embed="rId9"/>
                      <a:stretch>
                        <a:fillRect/>
                      </a:stretch>
                    </p:blipFill>
                    <p:spPr>
                      <a:xfrm>
                        <a:off x="1571930" y="4251727"/>
                        <a:ext cx="4082123" cy="454020"/>
                      </a:xfrm>
                      <a:prstGeom prst="rect">
                        <a:avLst/>
                      </a:prstGeom>
                    </p:spPr>
                  </p:pic>
                </p:oleObj>
              </mc:Fallback>
            </mc:AlternateContent>
          </a:graphicData>
        </a:graphic>
      </p:graphicFrame>
      <p:sp>
        <p:nvSpPr>
          <p:cNvPr id="7" name="Content Placeholder 6"/>
          <p:cNvSpPr>
            <a:spLocks noGrp="1"/>
          </p:cNvSpPr>
          <p:nvPr>
            <p:ph sz="quarter" idx="16"/>
          </p:nvPr>
        </p:nvSpPr>
        <p:spPr>
          <a:xfrm>
            <a:off x="631368" y="4780345"/>
            <a:ext cx="936171" cy="498904"/>
          </a:xfrm>
        </p:spPr>
        <p:txBody>
          <a:bodyPr/>
          <a:lstStyle/>
          <a:p>
            <a:pPr marL="742950" indent="-285750">
              <a:spcBef>
                <a:spcPts val="600"/>
              </a:spcBef>
              <a:buFont typeface="Arial" panose="020B0604020202020204" pitchFamily="34" charset="0"/>
              <a:buChar char="–"/>
            </a:pPr>
            <a:r>
              <a:rPr lang="en-US" sz="2200" dirty="0">
                <a:latin typeface="+mn-lt"/>
              </a:rPr>
              <a:t> </a:t>
            </a:r>
          </a:p>
        </p:txBody>
      </p:sp>
      <p:graphicFrame>
        <p:nvGraphicFramePr>
          <p:cNvPr id="18" name="Object 17" descr="C left parenthesis i right parenthesis = k s left parenthesis i right parenthesis exclusive or m left parenthesis i right parenthesis."/>
          <p:cNvGraphicFramePr>
            <a:graphicFrameLocks noChangeAspect="1"/>
          </p:cNvGraphicFramePr>
          <p:nvPr>
            <p:extLst>
              <p:ext uri="{D42A27DB-BD31-4B8C-83A1-F6EECF244321}">
                <p14:modId xmlns:p14="http://schemas.microsoft.com/office/powerpoint/2010/main" val="3877162535"/>
              </p:ext>
            </p:extLst>
          </p:nvPr>
        </p:nvGraphicFramePr>
        <p:xfrm>
          <a:off x="1571930" y="4851899"/>
          <a:ext cx="4817003" cy="422712"/>
        </p:xfrm>
        <a:graphic>
          <a:graphicData uri="http://schemas.openxmlformats.org/presentationml/2006/ole">
            <mc:AlternateContent xmlns:mc="http://schemas.openxmlformats.org/markup-compatibility/2006">
              <mc:Choice xmlns:v="urn:schemas-microsoft-com:vml" Requires="v">
                <p:oleObj spid="_x0000_s41147" name="Equation" r:id="rId10" imgW="2438280" imgH="253800" progId="Equation.DSMT4">
                  <p:embed/>
                </p:oleObj>
              </mc:Choice>
              <mc:Fallback>
                <p:oleObj name="Equation" r:id="rId10" imgW="2438280" imgH="253800" progId="Equation.DSMT4">
                  <p:embed/>
                  <p:pic>
                    <p:nvPicPr>
                      <p:cNvPr id="17" name="Object 16"/>
                      <p:cNvPicPr/>
                      <p:nvPr/>
                    </p:nvPicPr>
                    <p:blipFill>
                      <a:blip r:embed="rId11"/>
                      <a:stretch>
                        <a:fillRect/>
                      </a:stretch>
                    </p:blipFill>
                    <p:spPr>
                      <a:xfrm>
                        <a:off x="1571930" y="4851899"/>
                        <a:ext cx="4817003" cy="422712"/>
                      </a:xfrm>
                      <a:prstGeom prst="rect">
                        <a:avLst/>
                      </a:prstGeom>
                    </p:spPr>
                  </p:pic>
                </p:oleObj>
              </mc:Fallback>
            </mc:AlternateContent>
          </a:graphicData>
        </a:graphic>
      </p:graphicFrame>
      <p:sp>
        <p:nvSpPr>
          <p:cNvPr id="8" name="Content Placeholder 7"/>
          <p:cNvSpPr>
            <a:spLocks noGrp="1"/>
          </p:cNvSpPr>
          <p:nvPr>
            <p:ph sz="quarter" idx="17"/>
          </p:nvPr>
        </p:nvSpPr>
        <p:spPr>
          <a:xfrm>
            <a:off x="631368" y="5373108"/>
            <a:ext cx="936171" cy="411018"/>
          </a:xfrm>
        </p:spPr>
        <p:txBody>
          <a:bodyPr/>
          <a:lstStyle/>
          <a:p>
            <a:pPr marL="742950" indent="-285750">
              <a:spcBef>
                <a:spcPts val="600"/>
              </a:spcBef>
              <a:buFont typeface="Arial" panose="020B0604020202020204" pitchFamily="34" charset="0"/>
              <a:buChar char="–"/>
            </a:pPr>
            <a:r>
              <a:rPr lang="en-US" sz="2200" dirty="0">
                <a:latin typeface="+mn-lt"/>
              </a:rPr>
              <a:t> </a:t>
            </a:r>
          </a:p>
        </p:txBody>
      </p:sp>
      <p:graphicFrame>
        <p:nvGraphicFramePr>
          <p:cNvPr id="19" name="Object 18" descr="M left parenthesis i right parenthesis = k s left parenthesis i right parenthesis exclusive or c left parenthesis i right parenthesis."/>
          <p:cNvGraphicFramePr>
            <a:graphicFrameLocks noChangeAspect="1"/>
          </p:cNvGraphicFramePr>
          <p:nvPr>
            <p:extLst>
              <p:ext uri="{D42A27DB-BD31-4B8C-83A1-F6EECF244321}">
                <p14:modId xmlns:p14="http://schemas.microsoft.com/office/powerpoint/2010/main" val="2225729852"/>
              </p:ext>
            </p:extLst>
          </p:nvPr>
        </p:nvGraphicFramePr>
        <p:xfrm>
          <a:off x="1571930" y="5421328"/>
          <a:ext cx="2310107" cy="449882"/>
        </p:xfrm>
        <a:graphic>
          <a:graphicData uri="http://schemas.openxmlformats.org/presentationml/2006/ole">
            <mc:AlternateContent xmlns:mc="http://schemas.openxmlformats.org/markup-compatibility/2006">
              <mc:Choice xmlns:v="urn:schemas-microsoft-com:vml" Requires="v">
                <p:oleObj spid="_x0000_s41148" name="Equation" r:id="rId12" imgW="1180800" imgH="253800" progId="Equation.DSMT4">
                  <p:embed/>
                </p:oleObj>
              </mc:Choice>
              <mc:Fallback>
                <p:oleObj name="Equation" r:id="rId12" imgW="1180800" imgH="253800" progId="Equation.DSMT4">
                  <p:embed/>
                  <p:pic>
                    <p:nvPicPr>
                      <p:cNvPr id="18" name="Object 17"/>
                      <p:cNvPicPr/>
                      <p:nvPr/>
                    </p:nvPicPr>
                    <p:blipFill>
                      <a:blip r:embed="rId13"/>
                      <a:stretch>
                        <a:fillRect/>
                      </a:stretch>
                    </p:blipFill>
                    <p:spPr>
                      <a:xfrm>
                        <a:off x="1571930" y="5421328"/>
                        <a:ext cx="2310107" cy="449882"/>
                      </a:xfrm>
                      <a:prstGeom prst="rect">
                        <a:avLst/>
                      </a:prstGeom>
                    </p:spPr>
                  </p:pic>
                </p:oleObj>
              </mc:Fallback>
            </mc:AlternateContent>
          </a:graphicData>
        </a:graphic>
      </p:graphicFrame>
      <p:sp>
        <p:nvSpPr>
          <p:cNvPr id="9" name="Content Placeholder 8"/>
          <p:cNvSpPr>
            <a:spLocks noGrp="1"/>
          </p:cNvSpPr>
          <p:nvPr>
            <p:ph sz="quarter" idx="18"/>
          </p:nvPr>
        </p:nvSpPr>
        <p:spPr>
          <a:xfrm>
            <a:off x="457201" y="5926828"/>
            <a:ext cx="8229600" cy="415636"/>
          </a:xfrm>
        </p:spPr>
        <p:txBody>
          <a:bodyPr/>
          <a:lstStyle/>
          <a:p>
            <a:pPr indent="-256032"/>
            <a:r>
              <a:rPr lang="en-US" sz="2200" dirty="0">
                <a:latin typeface="+mn-lt"/>
              </a:rPr>
              <a:t>W</a:t>
            </a:r>
            <a:r>
              <a:rPr lang="en-US" sz="100" dirty="0">
                <a:latin typeface="+mn-lt"/>
              </a:rPr>
              <a:t> </a:t>
            </a:r>
            <a:r>
              <a:rPr lang="en-US" sz="2200" dirty="0">
                <a:latin typeface="+mn-lt"/>
              </a:rPr>
              <a:t>E</a:t>
            </a:r>
            <a:r>
              <a:rPr lang="en-US" sz="100" dirty="0">
                <a:latin typeface="+mn-lt"/>
              </a:rPr>
              <a:t> </a:t>
            </a:r>
            <a:r>
              <a:rPr lang="en-US" sz="2200" dirty="0">
                <a:latin typeface="+mn-lt"/>
              </a:rPr>
              <a:t>P uses R</a:t>
            </a:r>
            <a:r>
              <a:rPr lang="en-US" sz="100" dirty="0">
                <a:latin typeface="+mn-lt"/>
              </a:rPr>
              <a:t> </a:t>
            </a:r>
            <a:r>
              <a:rPr lang="en-US" sz="2200" dirty="0">
                <a:latin typeface="+mn-lt"/>
              </a:rPr>
              <a:t>C4</a:t>
            </a:r>
          </a:p>
        </p:txBody>
      </p:sp>
    </p:spTree>
    <p:extLst>
      <p:ext uri="{BB962C8B-B14F-4D97-AF65-F5344CB8AC3E}">
        <p14:creationId xmlns:p14="http://schemas.microsoft.com/office/powerpoint/2010/main" val="100222229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eaLnBrk="0" fontAlgn="base" hangingPunct="0">
              <a:spcBef>
                <a:spcPct val="0"/>
              </a:spcBef>
              <a:spcAft>
                <a:spcPct val="0"/>
              </a:spcAft>
              <a:buClrTx/>
            </a:pPr>
            <a:r>
              <a:rPr lang="en-US" dirty="0">
                <a:latin typeface="Times New Roman" panose="02020603050405020304" pitchFamily="18" charset="0"/>
                <a:ea typeface="ＭＳ Ｐゴシック" charset="0"/>
              </a:rPr>
              <a:t>Stream Cipher and Packet Independence</a:t>
            </a:r>
          </a:p>
        </p:txBody>
      </p:sp>
      <p:sp>
        <p:nvSpPr>
          <p:cNvPr id="3" name="Content Placeholder 2"/>
          <p:cNvSpPr>
            <a:spLocks noGrp="1"/>
          </p:cNvSpPr>
          <p:nvPr>
            <p:ph type="body" idx="1"/>
          </p:nvPr>
        </p:nvSpPr>
        <p:spPr>
          <a:xfrm>
            <a:off x="457200" y="1600200"/>
            <a:ext cx="8229600" cy="2862292"/>
          </a:xfrm>
        </p:spPr>
        <p:txBody>
          <a:bodyPr wrap="square" lIns="91425" tIns="91425" rIns="91425" bIns="91425">
            <a:spAutoFit/>
          </a:bodyPr>
          <a:lstStyle/>
          <a:p>
            <a:pPr marL="255651" lvl="0" indent="-255651" eaLnBrk="0" fontAlgn="base" hangingPunct="0">
              <a:spcAft>
                <a:spcPct val="0"/>
              </a:spcAft>
              <a:buFont typeface="Arial" panose="020B0604020202020204" pitchFamily="34" charset="0"/>
              <a:buChar char="•"/>
            </a:pPr>
            <a:r>
              <a:rPr lang="en-US" sz="2400" dirty="0">
                <a:solidFill>
                  <a:srgbClr val="000000"/>
                </a:solidFill>
                <a:latin typeface="Arial (Body)"/>
                <a:ea typeface="ＭＳ Ｐゴシック" charset="0"/>
              </a:rPr>
              <a:t>recall design goal: each packet separately encrypted</a:t>
            </a:r>
          </a:p>
          <a:p>
            <a:pPr marL="255651" lvl="0" indent="-255651" eaLnBrk="0" fontAlgn="base" hangingPunct="0">
              <a:spcAft>
                <a:spcPct val="0"/>
              </a:spcAft>
              <a:buFont typeface="Arial" panose="020B0604020202020204" pitchFamily="34" charset="0"/>
              <a:buChar char="•"/>
            </a:pPr>
            <a:r>
              <a:rPr lang="en-US" sz="2400" dirty="0">
                <a:solidFill>
                  <a:srgbClr val="000000"/>
                </a:solidFill>
                <a:latin typeface="Arial (Body)"/>
                <a:ea typeface="ＭＳ Ｐゴシック" charset="0"/>
              </a:rPr>
              <a:t>if for frame n+1, use keystream from where we left off for frame n, then each frame is not separately encrypted</a:t>
            </a:r>
          </a:p>
          <a:p>
            <a:pPr marL="741553" lvl="1" indent="-284353" eaLnBrk="0" fontAlgn="base" hangingPunct="0">
              <a:spcAft>
                <a:spcPct val="0"/>
              </a:spcAft>
              <a:buFont typeface="Arial" panose="020B0604020202020204" pitchFamily="34" charset="0"/>
              <a:buChar char="–"/>
            </a:pPr>
            <a:r>
              <a:rPr lang="en-US" sz="2400" dirty="0">
                <a:solidFill>
                  <a:srgbClr val="000000"/>
                </a:solidFill>
                <a:latin typeface="Arial (Body)"/>
                <a:ea typeface="ＭＳ Ｐゴシック" charset="0"/>
              </a:rPr>
              <a:t>need to know where we left off for packet n</a:t>
            </a:r>
          </a:p>
          <a:p>
            <a:pPr marL="255651" lvl="0" indent="-255651" eaLnBrk="0" fontAlgn="base" hangingPunct="0">
              <a:spcAft>
                <a:spcPct val="0"/>
              </a:spcAft>
              <a:buFont typeface="Arial" panose="020B0604020202020204" pitchFamily="34" charset="0"/>
              <a:buChar char="•"/>
            </a:pPr>
            <a:r>
              <a:rPr lang="en-US" sz="2400" dirty="0">
                <a:solidFill>
                  <a:srgbClr val="000000"/>
                </a:solidFill>
                <a:latin typeface="Arial (Body)"/>
                <a:ea typeface="ＭＳ Ｐゴシック" charset="0"/>
              </a:rPr>
              <a:t>W</a:t>
            </a:r>
            <a:r>
              <a:rPr lang="en-US" sz="100" dirty="0">
                <a:solidFill>
                  <a:srgbClr val="000000"/>
                </a:solidFill>
                <a:latin typeface="Arial (Body)"/>
                <a:ea typeface="ＭＳ Ｐゴシック" charset="0"/>
              </a:rPr>
              <a:t> </a:t>
            </a:r>
            <a:r>
              <a:rPr lang="en-US" sz="2400" dirty="0">
                <a:solidFill>
                  <a:srgbClr val="000000"/>
                </a:solidFill>
                <a:latin typeface="Arial (Body)"/>
                <a:ea typeface="ＭＳ Ｐゴシック" charset="0"/>
              </a:rPr>
              <a:t>E</a:t>
            </a:r>
            <a:r>
              <a:rPr lang="en-US" sz="100" dirty="0">
                <a:solidFill>
                  <a:srgbClr val="000000"/>
                </a:solidFill>
                <a:latin typeface="Arial (Body)"/>
                <a:ea typeface="ＭＳ Ｐゴシック" charset="0"/>
              </a:rPr>
              <a:t> </a:t>
            </a:r>
            <a:r>
              <a:rPr lang="en-US" sz="2400" dirty="0">
                <a:solidFill>
                  <a:srgbClr val="000000"/>
                </a:solidFill>
                <a:latin typeface="Arial (Body)"/>
                <a:ea typeface="ＭＳ Ｐゴシック" charset="0"/>
              </a:rPr>
              <a:t>P approach: initialize keystream with key + new I</a:t>
            </a:r>
            <a:r>
              <a:rPr lang="en-US" sz="100" dirty="0">
                <a:solidFill>
                  <a:srgbClr val="000000"/>
                </a:solidFill>
                <a:latin typeface="Arial (Body)"/>
                <a:ea typeface="ＭＳ Ｐゴシック" charset="0"/>
              </a:rPr>
              <a:t> </a:t>
            </a:r>
            <a:r>
              <a:rPr lang="en-US" sz="2400" dirty="0">
                <a:solidFill>
                  <a:srgbClr val="000000"/>
                </a:solidFill>
                <a:latin typeface="Arial (Body)"/>
                <a:ea typeface="ＭＳ Ｐゴシック" charset="0"/>
              </a:rPr>
              <a:t>V for each packet:</a:t>
            </a:r>
          </a:p>
        </p:txBody>
      </p:sp>
      <p:pic>
        <p:nvPicPr>
          <p:cNvPr id="11" name="Picture 10" descr="A diagram has 3 connected parts. 1, Key + I V sub packet. 2, keystream generator. 3, keystream sub packet."/>
          <p:cNvPicPr>
            <a:picLocks noChangeAspect="1"/>
          </p:cNvPicPr>
          <p:nvPr/>
        </p:nvPicPr>
        <p:blipFill>
          <a:blip r:embed="rId2"/>
          <a:stretch>
            <a:fillRect/>
          </a:stretch>
        </p:blipFill>
        <p:spPr>
          <a:xfrm>
            <a:off x="1353033" y="4750042"/>
            <a:ext cx="6437934" cy="926672"/>
          </a:xfrm>
          <a:prstGeom prst="rect">
            <a:avLst/>
          </a:prstGeom>
        </p:spPr>
      </p:pic>
    </p:spTree>
    <p:extLst>
      <p:ext uri="{BB962C8B-B14F-4D97-AF65-F5344CB8AC3E}">
        <p14:creationId xmlns:p14="http://schemas.microsoft.com/office/powerpoint/2010/main" val="9018697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Symmetric Key Cryptography</a:t>
            </a:r>
          </a:p>
        </p:txBody>
      </p:sp>
      <p:pic>
        <p:nvPicPr>
          <p:cNvPr id="5" name="Picture 4" descr="A diagram connects 2 people, Alice and Bob. Alice uses an encryption algorithm and a K sub A encryption key to send an encrypted plain text message, m, to Bob. Bob’s encryption algorithm uses a decryption key, K sub S, to translate cipher text, k sub s of m, to plain text. M = K sub s left parenthesis K sub s of m right parenthesis."/>
          <p:cNvPicPr>
            <a:picLocks noChangeAspect="1"/>
          </p:cNvPicPr>
          <p:nvPr/>
        </p:nvPicPr>
        <p:blipFill>
          <a:blip r:embed="rId2"/>
          <a:stretch>
            <a:fillRect/>
          </a:stretch>
        </p:blipFill>
        <p:spPr>
          <a:xfrm>
            <a:off x="1030333" y="1688702"/>
            <a:ext cx="7083333" cy="1827459"/>
          </a:xfrm>
          <a:prstGeom prst="rect">
            <a:avLst/>
          </a:prstGeom>
        </p:spPr>
      </p:pic>
      <p:sp>
        <p:nvSpPr>
          <p:cNvPr id="3" name="Text Placeholder 2"/>
          <p:cNvSpPr>
            <a:spLocks noGrp="1"/>
          </p:cNvSpPr>
          <p:nvPr>
            <p:ph type="body" idx="1"/>
          </p:nvPr>
        </p:nvSpPr>
        <p:spPr>
          <a:xfrm>
            <a:off x="457200" y="3707945"/>
            <a:ext cx="8229600" cy="1805751"/>
          </a:xfrm>
        </p:spPr>
        <p:txBody>
          <a:bodyPr/>
          <a:lstStyle/>
          <a:p>
            <a:pPr marL="0" indent="0">
              <a:buFont typeface="Wingdings" charset="0"/>
              <a:buNone/>
              <a:tabLst/>
            </a:pPr>
            <a:r>
              <a:rPr lang="en-US" sz="2400" b="1" dirty="0">
                <a:solidFill>
                  <a:schemeClr val="tx1"/>
                </a:solidFill>
                <a:latin typeface="+mn-lt"/>
              </a:rPr>
              <a:t>symmetric key crypto: </a:t>
            </a:r>
            <a:r>
              <a:rPr lang="en-US" sz="2400" dirty="0">
                <a:latin typeface="+mn-lt"/>
              </a:rPr>
              <a:t>Bob and Alice share same (symmetric) key: K</a:t>
            </a:r>
            <a:r>
              <a:rPr lang="en-US" sz="2400" baseline="-25000" dirty="0">
                <a:latin typeface="+mn-lt"/>
              </a:rPr>
              <a:t>s</a:t>
            </a:r>
          </a:p>
          <a:p>
            <a:r>
              <a:rPr lang="en-US" sz="2400" dirty="0">
                <a:latin typeface="+mn-lt"/>
              </a:rPr>
              <a:t>e.g., key is knowing substitution pattern in mono alphabetic substitution cipher</a:t>
            </a:r>
          </a:p>
        </p:txBody>
      </p:sp>
      <p:sp>
        <p:nvSpPr>
          <p:cNvPr id="4" name="Text Placeholder 3"/>
          <p:cNvSpPr>
            <a:spLocks noGrp="1"/>
          </p:cNvSpPr>
          <p:nvPr>
            <p:ph type="body" idx="2"/>
          </p:nvPr>
        </p:nvSpPr>
        <p:spPr>
          <a:xfrm>
            <a:off x="457200" y="5627999"/>
            <a:ext cx="8229600" cy="612467"/>
          </a:xfrm>
        </p:spPr>
        <p:txBody>
          <a:bodyPr/>
          <a:lstStyle/>
          <a:p>
            <a:pPr marL="0" indent="0">
              <a:buNone/>
            </a:pPr>
            <a:r>
              <a:rPr lang="en-US" sz="2400" b="1" dirty="0">
                <a:latin typeface="+mn-lt"/>
              </a:rPr>
              <a:t>Q:</a:t>
            </a:r>
            <a:r>
              <a:rPr lang="en-US" sz="2400" dirty="0">
                <a:latin typeface="+mn-lt"/>
              </a:rPr>
              <a:t> how do Bob and Alice agree on key value?</a:t>
            </a:r>
          </a:p>
        </p:txBody>
      </p:sp>
    </p:spTree>
    <p:extLst>
      <p:ext uri="{BB962C8B-B14F-4D97-AF65-F5344CB8AC3E}">
        <p14:creationId xmlns:p14="http://schemas.microsoft.com/office/powerpoint/2010/main" val="327656973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eaLnBrk="0" fontAlgn="base" hangingPunct="0">
              <a:spcBef>
                <a:spcPct val="0"/>
              </a:spcBef>
              <a:spcAft>
                <a:spcPct val="0"/>
              </a:spcAft>
              <a:buClrTx/>
            </a:pPr>
            <a:r>
              <a:rPr lang="en-US" dirty="0">
                <a:latin typeface="Times New Roman" panose="02020603050405020304" pitchFamily="18" charset="0"/>
                <a:ea typeface="ＭＳ Ｐゴシック" charset="0"/>
              </a:rPr>
              <a:t>W</a:t>
            </a:r>
            <a:r>
              <a:rPr lang="en-US" sz="100" dirty="0">
                <a:latin typeface="Times New Roman" panose="02020603050405020304" pitchFamily="18" charset="0"/>
                <a:ea typeface="ＭＳ Ｐゴシック" charset="0"/>
              </a:rPr>
              <a:t> </a:t>
            </a:r>
            <a:r>
              <a:rPr lang="en-US" dirty="0">
                <a:latin typeface="Times New Roman" panose="02020603050405020304" pitchFamily="18" charset="0"/>
                <a:ea typeface="ＭＳ Ｐゴシック" charset="0"/>
              </a:rPr>
              <a:t>E</a:t>
            </a:r>
            <a:r>
              <a:rPr lang="en-US" sz="100" dirty="0">
                <a:latin typeface="Times New Roman" panose="02020603050405020304" pitchFamily="18" charset="0"/>
                <a:ea typeface="ＭＳ Ｐゴシック" charset="0"/>
              </a:rPr>
              <a:t> </a:t>
            </a:r>
            <a:r>
              <a:rPr lang="en-US" dirty="0">
                <a:latin typeface="Times New Roman" panose="02020603050405020304" pitchFamily="18" charset="0"/>
                <a:ea typeface="ＭＳ Ｐゴシック" charset="0"/>
              </a:rPr>
              <a:t>P Encryption </a:t>
            </a:r>
            <a:r>
              <a:rPr lang="en-US" sz="2000" b="0" dirty="0">
                <a:latin typeface="Times New Roman" panose="02020603050405020304" pitchFamily="18" charset="0"/>
                <a:ea typeface="ＭＳ Ｐゴシック" charset="0"/>
              </a:rPr>
              <a:t>(1 of 2)</a:t>
            </a:r>
          </a:p>
        </p:txBody>
      </p:sp>
      <p:sp>
        <p:nvSpPr>
          <p:cNvPr id="3" name="Content Placeholder 2"/>
          <p:cNvSpPr>
            <a:spLocks noGrp="1"/>
          </p:cNvSpPr>
          <p:nvPr>
            <p:ph type="body" idx="1"/>
          </p:nvPr>
        </p:nvSpPr>
        <p:spPr>
          <a:xfrm>
            <a:off x="457200" y="1600200"/>
            <a:ext cx="8213271" cy="3662511"/>
          </a:xfrm>
        </p:spPr>
        <p:txBody>
          <a:bodyPr wrap="square" lIns="91425" tIns="91425" rIns="91425" bIns="91425">
            <a:spAutoFit/>
          </a:bodyPr>
          <a:lstStyle/>
          <a:p>
            <a:pPr marL="255651" lvl="0" indent="-255651" eaLnBrk="0" fontAlgn="base" hangingPunct="0">
              <a:spcAft>
                <a:spcPct val="0"/>
              </a:spcAft>
              <a:buFont typeface="Arial" panose="020B0604020202020204" pitchFamily="34" charset="0"/>
              <a:buChar char="•"/>
            </a:pPr>
            <a:r>
              <a:rPr lang="en-US" sz="2200" dirty="0">
                <a:solidFill>
                  <a:srgbClr val="000000"/>
                </a:solidFill>
                <a:latin typeface="+mn-lt"/>
                <a:ea typeface="ＭＳ Ｐゴシック" charset="0"/>
              </a:rPr>
              <a:t>sender calculates Integrity Check Value (I</a:t>
            </a:r>
            <a:r>
              <a:rPr lang="en-US" sz="100" dirty="0">
                <a:solidFill>
                  <a:srgbClr val="000000"/>
                </a:solidFill>
                <a:latin typeface="+mn-lt"/>
                <a:ea typeface="ＭＳ Ｐゴシック" charset="0"/>
              </a:rPr>
              <a:t> </a:t>
            </a:r>
            <a:r>
              <a:rPr lang="en-US" sz="2200" dirty="0">
                <a:solidFill>
                  <a:srgbClr val="000000"/>
                </a:solidFill>
                <a:latin typeface="+mn-lt"/>
                <a:ea typeface="ＭＳ Ｐゴシック" charset="0"/>
              </a:rPr>
              <a:t>C</a:t>
            </a:r>
            <a:r>
              <a:rPr lang="en-US" sz="100" dirty="0">
                <a:solidFill>
                  <a:srgbClr val="000000"/>
                </a:solidFill>
                <a:latin typeface="+mn-lt"/>
                <a:ea typeface="ＭＳ Ｐゴシック" charset="0"/>
              </a:rPr>
              <a:t> </a:t>
            </a:r>
            <a:r>
              <a:rPr lang="en-US" sz="2200" dirty="0">
                <a:solidFill>
                  <a:srgbClr val="000000"/>
                </a:solidFill>
                <a:latin typeface="+mn-lt"/>
                <a:ea typeface="ＭＳ Ｐゴシック" charset="0"/>
              </a:rPr>
              <a:t>V, four-byte </a:t>
            </a:r>
            <a:r>
              <a:rPr lang="pt-BR" sz="2200" dirty="0">
                <a:solidFill>
                  <a:srgbClr val="000000"/>
                </a:solidFill>
                <a:latin typeface="+mn-lt"/>
                <a:ea typeface="ＭＳ Ｐゴシック" charset="0"/>
              </a:rPr>
              <a:t>hash/C</a:t>
            </a:r>
            <a:r>
              <a:rPr lang="pt-BR" sz="100" dirty="0">
                <a:solidFill>
                  <a:srgbClr val="000000"/>
                </a:solidFill>
                <a:latin typeface="+mn-lt"/>
                <a:ea typeface="ＭＳ Ｐゴシック" charset="0"/>
              </a:rPr>
              <a:t> </a:t>
            </a:r>
            <a:r>
              <a:rPr lang="pt-BR" sz="2200" dirty="0">
                <a:solidFill>
                  <a:srgbClr val="000000"/>
                </a:solidFill>
                <a:latin typeface="+mn-lt"/>
                <a:ea typeface="ＭＳ Ｐゴシック" charset="0"/>
              </a:rPr>
              <a:t>R</a:t>
            </a:r>
            <a:r>
              <a:rPr lang="pt-BR" sz="100" dirty="0">
                <a:solidFill>
                  <a:srgbClr val="000000"/>
                </a:solidFill>
                <a:latin typeface="+mn-lt"/>
                <a:ea typeface="ＭＳ Ｐゴシック" charset="0"/>
              </a:rPr>
              <a:t> </a:t>
            </a:r>
            <a:r>
              <a:rPr lang="pt-BR" sz="2200" dirty="0">
                <a:solidFill>
                  <a:srgbClr val="000000"/>
                </a:solidFill>
                <a:latin typeface="+mn-lt"/>
                <a:ea typeface="ＭＳ Ｐゴシック" charset="0"/>
              </a:rPr>
              <a:t>C </a:t>
            </a:r>
            <a:r>
              <a:rPr lang="en-US" sz="2200" dirty="0">
                <a:solidFill>
                  <a:srgbClr val="000000"/>
                </a:solidFill>
                <a:latin typeface="+mn-lt"/>
                <a:ea typeface="ＭＳ Ｐゴシック" charset="0"/>
              </a:rPr>
              <a:t>over data</a:t>
            </a:r>
          </a:p>
          <a:p>
            <a:pPr marL="255651" lvl="0" indent="-255651" eaLnBrk="0" fontAlgn="base" hangingPunct="0">
              <a:spcAft>
                <a:spcPct val="0"/>
              </a:spcAft>
              <a:buFont typeface="Arial" panose="020B0604020202020204" pitchFamily="34" charset="0"/>
              <a:buChar char="•"/>
            </a:pPr>
            <a:r>
              <a:rPr lang="en-US" sz="2200" dirty="0">
                <a:solidFill>
                  <a:srgbClr val="000000"/>
                </a:solidFill>
                <a:latin typeface="+mn-lt"/>
                <a:ea typeface="ＭＳ Ｐゴシック" charset="0"/>
              </a:rPr>
              <a:t>each side has 104-bit shared key</a:t>
            </a:r>
          </a:p>
          <a:p>
            <a:pPr marL="255651" lvl="0" indent="-255651" eaLnBrk="0" fontAlgn="base" hangingPunct="0">
              <a:spcAft>
                <a:spcPct val="0"/>
              </a:spcAft>
            </a:pPr>
            <a:r>
              <a:rPr lang="en-US" sz="2200" dirty="0">
                <a:solidFill>
                  <a:srgbClr val="000000"/>
                </a:solidFill>
                <a:latin typeface="+mn-lt"/>
                <a:ea typeface="ＭＳ Ｐゴシック" charset="0"/>
              </a:rPr>
              <a:t>sender creates 24-bit initialization vector</a:t>
            </a:r>
            <a:r>
              <a:rPr lang="en-US" sz="2400" dirty="0">
                <a:solidFill>
                  <a:srgbClr val="000000"/>
                </a:solidFill>
                <a:latin typeface="+mn-lt"/>
                <a:ea typeface="ＭＳ Ｐゴシック" charset="0"/>
              </a:rPr>
              <a:t> (</a:t>
            </a:r>
            <a:r>
              <a:rPr lang="en-US" sz="2200" dirty="0">
                <a:latin typeface="+mn-lt"/>
              </a:rPr>
              <a:t>I</a:t>
            </a:r>
            <a:r>
              <a:rPr lang="en-US" sz="100" dirty="0">
                <a:latin typeface="+mn-lt"/>
              </a:rPr>
              <a:t> </a:t>
            </a:r>
            <a:r>
              <a:rPr lang="en-US" sz="2200" dirty="0">
                <a:latin typeface="+mn-lt"/>
              </a:rPr>
              <a:t>V</a:t>
            </a:r>
            <a:r>
              <a:rPr lang="en-US" sz="2200" dirty="0">
                <a:solidFill>
                  <a:srgbClr val="000000"/>
                </a:solidFill>
                <a:latin typeface="+mn-lt"/>
                <a:ea typeface="ＭＳ Ｐゴシック" charset="0"/>
              </a:rPr>
              <a:t>), appends to key: gives 128-bit key</a:t>
            </a:r>
          </a:p>
          <a:p>
            <a:pPr marL="255651" lvl="0" indent="-255651" eaLnBrk="0" fontAlgn="base" hangingPunct="0">
              <a:spcAft>
                <a:spcPct val="0"/>
              </a:spcAft>
              <a:buFont typeface="Arial" panose="020B0604020202020204" pitchFamily="34" charset="0"/>
              <a:buChar char="•"/>
            </a:pPr>
            <a:r>
              <a:rPr lang="en-US" sz="2200" dirty="0">
                <a:solidFill>
                  <a:srgbClr val="000000"/>
                </a:solidFill>
                <a:latin typeface="+mn-lt"/>
                <a:ea typeface="ＭＳ Ｐゴシック" charset="0"/>
              </a:rPr>
              <a:t>sender also appends keyI</a:t>
            </a:r>
            <a:r>
              <a:rPr lang="en-US" sz="100" dirty="0">
                <a:solidFill>
                  <a:srgbClr val="000000"/>
                </a:solidFill>
                <a:latin typeface="+mn-lt"/>
                <a:ea typeface="ＭＳ Ｐゴシック" charset="0"/>
              </a:rPr>
              <a:t> </a:t>
            </a:r>
            <a:r>
              <a:rPr lang="en-US" sz="2200" dirty="0">
                <a:solidFill>
                  <a:srgbClr val="000000"/>
                </a:solidFill>
                <a:latin typeface="+mn-lt"/>
                <a:ea typeface="ＭＳ Ｐゴシック" charset="0"/>
              </a:rPr>
              <a:t>D (in 8-bit field)</a:t>
            </a:r>
          </a:p>
          <a:p>
            <a:pPr marL="255651" indent="-255651" eaLnBrk="0" fontAlgn="base" hangingPunct="0">
              <a:spcAft>
                <a:spcPct val="0"/>
              </a:spcAft>
            </a:pPr>
            <a:r>
              <a:rPr lang="en-US" sz="2200" dirty="0">
                <a:solidFill>
                  <a:srgbClr val="000000"/>
                </a:solidFill>
                <a:latin typeface="+mn-lt"/>
                <a:ea typeface="ＭＳ Ｐゴシック" charset="0"/>
              </a:rPr>
              <a:t>128-bit key inputted into pseudo random number generator to get keystream</a:t>
            </a:r>
          </a:p>
        </p:txBody>
      </p:sp>
    </p:spTree>
    <p:extLst>
      <p:ext uri="{BB962C8B-B14F-4D97-AF65-F5344CB8AC3E}">
        <p14:creationId xmlns:p14="http://schemas.microsoft.com/office/powerpoint/2010/main" val="406424291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eaLnBrk="0" fontAlgn="base" hangingPunct="0">
              <a:spcBef>
                <a:spcPct val="0"/>
              </a:spcBef>
              <a:spcAft>
                <a:spcPct val="0"/>
              </a:spcAft>
              <a:buClrTx/>
            </a:pPr>
            <a:r>
              <a:rPr lang="en-US" dirty="0">
                <a:latin typeface="Times New Roman" panose="02020603050405020304" pitchFamily="18" charset="0"/>
                <a:ea typeface="ＭＳ Ｐゴシック" charset="0"/>
              </a:rPr>
              <a:t>W</a:t>
            </a:r>
            <a:r>
              <a:rPr lang="en-US" sz="100" dirty="0">
                <a:latin typeface="Times New Roman" panose="02020603050405020304" pitchFamily="18" charset="0"/>
                <a:ea typeface="ＭＳ Ｐゴシック" charset="0"/>
              </a:rPr>
              <a:t> </a:t>
            </a:r>
            <a:r>
              <a:rPr lang="en-US" dirty="0">
                <a:latin typeface="Times New Roman" panose="02020603050405020304" pitchFamily="18" charset="0"/>
                <a:ea typeface="ＭＳ Ｐゴシック" charset="0"/>
              </a:rPr>
              <a:t>E</a:t>
            </a:r>
            <a:r>
              <a:rPr lang="en-US" sz="100" dirty="0">
                <a:latin typeface="Times New Roman" panose="02020603050405020304" pitchFamily="18" charset="0"/>
                <a:ea typeface="ＭＳ Ｐゴシック" charset="0"/>
              </a:rPr>
              <a:t> </a:t>
            </a:r>
            <a:r>
              <a:rPr lang="en-US" dirty="0">
                <a:latin typeface="Times New Roman" panose="02020603050405020304" pitchFamily="18" charset="0"/>
                <a:ea typeface="ＭＳ Ｐゴシック" charset="0"/>
              </a:rPr>
              <a:t>P Encryption </a:t>
            </a:r>
            <a:r>
              <a:rPr lang="en-US" sz="2000" b="0" dirty="0">
                <a:latin typeface="Times New Roman" panose="02020603050405020304" pitchFamily="18" charset="0"/>
                <a:ea typeface="ＭＳ Ｐゴシック" charset="0"/>
              </a:rPr>
              <a:t>(2 of 2)</a:t>
            </a:r>
          </a:p>
        </p:txBody>
      </p:sp>
      <p:sp>
        <p:nvSpPr>
          <p:cNvPr id="3" name="Content Placeholder 2"/>
          <p:cNvSpPr>
            <a:spLocks noGrp="1"/>
          </p:cNvSpPr>
          <p:nvPr>
            <p:ph type="body" idx="1"/>
          </p:nvPr>
        </p:nvSpPr>
        <p:spPr>
          <a:xfrm>
            <a:off x="457200" y="1600200"/>
            <a:ext cx="8229600" cy="2108239"/>
          </a:xfrm>
        </p:spPr>
        <p:txBody>
          <a:bodyPr wrap="square" lIns="91425" tIns="91425" rIns="91425" bIns="91425">
            <a:spAutoFit/>
          </a:bodyPr>
          <a:lstStyle/>
          <a:p>
            <a:pPr marL="255651" lvl="0" indent="-255651" eaLnBrk="0" fontAlgn="base" hangingPunct="0">
              <a:spcAft>
                <a:spcPct val="0"/>
              </a:spcAft>
              <a:buFont typeface="Arial" panose="020B0604020202020204" pitchFamily="34" charset="0"/>
              <a:buChar char="•"/>
            </a:pPr>
            <a:r>
              <a:rPr lang="en-US" sz="2200" dirty="0">
                <a:solidFill>
                  <a:srgbClr val="000000"/>
                </a:solidFill>
                <a:latin typeface="Arial (Body)"/>
                <a:ea typeface="ＭＳ Ｐゴシック" charset="0"/>
              </a:rPr>
              <a:t>data in frame + I</a:t>
            </a:r>
            <a:r>
              <a:rPr lang="en-US" sz="100" dirty="0">
                <a:solidFill>
                  <a:srgbClr val="000000"/>
                </a:solidFill>
                <a:latin typeface="Arial (Body)"/>
                <a:ea typeface="ＭＳ Ｐゴシック" charset="0"/>
              </a:rPr>
              <a:t> </a:t>
            </a:r>
            <a:r>
              <a:rPr lang="en-US" sz="2200" dirty="0">
                <a:solidFill>
                  <a:srgbClr val="000000"/>
                </a:solidFill>
                <a:latin typeface="Arial (Body)"/>
                <a:ea typeface="ＭＳ Ｐゴシック" charset="0"/>
              </a:rPr>
              <a:t>C</a:t>
            </a:r>
            <a:r>
              <a:rPr lang="en-US" sz="100" dirty="0">
                <a:solidFill>
                  <a:srgbClr val="000000"/>
                </a:solidFill>
                <a:latin typeface="Arial (Body)"/>
                <a:ea typeface="ＭＳ Ｐゴシック" charset="0"/>
              </a:rPr>
              <a:t> </a:t>
            </a:r>
            <a:r>
              <a:rPr lang="en-US" sz="2200" dirty="0">
                <a:solidFill>
                  <a:srgbClr val="000000"/>
                </a:solidFill>
                <a:latin typeface="Arial (Body)"/>
                <a:ea typeface="ＭＳ Ｐゴシック" charset="0"/>
              </a:rPr>
              <a:t>V is encrypted with R</a:t>
            </a:r>
            <a:r>
              <a:rPr lang="en-US" sz="100" dirty="0">
                <a:solidFill>
                  <a:srgbClr val="000000"/>
                </a:solidFill>
                <a:latin typeface="Arial (Body)"/>
                <a:ea typeface="ＭＳ Ｐゴシック" charset="0"/>
              </a:rPr>
              <a:t> </a:t>
            </a:r>
            <a:r>
              <a:rPr lang="en-US" sz="2200" dirty="0">
                <a:solidFill>
                  <a:srgbClr val="000000"/>
                </a:solidFill>
                <a:latin typeface="Arial (Body)"/>
                <a:ea typeface="ＭＳ Ｐゴシック" charset="0"/>
              </a:rPr>
              <a:t>C4:</a:t>
            </a:r>
          </a:p>
          <a:p>
            <a:pPr marL="741553" lvl="1" indent="-284353" eaLnBrk="0" fontAlgn="base" hangingPunct="0">
              <a:spcAft>
                <a:spcPct val="0"/>
              </a:spcAft>
              <a:buFont typeface="Arial" panose="020B0604020202020204" pitchFamily="34" charset="0"/>
              <a:buChar char="–"/>
            </a:pPr>
            <a:r>
              <a:rPr lang="en-US" sz="2200" dirty="0">
                <a:solidFill>
                  <a:srgbClr val="000000"/>
                </a:solidFill>
                <a:latin typeface="Arial (Body)"/>
                <a:ea typeface="ＭＳ Ｐゴシック" charset="0"/>
              </a:rPr>
              <a:t>bytes of keystream are X</a:t>
            </a:r>
            <a:r>
              <a:rPr lang="en-US" sz="100" dirty="0">
                <a:solidFill>
                  <a:srgbClr val="000000"/>
                </a:solidFill>
                <a:latin typeface="Arial (Body)"/>
                <a:ea typeface="ＭＳ Ｐゴシック" charset="0"/>
              </a:rPr>
              <a:t> </a:t>
            </a:r>
            <a:r>
              <a:rPr lang="en-US" sz="2200" dirty="0">
                <a:solidFill>
                  <a:srgbClr val="000000"/>
                </a:solidFill>
                <a:latin typeface="Arial (Body)"/>
                <a:ea typeface="ＭＳ Ｐゴシック" charset="0"/>
              </a:rPr>
              <a:t>O</a:t>
            </a:r>
            <a:r>
              <a:rPr lang="en-US" sz="100" dirty="0">
                <a:solidFill>
                  <a:srgbClr val="000000"/>
                </a:solidFill>
                <a:latin typeface="Arial (Body)"/>
                <a:ea typeface="ＭＳ Ｐゴシック" charset="0"/>
              </a:rPr>
              <a:t> </a:t>
            </a:r>
            <a:r>
              <a:rPr lang="en-US" sz="2200" dirty="0">
                <a:solidFill>
                  <a:srgbClr val="000000"/>
                </a:solidFill>
                <a:latin typeface="Arial (Body)"/>
                <a:ea typeface="ＭＳ Ｐゴシック" charset="0"/>
              </a:rPr>
              <a:t>Red with bytes of data &amp; I</a:t>
            </a:r>
            <a:r>
              <a:rPr lang="en-US" sz="100" dirty="0">
                <a:solidFill>
                  <a:srgbClr val="000000"/>
                </a:solidFill>
                <a:latin typeface="Arial (Body)"/>
                <a:ea typeface="ＭＳ Ｐゴシック" charset="0"/>
              </a:rPr>
              <a:t> </a:t>
            </a:r>
            <a:r>
              <a:rPr lang="en-US" sz="2200" dirty="0">
                <a:solidFill>
                  <a:srgbClr val="000000"/>
                </a:solidFill>
                <a:latin typeface="Arial (Body)"/>
                <a:ea typeface="ＭＳ Ｐゴシック" charset="0"/>
              </a:rPr>
              <a:t>C</a:t>
            </a:r>
            <a:r>
              <a:rPr lang="en-US" sz="100" dirty="0">
                <a:solidFill>
                  <a:srgbClr val="000000"/>
                </a:solidFill>
                <a:latin typeface="Arial (Body)"/>
                <a:ea typeface="ＭＳ Ｐゴシック" charset="0"/>
              </a:rPr>
              <a:t> </a:t>
            </a:r>
            <a:r>
              <a:rPr lang="en-US" sz="2200" dirty="0">
                <a:solidFill>
                  <a:srgbClr val="000000"/>
                </a:solidFill>
                <a:latin typeface="Arial (Body)"/>
                <a:ea typeface="ＭＳ Ｐゴシック" charset="0"/>
              </a:rPr>
              <a:t>V</a:t>
            </a:r>
          </a:p>
          <a:p>
            <a:pPr marL="741553" lvl="1" indent="-284353" eaLnBrk="0" fontAlgn="base" hangingPunct="0">
              <a:spcAft>
                <a:spcPct val="0"/>
              </a:spcAft>
              <a:buFont typeface="Arial" panose="020B0604020202020204" pitchFamily="34" charset="0"/>
              <a:buChar char="–"/>
            </a:pPr>
            <a:r>
              <a:rPr lang="en-US" sz="2200" dirty="0">
                <a:solidFill>
                  <a:srgbClr val="000000"/>
                </a:solidFill>
                <a:latin typeface="Arial (Body)"/>
                <a:ea typeface="ＭＳ Ｐゴシック" charset="0"/>
              </a:rPr>
              <a:t>I</a:t>
            </a:r>
            <a:r>
              <a:rPr lang="en-US" sz="100" dirty="0">
                <a:solidFill>
                  <a:srgbClr val="000000"/>
                </a:solidFill>
                <a:latin typeface="Arial (Body)"/>
                <a:ea typeface="ＭＳ Ｐゴシック" charset="0"/>
              </a:rPr>
              <a:t> </a:t>
            </a:r>
            <a:r>
              <a:rPr lang="en-US" sz="2200" dirty="0">
                <a:solidFill>
                  <a:srgbClr val="000000"/>
                </a:solidFill>
                <a:latin typeface="Arial (Body)"/>
                <a:ea typeface="ＭＳ Ｐゴシック" charset="0"/>
              </a:rPr>
              <a:t>V &amp; keyI</a:t>
            </a:r>
            <a:r>
              <a:rPr lang="en-US" sz="100" dirty="0">
                <a:solidFill>
                  <a:srgbClr val="000000"/>
                </a:solidFill>
                <a:latin typeface="Arial (Body)"/>
                <a:ea typeface="ＭＳ Ｐゴシック" charset="0"/>
              </a:rPr>
              <a:t> </a:t>
            </a:r>
            <a:r>
              <a:rPr lang="en-US" sz="2200" dirty="0">
                <a:solidFill>
                  <a:srgbClr val="000000"/>
                </a:solidFill>
                <a:latin typeface="Arial (Body)"/>
                <a:ea typeface="ＭＳ Ｐゴシック" charset="0"/>
              </a:rPr>
              <a:t>D are appended to encrypted data to create payload</a:t>
            </a:r>
          </a:p>
          <a:p>
            <a:pPr marL="741553" lvl="1" indent="-284353" eaLnBrk="0" fontAlgn="base" hangingPunct="0">
              <a:spcAft>
                <a:spcPct val="0"/>
              </a:spcAft>
              <a:buFont typeface="Arial" panose="020B0604020202020204" pitchFamily="34" charset="0"/>
              <a:buChar char="–"/>
            </a:pPr>
            <a:r>
              <a:rPr lang="en-US" sz="2200" dirty="0">
                <a:solidFill>
                  <a:srgbClr val="000000"/>
                </a:solidFill>
                <a:latin typeface="Arial (Body)"/>
                <a:ea typeface="ＭＳ Ｐゴシック" charset="0"/>
              </a:rPr>
              <a:t>payload inserted into 802.11 frame</a:t>
            </a:r>
          </a:p>
        </p:txBody>
      </p:sp>
      <p:pic>
        <p:nvPicPr>
          <p:cNvPr id="4" name="Picture 3" descr="A bar has 4 parts. Part 3 is the longest. Encrypted, parts 3 and 4. M A C payload, parts 1 through 4. Part 1, I V. Part 2, Key I D. Part 3, data. Part 4, I C V."/>
          <p:cNvPicPr>
            <a:picLocks noChangeAspect="1"/>
          </p:cNvPicPr>
          <p:nvPr/>
        </p:nvPicPr>
        <p:blipFill>
          <a:blip r:embed="rId2"/>
          <a:stretch>
            <a:fillRect/>
          </a:stretch>
        </p:blipFill>
        <p:spPr>
          <a:xfrm>
            <a:off x="2276657" y="3995989"/>
            <a:ext cx="4590686" cy="1713124"/>
          </a:xfrm>
          <a:prstGeom prst="rect">
            <a:avLst/>
          </a:prstGeom>
        </p:spPr>
      </p:pic>
    </p:spTree>
    <p:extLst>
      <p:ext uri="{BB962C8B-B14F-4D97-AF65-F5344CB8AC3E}">
        <p14:creationId xmlns:p14="http://schemas.microsoft.com/office/powerpoint/2010/main" val="56723751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eaLnBrk="0" fontAlgn="base" hangingPunct="0">
              <a:spcBef>
                <a:spcPct val="0"/>
              </a:spcBef>
              <a:spcAft>
                <a:spcPct val="0"/>
              </a:spcAft>
              <a:buClrTx/>
            </a:pPr>
            <a:r>
              <a:rPr lang="en-US" dirty="0">
                <a:latin typeface="Times New Roman" panose="02020603050405020304" pitchFamily="18" charset="0"/>
                <a:ea typeface="ＭＳ Ｐゴシック" charset="0"/>
              </a:rPr>
              <a:t>W</a:t>
            </a:r>
            <a:r>
              <a:rPr lang="en-US" sz="100" dirty="0">
                <a:latin typeface="Times New Roman" panose="02020603050405020304" pitchFamily="18" charset="0"/>
                <a:ea typeface="ＭＳ Ｐゴシック" charset="0"/>
              </a:rPr>
              <a:t> </a:t>
            </a:r>
            <a:r>
              <a:rPr lang="en-US" dirty="0">
                <a:latin typeface="Times New Roman" panose="02020603050405020304" pitchFamily="18" charset="0"/>
                <a:ea typeface="ＭＳ Ｐゴシック" charset="0"/>
              </a:rPr>
              <a:t>E</a:t>
            </a:r>
            <a:r>
              <a:rPr lang="en-US" sz="100" dirty="0">
                <a:latin typeface="Times New Roman" panose="02020603050405020304" pitchFamily="18" charset="0"/>
                <a:ea typeface="ＭＳ Ｐゴシック" charset="0"/>
              </a:rPr>
              <a:t> </a:t>
            </a:r>
            <a:r>
              <a:rPr lang="en-US" dirty="0">
                <a:latin typeface="Times New Roman" panose="02020603050405020304" pitchFamily="18" charset="0"/>
                <a:ea typeface="ＭＳ Ｐゴシック" charset="0"/>
              </a:rPr>
              <a:t>P Encryption 2</a:t>
            </a:r>
          </a:p>
        </p:txBody>
      </p:sp>
      <p:pic>
        <p:nvPicPr>
          <p:cNvPr id="5" name="Picture 4" descr="A diagram has a bar at the top, key sequence generator, for give K sub s, I V. Below the bar are 6 arrows drawing down with 3 parts each. Beside the diagram is a bar with 3 parts. 1, 802 period 11 header. 2, I V. 3, W E P encrypted data plus C R C. I V, per frame, the top bar, and part 2 of bar 2. K sub S, 40 bit secret symmetric, top bar. Parts 1 of the 6 arrows. 1, K sub 1 to the I V power. 2, K sub 2 to the I V power. 3, K sub 3 to the I V power. 4, K sub N to the I V power. 5, K sub N + 1 to the I V power. 6, K sub N + 4 to the I V power. Parts 2. 1, d sub 1. 2, d sub 2. 3, d sub 3. 4, d sub N. 5, C R C sub 1. 6, C R C 4. These parts are plaintext frame data plus C R C. Parts 3. 1, C sub 1. 2, C sub 2. 3, C sub 3. 4, C sub N. 5, C sub N + 1. 6, C sub N + 4. These parts point to bar 2 part 3, W E P encrypted data plus C R C."/>
          <p:cNvPicPr>
            <a:picLocks noChangeAspect="1"/>
          </p:cNvPicPr>
          <p:nvPr/>
        </p:nvPicPr>
        <p:blipFill>
          <a:blip r:embed="rId2"/>
          <a:stretch>
            <a:fillRect/>
          </a:stretch>
        </p:blipFill>
        <p:spPr>
          <a:xfrm>
            <a:off x="617233" y="2311326"/>
            <a:ext cx="7909534" cy="1979783"/>
          </a:xfrm>
          <a:prstGeom prst="rect">
            <a:avLst/>
          </a:prstGeom>
        </p:spPr>
      </p:pic>
      <p:sp>
        <p:nvSpPr>
          <p:cNvPr id="3" name="Content Placeholder 2"/>
          <p:cNvSpPr>
            <a:spLocks noGrp="1"/>
          </p:cNvSpPr>
          <p:nvPr>
            <p:ph idx="1"/>
          </p:nvPr>
        </p:nvSpPr>
        <p:spPr>
          <a:xfrm>
            <a:off x="3263447" y="4632187"/>
            <a:ext cx="3104695" cy="923299"/>
          </a:xfrm>
        </p:spPr>
        <p:txBody>
          <a:bodyPr wrap="square" lIns="91425" tIns="91425" rIns="91425" bIns="91425">
            <a:spAutoFit/>
          </a:bodyPr>
          <a:lstStyle/>
          <a:p>
            <a:pPr marL="0" lvl="0" indent="0" eaLnBrk="0" fontAlgn="base" hangingPunct="0">
              <a:spcAft>
                <a:spcPct val="0"/>
              </a:spcAft>
              <a:buNone/>
            </a:pPr>
            <a:r>
              <a:rPr lang="en-US" sz="2400" b="1" kern="1200" dirty="0">
                <a:solidFill>
                  <a:srgbClr val="000000"/>
                </a:solidFill>
                <a:latin typeface="Arial (Body)"/>
                <a:ea typeface="ＭＳ Ｐゴシック" charset="0"/>
                <a:cs typeface="Gill Sans MT" charset="0"/>
              </a:rPr>
              <a:t>new I</a:t>
            </a:r>
            <a:r>
              <a:rPr lang="en-US" sz="100" b="1" kern="1200" dirty="0">
                <a:solidFill>
                  <a:srgbClr val="000000"/>
                </a:solidFill>
                <a:latin typeface="Arial (Body)"/>
                <a:ea typeface="ＭＳ Ｐゴシック" charset="0"/>
                <a:cs typeface="Gill Sans MT" charset="0"/>
              </a:rPr>
              <a:t> </a:t>
            </a:r>
            <a:r>
              <a:rPr lang="en-US" sz="2400" b="1" kern="1200" dirty="0">
                <a:solidFill>
                  <a:srgbClr val="000000"/>
                </a:solidFill>
                <a:latin typeface="Arial (Body)"/>
                <a:ea typeface="ＭＳ Ｐゴシック" charset="0"/>
                <a:cs typeface="Gill Sans MT" charset="0"/>
              </a:rPr>
              <a:t>V for each frame</a:t>
            </a:r>
          </a:p>
        </p:txBody>
      </p:sp>
    </p:spTree>
    <p:extLst>
      <p:ext uri="{BB962C8B-B14F-4D97-AF65-F5344CB8AC3E}">
        <p14:creationId xmlns:p14="http://schemas.microsoft.com/office/powerpoint/2010/main" val="87943246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eaLnBrk="0" fontAlgn="base" hangingPunct="0">
              <a:spcBef>
                <a:spcPct val="0"/>
              </a:spcBef>
              <a:spcAft>
                <a:spcPct val="0"/>
              </a:spcAft>
              <a:buClrTx/>
            </a:pPr>
            <a:r>
              <a:rPr lang="en-US" dirty="0">
                <a:latin typeface="Times New Roman" panose="02020603050405020304" pitchFamily="18" charset="0"/>
                <a:ea typeface="ＭＳ Ｐゴシック" charset="0"/>
              </a:rPr>
              <a:t>W</a:t>
            </a:r>
            <a:r>
              <a:rPr lang="en-US" sz="100" dirty="0">
                <a:latin typeface="Times New Roman" panose="02020603050405020304" pitchFamily="18" charset="0"/>
                <a:ea typeface="ＭＳ Ｐゴシック" charset="0"/>
              </a:rPr>
              <a:t> </a:t>
            </a:r>
            <a:r>
              <a:rPr lang="en-US" dirty="0">
                <a:latin typeface="Times New Roman" panose="02020603050405020304" pitchFamily="18" charset="0"/>
                <a:ea typeface="ＭＳ Ｐゴシック" charset="0"/>
              </a:rPr>
              <a:t>E</a:t>
            </a:r>
            <a:r>
              <a:rPr lang="en-US" sz="100" dirty="0">
                <a:latin typeface="Times New Roman" panose="02020603050405020304" pitchFamily="18" charset="0"/>
                <a:ea typeface="ＭＳ Ｐゴシック" charset="0"/>
              </a:rPr>
              <a:t> </a:t>
            </a:r>
            <a:r>
              <a:rPr lang="en-US" dirty="0">
                <a:latin typeface="Times New Roman" panose="02020603050405020304" pitchFamily="18" charset="0"/>
                <a:ea typeface="ＭＳ Ｐゴシック" charset="0"/>
              </a:rPr>
              <a:t>P Decryption Overview</a:t>
            </a:r>
          </a:p>
        </p:txBody>
      </p:sp>
      <p:pic>
        <p:nvPicPr>
          <p:cNvPr id="5" name="Picture 4" descr="A bar has 4 parts. Part 3 is the longest. Encrypted, parts 3 and 4. M A C payload, parts 1 through 4. Part 1, I V. Part 2, Key I D. Part 3, data. Part 4, I C V."/>
          <p:cNvPicPr>
            <a:picLocks noChangeAspect="1"/>
          </p:cNvPicPr>
          <p:nvPr/>
        </p:nvPicPr>
        <p:blipFill>
          <a:blip r:embed="rId2"/>
          <a:stretch>
            <a:fillRect/>
          </a:stretch>
        </p:blipFill>
        <p:spPr>
          <a:xfrm>
            <a:off x="2302401" y="1432939"/>
            <a:ext cx="4539197" cy="1696162"/>
          </a:xfrm>
          <a:prstGeom prst="rect">
            <a:avLst/>
          </a:prstGeom>
        </p:spPr>
      </p:pic>
      <p:sp>
        <p:nvSpPr>
          <p:cNvPr id="3" name="Content Placeholder 2"/>
          <p:cNvSpPr>
            <a:spLocks noGrp="1"/>
          </p:cNvSpPr>
          <p:nvPr>
            <p:ph type="body" idx="1"/>
          </p:nvPr>
        </p:nvSpPr>
        <p:spPr>
          <a:xfrm>
            <a:off x="457200" y="3249390"/>
            <a:ext cx="8229600" cy="2993097"/>
          </a:xfrm>
        </p:spPr>
        <p:txBody>
          <a:bodyPr wrap="square" lIns="91425" tIns="91425" rIns="91425" bIns="91425">
            <a:spAutoFit/>
          </a:bodyPr>
          <a:lstStyle/>
          <a:p>
            <a:pPr marL="255651" lvl="0" indent="-255651" eaLnBrk="0" fontAlgn="base" hangingPunct="0">
              <a:spcAft>
                <a:spcPct val="0"/>
              </a:spcAft>
              <a:buFont typeface="Arial" panose="020B0604020202020204" pitchFamily="34" charset="0"/>
              <a:buChar char="•"/>
            </a:pPr>
            <a:r>
              <a:rPr lang="en-US" sz="2000" dirty="0">
                <a:solidFill>
                  <a:srgbClr val="000000"/>
                </a:solidFill>
                <a:latin typeface="Arial (Body)"/>
                <a:ea typeface="ＭＳ Ｐゴシック" charset="0"/>
              </a:rPr>
              <a:t>receiver extracts I</a:t>
            </a:r>
            <a:r>
              <a:rPr lang="en-US" sz="100" dirty="0">
                <a:solidFill>
                  <a:srgbClr val="000000"/>
                </a:solidFill>
                <a:latin typeface="Arial (Body)"/>
                <a:ea typeface="ＭＳ Ｐゴシック" charset="0"/>
              </a:rPr>
              <a:t> </a:t>
            </a:r>
            <a:r>
              <a:rPr lang="en-US" sz="2000" dirty="0">
                <a:solidFill>
                  <a:srgbClr val="000000"/>
                </a:solidFill>
                <a:latin typeface="Arial (Body)"/>
                <a:ea typeface="ＭＳ Ｐゴシック" charset="0"/>
              </a:rPr>
              <a:t>V</a:t>
            </a:r>
          </a:p>
          <a:p>
            <a:pPr marL="255651" lvl="0" indent="-255651" eaLnBrk="0" fontAlgn="base" hangingPunct="0">
              <a:spcAft>
                <a:spcPct val="0"/>
              </a:spcAft>
              <a:buFont typeface="Arial" panose="020B0604020202020204" pitchFamily="34" charset="0"/>
              <a:buChar char="•"/>
            </a:pPr>
            <a:r>
              <a:rPr lang="en-US" sz="2000" dirty="0">
                <a:solidFill>
                  <a:srgbClr val="000000"/>
                </a:solidFill>
                <a:latin typeface="Arial (Body)"/>
                <a:ea typeface="ＭＳ Ｐゴシック" charset="0"/>
              </a:rPr>
              <a:t>inputs I</a:t>
            </a:r>
            <a:r>
              <a:rPr lang="en-US" sz="100" dirty="0">
                <a:solidFill>
                  <a:srgbClr val="000000"/>
                </a:solidFill>
                <a:latin typeface="Arial (Body)"/>
                <a:ea typeface="ＭＳ Ｐゴシック" charset="0"/>
              </a:rPr>
              <a:t> </a:t>
            </a:r>
            <a:r>
              <a:rPr lang="en-US" sz="2000" dirty="0">
                <a:solidFill>
                  <a:srgbClr val="000000"/>
                </a:solidFill>
                <a:latin typeface="Arial (Body)"/>
                <a:ea typeface="ＭＳ Ｐゴシック" charset="0"/>
              </a:rPr>
              <a:t>V, shared secret key into pseudo random generator, gets keystream</a:t>
            </a:r>
          </a:p>
          <a:p>
            <a:pPr marL="255651" lvl="0" indent="-255651" eaLnBrk="0" fontAlgn="base" hangingPunct="0">
              <a:spcAft>
                <a:spcPct val="0"/>
              </a:spcAft>
              <a:buFont typeface="Arial" panose="020B0604020202020204" pitchFamily="34" charset="0"/>
              <a:buChar char="•"/>
            </a:pPr>
            <a:r>
              <a:rPr lang="en-US" sz="2000" dirty="0">
                <a:solidFill>
                  <a:srgbClr val="000000"/>
                </a:solidFill>
                <a:latin typeface="Arial (Body)"/>
                <a:ea typeface="ＭＳ Ｐゴシック" charset="0"/>
              </a:rPr>
              <a:t>X</a:t>
            </a:r>
            <a:r>
              <a:rPr lang="en-US" sz="100" dirty="0">
                <a:solidFill>
                  <a:srgbClr val="000000"/>
                </a:solidFill>
                <a:latin typeface="Arial (Body)"/>
                <a:ea typeface="ＭＳ Ｐゴシック" charset="0"/>
              </a:rPr>
              <a:t> </a:t>
            </a:r>
            <a:r>
              <a:rPr lang="en-US" sz="2000" dirty="0">
                <a:solidFill>
                  <a:srgbClr val="000000"/>
                </a:solidFill>
                <a:latin typeface="Arial (Body)"/>
                <a:ea typeface="ＭＳ Ｐゴシック" charset="0"/>
              </a:rPr>
              <a:t>O</a:t>
            </a:r>
            <a:r>
              <a:rPr lang="en-US" sz="100" dirty="0">
                <a:solidFill>
                  <a:srgbClr val="000000"/>
                </a:solidFill>
                <a:latin typeface="Arial (Body)"/>
                <a:ea typeface="ＭＳ Ｐゴシック" charset="0"/>
              </a:rPr>
              <a:t> </a:t>
            </a:r>
            <a:r>
              <a:rPr lang="en-US" sz="2000" dirty="0">
                <a:solidFill>
                  <a:srgbClr val="000000"/>
                </a:solidFill>
                <a:latin typeface="Arial (Body)"/>
                <a:ea typeface="ＭＳ Ｐゴシック" charset="0"/>
              </a:rPr>
              <a:t>Rs keystream with encrypted data to decrypt data + I</a:t>
            </a:r>
            <a:r>
              <a:rPr lang="en-US" sz="100" dirty="0">
                <a:solidFill>
                  <a:srgbClr val="000000"/>
                </a:solidFill>
                <a:latin typeface="Arial (Body)"/>
                <a:ea typeface="ＭＳ Ｐゴシック" charset="0"/>
              </a:rPr>
              <a:t> </a:t>
            </a:r>
            <a:r>
              <a:rPr lang="en-US" sz="2000" dirty="0">
                <a:solidFill>
                  <a:srgbClr val="000000"/>
                </a:solidFill>
                <a:latin typeface="Arial (Body)"/>
                <a:ea typeface="ＭＳ Ｐゴシック" charset="0"/>
              </a:rPr>
              <a:t>C</a:t>
            </a:r>
            <a:r>
              <a:rPr lang="en-US" sz="100" dirty="0">
                <a:solidFill>
                  <a:srgbClr val="000000"/>
                </a:solidFill>
                <a:latin typeface="Arial (Body)"/>
                <a:ea typeface="ＭＳ Ｐゴシック" charset="0"/>
              </a:rPr>
              <a:t> </a:t>
            </a:r>
            <a:r>
              <a:rPr lang="en-US" sz="2000" dirty="0">
                <a:solidFill>
                  <a:srgbClr val="000000"/>
                </a:solidFill>
                <a:latin typeface="Arial (Body)"/>
                <a:ea typeface="ＭＳ Ｐゴシック" charset="0"/>
              </a:rPr>
              <a:t>V</a:t>
            </a:r>
          </a:p>
          <a:p>
            <a:pPr marL="255651" lvl="0" indent="-255651" eaLnBrk="0" fontAlgn="base" hangingPunct="0">
              <a:spcAft>
                <a:spcPct val="0"/>
              </a:spcAft>
              <a:buFont typeface="Arial" panose="020B0604020202020204" pitchFamily="34" charset="0"/>
              <a:buChar char="•"/>
            </a:pPr>
            <a:r>
              <a:rPr lang="en-US" sz="2000" dirty="0">
                <a:solidFill>
                  <a:srgbClr val="000000"/>
                </a:solidFill>
                <a:latin typeface="Arial (Body)"/>
                <a:ea typeface="ＭＳ Ｐゴシック" charset="0"/>
              </a:rPr>
              <a:t>verifies integrity of data with I</a:t>
            </a:r>
            <a:r>
              <a:rPr lang="en-US" sz="100" dirty="0">
                <a:solidFill>
                  <a:srgbClr val="000000"/>
                </a:solidFill>
                <a:latin typeface="Arial (Body)"/>
                <a:ea typeface="ＭＳ Ｐゴシック" charset="0"/>
              </a:rPr>
              <a:t> </a:t>
            </a:r>
            <a:r>
              <a:rPr lang="en-US" sz="2000" dirty="0">
                <a:solidFill>
                  <a:srgbClr val="000000"/>
                </a:solidFill>
                <a:latin typeface="Arial (Body)"/>
                <a:ea typeface="ＭＳ Ｐゴシック" charset="0"/>
              </a:rPr>
              <a:t>C</a:t>
            </a:r>
            <a:r>
              <a:rPr lang="en-US" sz="100" dirty="0">
                <a:solidFill>
                  <a:srgbClr val="000000"/>
                </a:solidFill>
                <a:latin typeface="Arial (Body)"/>
                <a:ea typeface="ＭＳ Ｐゴシック" charset="0"/>
              </a:rPr>
              <a:t> </a:t>
            </a:r>
            <a:r>
              <a:rPr lang="en-US" sz="2000" dirty="0">
                <a:solidFill>
                  <a:srgbClr val="000000"/>
                </a:solidFill>
                <a:latin typeface="Arial (Body)"/>
                <a:ea typeface="ＭＳ Ｐゴシック" charset="0"/>
              </a:rPr>
              <a:t>V</a:t>
            </a:r>
          </a:p>
          <a:p>
            <a:pPr marL="741553" lvl="1" indent="-284353" eaLnBrk="0" fontAlgn="base" hangingPunct="0">
              <a:spcAft>
                <a:spcPct val="0"/>
              </a:spcAft>
              <a:buFont typeface="Arial" panose="020B0604020202020204" pitchFamily="34" charset="0"/>
              <a:buChar char="–"/>
            </a:pPr>
            <a:r>
              <a:rPr lang="en-US" sz="2000" dirty="0">
                <a:solidFill>
                  <a:srgbClr val="000000"/>
                </a:solidFill>
                <a:latin typeface="Arial (Body)"/>
                <a:ea typeface="ＭＳ Ｐゴシック" charset="0"/>
              </a:rPr>
              <a:t>note: message integrity approach used here is different from M</a:t>
            </a:r>
            <a:r>
              <a:rPr lang="en-US" sz="100" dirty="0">
                <a:solidFill>
                  <a:srgbClr val="000000"/>
                </a:solidFill>
                <a:latin typeface="Arial (Body)"/>
                <a:ea typeface="ＭＳ Ｐゴシック" charset="0"/>
              </a:rPr>
              <a:t> </a:t>
            </a:r>
            <a:r>
              <a:rPr lang="en-US" sz="2000" dirty="0">
                <a:solidFill>
                  <a:srgbClr val="000000"/>
                </a:solidFill>
                <a:latin typeface="Arial (Body)"/>
                <a:ea typeface="ＭＳ Ｐゴシック" charset="0"/>
              </a:rPr>
              <a:t>A</a:t>
            </a:r>
            <a:r>
              <a:rPr lang="en-US" sz="100" dirty="0">
                <a:solidFill>
                  <a:srgbClr val="000000"/>
                </a:solidFill>
                <a:latin typeface="Arial (Body)"/>
                <a:ea typeface="ＭＳ Ｐゴシック" charset="0"/>
              </a:rPr>
              <a:t> </a:t>
            </a:r>
            <a:r>
              <a:rPr lang="en-US" sz="2000" dirty="0">
                <a:solidFill>
                  <a:srgbClr val="000000"/>
                </a:solidFill>
                <a:latin typeface="Arial (Body)"/>
                <a:ea typeface="ＭＳ Ｐゴシック" charset="0"/>
              </a:rPr>
              <a:t>C (message authentication code) and signatures (using P</a:t>
            </a:r>
            <a:r>
              <a:rPr lang="en-US" sz="100" dirty="0">
                <a:solidFill>
                  <a:srgbClr val="000000"/>
                </a:solidFill>
                <a:latin typeface="Arial (Body)"/>
                <a:ea typeface="ＭＳ Ｐゴシック" charset="0"/>
              </a:rPr>
              <a:t> </a:t>
            </a:r>
            <a:r>
              <a:rPr lang="en-US" sz="2000" dirty="0">
                <a:solidFill>
                  <a:srgbClr val="000000"/>
                </a:solidFill>
                <a:latin typeface="Arial (Body)"/>
                <a:ea typeface="ＭＳ Ｐゴシック" charset="0"/>
              </a:rPr>
              <a:t>K</a:t>
            </a:r>
            <a:r>
              <a:rPr lang="en-US" sz="100" dirty="0">
                <a:solidFill>
                  <a:srgbClr val="000000"/>
                </a:solidFill>
                <a:latin typeface="Arial (Body)"/>
                <a:ea typeface="ＭＳ Ｐゴシック" charset="0"/>
              </a:rPr>
              <a:t> </a:t>
            </a:r>
            <a:r>
              <a:rPr lang="en-US" sz="2000" dirty="0">
                <a:solidFill>
                  <a:srgbClr val="000000"/>
                </a:solidFill>
                <a:latin typeface="Arial (Body)"/>
                <a:ea typeface="ＭＳ Ｐゴシック" charset="0"/>
              </a:rPr>
              <a:t>I).</a:t>
            </a:r>
          </a:p>
        </p:txBody>
      </p:sp>
    </p:spTree>
    <p:extLst>
      <p:ext uri="{BB962C8B-B14F-4D97-AF65-F5344CB8AC3E}">
        <p14:creationId xmlns:p14="http://schemas.microsoft.com/office/powerpoint/2010/main" val="33372146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ea typeface="ＭＳ Ｐゴシック" charset="0"/>
              </a:rPr>
              <a:t>End-Point Authentication W/ Nonce</a:t>
            </a:r>
            <a:endParaRPr lang="en-US" dirty="0"/>
          </a:p>
        </p:txBody>
      </p:sp>
      <p:sp>
        <p:nvSpPr>
          <p:cNvPr id="3" name="Text Placeholder 2"/>
          <p:cNvSpPr>
            <a:spLocks noGrp="1"/>
          </p:cNvSpPr>
          <p:nvPr>
            <p:ph type="body" idx="1"/>
          </p:nvPr>
        </p:nvSpPr>
        <p:spPr>
          <a:xfrm>
            <a:off x="457200" y="1600201"/>
            <a:ext cx="8229600" cy="1600200"/>
          </a:xfrm>
        </p:spPr>
        <p:txBody>
          <a:bodyPr/>
          <a:lstStyle/>
          <a:p>
            <a:pPr marL="0" indent="0">
              <a:buNone/>
            </a:pPr>
            <a:r>
              <a:rPr lang="en-US" sz="2400" b="1" dirty="0">
                <a:solidFill>
                  <a:schemeClr val="tx1"/>
                </a:solidFill>
                <a:latin typeface="+mn-lt"/>
                <a:cs typeface="Gill Sans MT" charset="0"/>
              </a:rPr>
              <a:t>Nonce: </a:t>
            </a:r>
            <a:r>
              <a:rPr lang="en-US" sz="2400" dirty="0">
                <a:latin typeface="+mn-lt"/>
                <a:cs typeface="Gill Sans MT" charset="0"/>
              </a:rPr>
              <a:t>number (R) used only </a:t>
            </a:r>
            <a:r>
              <a:rPr lang="en-US" sz="2400" b="1" dirty="0">
                <a:latin typeface="+mn-lt"/>
                <a:cs typeface="Gill Sans MT" charset="0"/>
              </a:rPr>
              <a:t>once –in-a-lifetime</a:t>
            </a:r>
          </a:p>
          <a:p>
            <a:pPr marL="0" indent="0">
              <a:buNone/>
            </a:pPr>
            <a:r>
              <a:rPr lang="en-US" sz="2400" b="1" dirty="0">
                <a:solidFill>
                  <a:schemeClr val="tx1"/>
                </a:solidFill>
                <a:latin typeface="+mn-lt"/>
                <a:cs typeface="Gill Sans MT" charset="0"/>
              </a:rPr>
              <a:t>How to prove Alice “</a:t>
            </a:r>
            <a:r>
              <a:rPr lang="en-US" altLang="ja-JP" sz="2400" b="1" dirty="0">
                <a:solidFill>
                  <a:schemeClr val="tx1"/>
                </a:solidFill>
                <a:latin typeface="+mn-lt"/>
                <a:cs typeface="Gill Sans MT" charset="0"/>
              </a:rPr>
              <a:t>live”: </a:t>
            </a:r>
            <a:r>
              <a:rPr lang="en-US" altLang="ja-JP" sz="2400" dirty="0">
                <a:latin typeface="+mn-lt"/>
                <a:cs typeface="Gill Sans MT" charset="0"/>
              </a:rPr>
              <a:t>Bob sends Alice </a:t>
            </a:r>
            <a:r>
              <a:rPr lang="en-US" altLang="ja-JP" sz="2400" b="1" dirty="0">
                <a:solidFill>
                  <a:schemeClr val="tx1"/>
                </a:solidFill>
                <a:latin typeface="+mn-lt"/>
                <a:cs typeface="Gill Sans MT" charset="0"/>
              </a:rPr>
              <a:t>nonce, </a:t>
            </a:r>
            <a:r>
              <a:rPr lang="en-US" altLang="ja-JP" sz="2400" dirty="0">
                <a:latin typeface="+mn-lt"/>
                <a:cs typeface="Gill Sans MT" charset="0"/>
              </a:rPr>
              <a:t>R. Alice </a:t>
            </a:r>
            <a:r>
              <a:rPr lang="en-US" sz="2400" dirty="0">
                <a:latin typeface="+mn-lt"/>
                <a:cs typeface="Gill Sans MT" charset="0"/>
              </a:rPr>
              <a:t>must return R, encrypted with shared secret key</a:t>
            </a:r>
          </a:p>
        </p:txBody>
      </p:sp>
      <p:pic>
        <p:nvPicPr>
          <p:cNvPr id="4" name="Picture 3" descr="Alice and Bob are beside each other. There are 3 arrows bouncing between them like zig zags. Alice, arrow 1. I am Alice. Bob, arrow 2. R. Alice, arrow 3. K sub A minus B, left parenthesis R right parenthesis. Arrow points to, Alice is live, and only Alice knows key to encrypt nonce, so it must be Alice."/>
          <p:cNvPicPr>
            <a:picLocks noChangeAspect="1"/>
          </p:cNvPicPr>
          <p:nvPr/>
        </p:nvPicPr>
        <p:blipFill>
          <a:blip r:embed="rId2"/>
          <a:stretch>
            <a:fillRect/>
          </a:stretch>
        </p:blipFill>
        <p:spPr>
          <a:xfrm>
            <a:off x="1346603" y="3455294"/>
            <a:ext cx="6450793" cy="2641270"/>
          </a:xfrm>
          <a:prstGeom prst="rect">
            <a:avLst/>
          </a:prstGeom>
        </p:spPr>
      </p:pic>
    </p:spTree>
    <p:extLst>
      <p:ext uri="{BB962C8B-B14F-4D97-AF65-F5344CB8AC3E}">
        <p14:creationId xmlns:p14="http://schemas.microsoft.com/office/powerpoint/2010/main" val="311645412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ea typeface="ＭＳ Ｐゴシック" charset="0"/>
              </a:rPr>
              <a:t>W</a:t>
            </a:r>
            <a:r>
              <a:rPr lang="en-US" sz="100" dirty="0">
                <a:latin typeface="Times New Roman" panose="02020603050405020304" pitchFamily="18" charset="0"/>
                <a:ea typeface="ＭＳ Ｐゴシック" charset="0"/>
              </a:rPr>
              <a:t> </a:t>
            </a:r>
            <a:r>
              <a:rPr lang="en-US" dirty="0">
                <a:latin typeface="Times New Roman" panose="02020603050405020304" pitchFamily="18" charset="0"/>
                <a:ea typeface="ＭＳ Ｐゴシック" charset="0"/>
              </a:rPr>
              <a:t>E</a:t>
            </a:r>
            <a:r>
              <a:rPr lang="en-US" sz="100" dirty="0">
                <a:latin typeface="Times New Roman" panose="02020603050405020304" pitchFamily="18" charset="0"/>
                <a:ea typeface="ＭＳ Ｐゴシック" charset="0"/>
              </a:rPr>
              <a:t> </a:t>
            </a:r>
            <a:r>
              <a:rPr lang="en-US" dirty="0">
                <a:latin typeface="Times New Roman" panose="02020603050405020304" pitchFamily="18" charset="0"/>
                <a:ea typeface="ＭＳ Ｐゴシック" charset="0"/>
              </a:rPr>
              <a:t>P Authentication</a:t>
            </a:r>
            <a:endParaRPr lang="en-US" dirty="0"/>
          </a:p>
        </p:txBody>
      </p:sp>
      <p:pic>
        <p:nvPicPr>
          <p:cNvPr id="4" name="Picture 3" descr="A laptop and wifi router are beside each other. There are 4 arrows between them. Laptop, arrow 1. Authentication request. Router, arrow 2. Nonce, 128 bytes. Laptop, arrow 3. Nonce encrypted shared key. Router, arrow 4. Success if decrypted value equals nonce."/>
          <p:cNvPicPr>
            <a:picLocks noChangeAspect="1"/>
          </p:cNvPicPr>
          <p:nvPr/>
        </p:nvPicPr>
        <p:blipFill>
          <a:blip r:embed="rId2"/>
          <a:stretch>
            <a:fillRect/>
          </a:stretch>
        </p:blipFill>
        <p:spPr>
          <a:xfrm>
            <a:off x="1693621" y="1489819"/>
            <a:ext cx="5756757" cy="2431483"/>
          </a:xfrm>
          <a:prstGeom prst="rect">
            <a:avLst/>
          </a:prstGeom>
        </p:spPr>
      </p:pic>
      <p:sp>
        <p:nvSpPr>
          <p:cNvPr id="3" name="Text Placeholder 2"/>
          <p:cNvSpPr>
            <a:spLocks noGrp="1"/>
          </p:cNvSpPr>
          <p:nvPr>
            <p:ph type="body" idx="1"/>
          </p:nvPr>
        </p:nvSpPr>
        <p:spPr>
          <a:xfrm>
            <a:off x="457200" y="4098471"/>
            <a:ext cx="8229600" cy="2027692"/>
          </a:xfrm>
        </p:spPr>
        <p:txBody>
          <a:bodyPr/>
          <a:lstStyle/>
          <a:p>
            <a:pPr marL="0" indent="0">
              <a:buClr>
                <a:schemeClr val="tx2"/>
              </a:buClr>
              <a:buSzPct val="74000"/>
              <a:buNone/>
              <a:defRPr/>
            </a:pPr>
            <a:r>
              <a:rPr lang="en-US" sz="2200" b="1" dirty="0">
                <a:solidFill>
                  <a:schemeClr val="tx1"/>
                </a:solidFill>
                <a:latin typeface="+mn-lt"/>
                <a:cs typeface="Gill Sans MT"/>
              </a:rPr>
              <a:t>Notes:</a:t>
            </a:r>
          </a:p>
          <a:p>
            <a:pPr>
              <a:buClr>
                <a:schemeClr val="tx2"/>
              </a:buClr>
              <a:defRPr/>
            </a:pPr>
            <a:r>
              <a:rPr lang="en-US" sz="2200" dirty="0">
                <a:latin typeface="+mn-lt"/>
                <a:cs typeface="Gill Sans MT"/>
              </a:rPr>
              <a:t>not all A</a:t>
            </a:r>
            <a:r>
              <a:rPr lang="en-US" sz="100" dirty="0">
                <a:latin typeface="+mn-lt"/>
                <a:cs typeface="Gill Sans MT"/>
              </a:rPr>
              <a:t> </a:t>
            </a:r>
            <a:r>
              <a:rPr lang="en-US" sz="2200" dirty="0">
                <a:latin typeface="+mn-lt"/>
                <a:cs typeface="Gill Sans MT"/>
              </a:rPr>
              <a:t>Ps do it, even if W</a:t>
            </a:r>
            <a:r>
              <a:rPr lang="en-US" sz="100" dirty="0">
                <a:latin typeface="+mn-lt"/>
                <a:cs typeface="Gill Sans MT"/>
              </a:rPr>
              <a:t> </a:t>
            </a:r>
            <a:r>
              <a:rPr lang="en-US" sz="2200" dirty="0">
                <a:latin typeface="+mn-lt"/>
                <a:cs typeface="Gill Sans MT"/>
              </a:rPr>
              <a:t>E</a:t>
            </a:r>
            <a:r>
              <a:rPr lang="en-US" sz="100" dirty="0">
                <a:latin typeface="+mn-lt"/>
                <a:cs typeface="Gill Sans MT"/>
              </a:rPr>
              <a:t> </a:t>
            </a:r>
            <a:r>
              <a:rPr lang="en-US" sz="2200" dirty="0">
                <a:latin typeface="+mn-lt"/>
                <a:cs typeface="Gill Sans MT"/>
              </a:rPr>
              <a:t>P is being used</a:t>
            </a:r>
          </a:p>
          <a:p>
            <a:pPr>
              <a:buClr>
                <a:schemeClr val="tx2"/>
              </a:buClr>
              <a:defRPr/>
            </a:pPr>
            <a:r>
              <a:rPr lang="en-US" sz="2200" dirty="0">
                <a:latin typeface="+mn-lt"/>
                <a:cs typeface="Gill Sans MT"/>
              </a:rPr>
              <a:t>A</a:t>
            </a:r>
            <a:r>
              <a:rPr lang="en-US" sz="100" dirty="0">
                <a:latin typeface="+mn-lt"/>
                <a:cs typeface="Gill Sans MT"/>
              </a:rPr>
              <a:t> </a:t>
            </a:r>
            <a:r>
              <a:rPr lang="en-US" sz="2200" dirty="0">
                <a:latin typeface="+mn-lt"/>
                <a:cs typeface="Gill Sans MT"/>
              </a:rPr>
              <a:t>P indicates if authentication is necessary in beacon frame</a:t>
            </a:r>
          </a:p>
          <a:p>
            <a:pPr>
              <a:buClr>
                <a:schemeClr val="tx2"/>
              </a:buClr>
              <a:defRPr/>
            </a:pPr>
            <a:r>
              <a:rPr lang="en-US" sz="2200" dirty="0">
                <a:latin typeface="+mn-lt"/>
                <a:cs typeface="Gill Sans MT"/>
              </a:rPr>
              <a:t>done before association</a:t>
            </a:r>
          </a:p>
        </p:txBody>
      </p:sp>
    </p:spTree>
    <p:extLst>
      <p:ext uri="{BB962C8B-B14F-4D97-AF65-F5344CB8AC3E}">
        <p14:creationId xmlns:p14="http://schemas.microsoft.com/office/powerpoint/2010/main" val="305084981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eaLnBrk="0" fontAlgn="base" hangingPunct="0">
              <a:spcBef>
                <a:spcPct val="0"/>
              </a:spcBef>
              <a:spcAft>
                <a:spcPct val="0"/>
              </a:spcAft>
              <a:buClrTx/>
            </a:pPr>
            <a:r>
              <a:rPr lang="en-US" dirty="0">
                <a:latin typeface="Times New Roman" panose="02020603050405020304" pitchFamily="18" charset="0"/>
                <a:ea typeface="ＭＳ Ｐゴシック" charset="0"/>
              </a:rPr>
              <a:t>Breaking 802.11 W</a:t>
            </a:r>
            <a:r>
              <a:rPr lang="en-US" sz="100" dirty="0">
                <a:latin typeface="Times New Roman" panose="02020603050405020304" pitchFamily="18" charset="0"/>
                <a:ea typeface="ＭＳ Ｐゴシック" charset="0"/>
              </a:rPr>
              <a:t> </a:t>
            </a:r>
            <a:r>
              <a:rPr lang="en-US" dirty="0">
                <a:latin typeface="Times New Roman" panose="02020603050405020304" pitchFamily="18" charset="0"/>
                <a:ea typeface="ＭＳ Ｐゴシック" charset="0"/>
              </a:rPr>
              <a:t>E</a:t>
            </a:r>
            <a:r>
              <a:rPr lang="en-US" sz="100" dirty="0">
                <a:latin typeface="Times New Roman" panose="02020603050405020304" pitchFamily="18" charset="0"/>
                <a:ea typeface="ＭＳ Ｐゴシック" charset="0"/>
              </a:rPr>
              <a:t> </a:t>
            </a:r>
            <a:r>
              <a:rPr lang="en-US" dirty="0">
                <a:latin typeface="Times New Roman" panose="02020603050405020304" pitchFamily="18" charset="0"/>
                <a:ea typeface="ＭＳ Ｐゴシック" charset="0"/>
              </a:rPr>
              <a:t>P Encryption</a:t>
            </a:r>
          </a:p>
        </p:txBody>
      </p:sp>
      <p:sp>
        <p:nvSpPr>
          <p:cNvPr id="6" name="Text Placeholder 5"/>
          <p:cNvSpPr>
            <a:spLocks noGrp="1"/>
          </p:cNvSpPr>
          <p:nvPr>
            <p:ph type="body" idx="1"/>
          </p:nvPr>
        </p:nvSpPr>
        <p:spPr>
          <a:xfrm>
            <a:off x="457200" y="1600201"/>
            <a:ext cx="3547040" cy="832756"/>
          </a:xfrm>
        </p:spPr>
        <p:txBody>
          <a:bodyPr/>
          <a:lstStyle/>
          <a:p>
            <a:pPr>
              <a:buFont typeface="Wingdings" charset="0"/>
              <a:buNone/>
              <a:defRPr/>
            </a:pPr>
            <a:r>
              <a:rPr lang="en-US" sz="2000" b="1" dirty="0">
                <a:solidFill>
                  <a:schemeClr val="tx1"/>
                </a:solidFill>
                <a:latin typeface="+mn-lt"/>
              </a:rPr>
              <a:t>security hole: </a:t>
            </a:r>
          </a:p>
          <a:p>
            <a:pPr>
              <a:defRPr/>
            </a:pPr>
            <a:r>
              <a:rPr lang="en-US" sz="2000" dirty="0">
                <a:latin typeface="+mn-lt"/>
              </a:rPr>
              <a:t>24-bit I</a:t>
            </a:r>
            <a:r>
              <a:rPr lang="en-US" sz="100" dirty="0">
                <a:latin typeface="+mn-lt"/>
              </a:rPr>
              <a:t> </a:t>
            </a:r>
            <a:r>
              <a:rPr lang="en-US" sz="2000" dirty="0">
                <a:latin typeface="+mn-lt"/>
              </a:rPr>
              <a:t>V, one I</a:t>
            </a:r>
            <a:r>
              <a:rPr lang="en-US" sz="100" dirty="0">
                <a:latin typeface="+mn-lt"/>
              </a:rPr>
              <a:t> </a:t>
            </a:r>
            <a:r>
              <a:rPr lang="en-US" sz="2000" dirty="0">
                <a:latin typeface="+mn-lt"/>
              </a:rPr>
              <a:t>V per frame,</a:t>
            </a:r>
          </a:p>
        </p:txBody>
      </p:sp>
      <p:pic>
        <p:nvPicPr>
          <p:cNvPr id="17" name="Picture 16" descr="An arrow pointing right."/>
          <p:cNvPicPr>
            <a:picLocks noChangeAspect="1"/>
          </p:cNvPicPr>
          <p:nvPr/>
        </p:nvPicPr>
        <p:blipFill rotWithShape="1">
          <a:blip r:embed="rId4"/>
          <a:srcRect l="31876" t="10434"/>
          <a:stretch/>
        </p:blipFill>
        <p:spPr>
          <a:xfrm>
            <a:off x="3823297" y="2109333"/>
            <a:ext cx="660934" cy="574951"/>
          </a:xfrm>
          <a:prstGeom prst="rect">
            <a:avLst/>
          </a:prstGeom>
        </p:spPr>
      </p:pic>
      <p:sp>
        <p:nvSpPr>
          <p:cNvPr id="7" name="Content Placeholder 6"/>
          <p:cNvSpPr>
            <a:spLocks noGrp="1"/>
          </p:cNvSpPr>
          <p:nvPr>
            <p:ph sz="quarter" idx="13"/>
          </p:nvPr>
        </p:nvSpPr>
        <p:spPr>
          <a:xfrm>
            <a:off x="4353636" y="2061047"/>
            <a:ext cx="2686927" cy="426311"/>
          </a:xfrm>
        </p:spPr>
        <p:txBody>
          <a:bodyPr/>
          <a:lstStyle/>
          <a:p>
            <a:pPr marL="0" indent="0">
              <a:buNone/>
            </a:pPr>
            <a:r>
              <a:rPr lang="en-US" sz="2000" dirty="0">
                <a:latin typeface="+mn-lt"/>
              </a:rPr>
              <a:t>I</a:t>
            </a:r>
            <a:r>
              <a:rPr lang="en-US" sz="100" dirty="0">
                <a:latin typeface="+mn-lt"/>
              </a:rPr>
              <a:t> </a:t>
            </a:r>
            <a:r>
              <a:rPr lang="en-US" sz="2000" dirty="0">
                <a:latin typeface="+mn-lt"/>
              </a:rPr>
              <a:t>V</a:t>
            </a:r>
            <a:r>
              <a:rPr lang="ja-JP" altLang="en-US" sz="2000" dirty="0">
                <a:latin typeface="+mn-lt"/>
              </a:rPr>
              <a:t>’</a:t>
            </a:r>
            <a:r>
              <a:rPr lang="en-US" sz="2000" dirty="0">
                <a:latin typeface="+mn-lt"/>
              </a:rPr>
              <a:t>s eventually reused</a:t>
            </a:r>
          </a:p>
        </p:txBody>
      </p:sp>
      <p:sp>
        <p:nvSpPr>
          <p:cNvPr id="8" name="Content Placeholder 7"/>
          <p:cNvSpPr>
            <a:spLocks noGrp="1"/>
          </p:cNvSpPr>
          <p:nvPr>
            <p:ph sz="quarter" idx="14"/>
          </p:nvPr>
        </p:nvSpPr>
        <p:spPr>
          <a:xfrm>
            <a:off x="457200" y="2546113"/>
            <a:ext cx="3333439" cy="609600"/>
          </a:xfrm>
        </p:spPr>
        <p:txBody>
          <a:bodyPr/>
          <a:lstStyle/>
          <a:p>
            <a:r>
              <a:rPr lang="en-US" sz="2000" dirty="0">
                <a:latin typeface="+mn-lt"/>
              </a:rPr>
              <a:t>I</a:t>
            </a:r>
            <a:r>
              <a:rPr lang="en-US" sz="100" dirty="0">
                <a:latin typeface="+mn-lt"/>
              </a:rPr>
              <a:t> </a:t>
            </a:r>
            <a:r>
              <a:rPr lang="en-US" sz="2000" dirty="0">
                <a:latin typeface="+mn-lt"/>
              </a:rPr>
              <a:t>V transmitted in plaintext</a:t>
            </a:r>
          </a:p>
        </p:txBody>
      </p:sp>
      <p:pic>
        <p:nvPicPr>
          <p:cNvPr id="19" name="Picture 18" descr="An arrow pointing right."/>
          <p:cNvPicPr>
            <a:picLocks noChangeAspect="1"/>
          </p:cNvPicPr>
          <p:nvPr/>
        </p:nvPicPr>
        <p:blipFill rotWithShape="1">
          <a:blip r:embed="rId4"/>
          <a:srcRect l="31876" t="10434"/>
          <a:stretch/>
        </p:blipFill>
        <p:spPr>
          <a:xfrm>
            <a:off x="3692702" y="2571006"/>
            <a:ext cx="660934" cy="574951"/>
          </a:xfrm>
          <a:prstGeom prst="rect">
            <a:avLst/>
          </a:prstGeom>
        </p:spPr>
      </p:pic>
      <p:sp>
        <p:nvSpPr>
          <p:cNvPr id="9" name="Content Placeholder 8"/>
          <p:cNvSpPr>
            <a:spLocks noGrp="1"/>
          </p:cNvSpPr>
          <p:nvPr>
            <p:ph sz="quarter" idx="15"/>
          </p:nvPr>
        </p:nvSpPr>
        <p:spPr>
          <a:xfrm>
            <a:off x="4353636" y="2541805"/>
            <a:ext cx="3575713" cy="550863"/>
          </a:xfrm>
        </p:spPr>
        <p:txBody>
          <a:bodyPr/>
          <a:lstStyle/>
          <a:p>
            <a:pPr marL="0" indent="0">
              <a:buNone/>
            </a:pPr>
            <a:r>
              <a:rPr lang="en-US" sz="2000" dirty="0">
                <a:latin typeface="+mn-lt"/>
              </a:rPr>
              <a:t>I</a:t>
            </a:r>
            <a:r>
              <a:rPr lang="en-US" sz="100" dirty="0">
                <a:latin typeface="+mn-lt"/>
              </a:rPr>
              <a:t> </a:t>
            </a:r>
            <a:r>
              <a:rPr lang="en-US" sz="2000" dirty="0">
                <a:latin typeface="+mn-lt"/>
              </a:rPr>
              <a:t>V reuse detected</a:t>
            </a:r>
          </a:p>
        </p:txBody>
      </p:sp>
      <p:sp>
        <p:nvSpPr>
          <p:cNvPr id="10" name="Content Placeholder 9"/>
          <p:cNvSpPr>
            <a:spLocks noGrp="1"/>
          </p:cNvSpPr>
          <p:nvPr>
            <p:ph sz="quarter" idx="16"/>
          </p:nvPr>
        </p:nvSpPr>
        <p:spPr>
          <a:xfrm>
            <a:off x="457200" y="3023275"/>
            <a:ext cx="8229600" cy="1335514"/>
          </a:xfrm>
        </p:spPr>
        <p:txBody>
          <a:bodyPr/>
          <a:lstStyle/>
          <a:p>
            <a:pPr marL="0" indent="0">
              <a:buFont typeface="Wingdings" charset="0"/>
              <a:buNone/>
              <a:defRPr/>
            </a:pPr>
            <a:r>
              <a:rPr lang="en-US" sz="2000" b="1" dirty="0">
                <a:solidFill>
                  <a:schemeClr val="tx1"/>
                </a:solidFill>
                <a:latin typeface="+mn-lt"/>
              </a:rPr>
              <a:t>attack:</a:t>
            </a:r>
          </a:p>
          <a:p>
            <a:pPr lvl="1">
              <a:defRPr/>
            </a:pPr>
            <a:r>
              <a:rPr lang="en-US" sz="2000" dirty="0">
                <a:latin typeface="+mn-lt"/>
              </a:rPr>
              <a:t>Trudy causes Alice to encrypt known plaintext d</a:t>
            </a:r>
            <a:r>
              <a:rPr lang="en-US" sz="2000" baseline="-25000" dirty="0">
                <a:latin typeface="+mn-lt"/>
              </a:rPr>
              <a:t>1</a:t>
            </a:r>
            <a:r>
              <a:rPr lang="en-US" sz="2000" dirty="0">
                <a:latin typeface="+mn-lt"/>
              </a:rPr>
              <a:t> d</a:t>
            </a:r>
            <a:r>
              <a:rPr lang="en-US" sz="2000" baseline="-25000" dirty="0">
                <a:latin typeface="+mn-lt"/>
              </a:rPr>
              <a:t>2</a:t>
            </a:r>
            <a:r>
              <a:rPr lang="en-US" sz="2000" dirty="0">
                <a:latin typeface="+mn-lt"/>
              </a:rPr>
              <a:t> d</a:t>
            </a:r>
            <a:r>
              <a:rPr lang="en-US" sz="2000" baseline="-25000" dirty="0">
                <a:latin typeface="+mn-lt"/>
              </a:rPr>
              <a:t>3</a:t>
            </a:r>
            <a:r>
              <a:rPr lang="en-US" sz="2000" dirty="0">
                <a:latin typeface="+mn-lt"/>
              </a:rPr>
              <a:t> d</a:t>
            </a:r>
            <a:r>
              <a:rPr lang="en-US" sz="2000" baseline="-25000" dirty="0">
                <a:latin typeface="+mn-lt"/>
              </a:rPr>
              <a:t>4</a:t>
            </a:r>
            <a:r>
              <a:rPr lang="en-US" sz="2000" dirty="0">
                <a:latin typeface="+mn-lt"/>
              </a:rPr>
              <a:t> …</a:t>
            </a:r>
          </a:p>
          <a:p>
            <a:pPr lvl="1">
              <a:defRPr/>
            </a:pPr>
            <a:r>
              <a:rPr lang="en-US" sz="2000" dirty="0">
                <a:latin typeface="+mn-lt"/>
              </a:rPr>
              <a:t>Trudy sees: c</a:t>
            </a:r>
            <a:r>
              <a:rPr lang="en-US" sz="2000" baseline="-25000" dirty="0">
                <a:latin typeface="+mn-lt"/>
              </a:rPr>
              <a:t>i</a:t>
            </a:r>
            <a:r>
              <a:rPr lang="en-US" sz="2000" i="1" dirty="0">
                <a:latin typeface="+mn-lt"/>
              </a:rPr>
              <a:t> = </a:t>
            </a:r>
            <a:r>
              <a:rPr lang="en-US" sz="2000" dirty="0">
                <a:latin typeface="+mn-lt"/>
              </a:rPr>
              <a:t>d</a:t>
            </a:r>
            <a:r>
              <a:rPr lang="en-US" sz="2000" baseline="-25000" dirty="0">
                <a:latin typeface="+mn-lt"/>
              </a:rPr>
              <a:t>i</a:t>
            </a:r>
            <a:r>
              <a:rPr lang="en-US" sz="2000" i="1" dirty="0">
                <a:latin typeface="+mn-lt"/>
              </a:rPr>
              <a:t> </a:t>
            </a:r>
            <a:r>
              <a:rPr lang="en-US" sz="2000" dirty="0">
                <a:latin typeface="+mn-lt"/>
              </a:rPr>
              <a:t>XOR</a:t>
            </a:r>
          </a:p>
        </p:txBody>
      </p:sp>
      <p:graphicFrame>
        <p:nvGraphicFramePr>
          <p:cNvPr id="21" name="Object 20" descr="K sub i to the I V power."/>
          <p:cNvGraphicFramePr>
            <a:graphicFrameLocks noChangeAspect="1"/>
          </p:cNvGraphicFramePr>
          <p:nvPr>
            <p:extLst>
              <p:ext uri="{D42A27DB-BD31-4B8C-83A1-F6EECF244321}">
                <p14:modId xmlns:p14="http://schemas.microsoft.com/office/powerpoint/2010/main" val="2182680037"/>
              </p:ext>
            </p:extLst>
          </p:nvPr>
        </p:nvGraphicFramePr>
        <p:xfrm>
          <a:off x="4004240" y="3795816"/>
          <a:ext cx="449709" cy="474686"/>
        </p:xfrm>
        <a:graphic>
          <a:graphicData uri="http://schemas.openxmlformats.org/presentationml/2006/ole">
            <mc:AlternateContent xmlns:mc="http://schemas.openxmlformats.org/markup-compatibility/2006">
              <mc:Choice xmlns:v="urn:schemas-microsoft-com:vml" Requires="v">
                <p:oleObj spid="_x0000_s37120" name="Equation" r:id="rId5" imgW="228600" imgH="241200" progId="Equation.DSMT4">
                  <p:embed/>
                </p:oleObj>
              </mc:Choice>
              <mc:Fallback>
                <p:oleObj name="Equation" r:id="rId5" imgW="228600" imgH="241200" progId="Equation.DSMT4">
                  <p:embed/>
                  <p:pic>
                    <p:nvPicPr>
                      <p:cNvPr id="0" name=""/>
                      <p:cNvPicPr/>
                      <p:nvPr/>
                    </p:nvPicPr>
                    <p:blipFill>
                      <a:blip r:embed="rId6"/>
                      <a:stretch>
                        <a:fillRect/>
                      </a:stretch>
                    </p:blipFill>
                    <p:spPr>
                      <a:xfrm>
                        <a:off x="4004240" y="3795816"/>
                        <a:ext cx="449709" cy="474686"/>
                      </a:xfrm>
                      <a:prstGeom prst="rect">
                        <a:avLst/>
                      </a:prstGeom>
                    </p:spPr>
                  </p:pic>
                </p:oleObj>
              </mc:Fallback>
            </mc:AlternateContent>
          </a:graphicData>
        </a:graphic>
      </p:graphicFrame>
      <p:sp>
        <p:nvSpPr>
          <p:cNvPr id="11" name="Content Placeholder 10"/>
          <p:cNvSpPr>
            <a:spLocks noGrp="1"/>
          </p:cNvSpPr>
          <p:nvPr>
            <p:ph sz="quarter" idx="17"/>
          </p:nvPr>
        </p:nvSpPr>
        <p:spPr>
          <a:xfrm>
            <a:off x="457200" y="4316177"/>
            <a:ext cx="8229600" cy="500063"/>
          </a:xfrm>
        </p:spPr>
        <p:txBody>
          <a:bodyPr/>
          <a:lstStyle/>
          <a:p>
            <a:pPr marL="741600" indent="-284400">
              <a:spcBef>
                <a:spcPts val="600"/>
              </a:spcBef>
              <a:buFont typeface="Arial" panose="020B0604020202020204" pitchFamily="34" charset="0"/>
              <a:buChar char="–"/>
            </a:pPr>
            <a:r>
              <a:rPr lang="en-US" sz="2000" dirty="0">
                <a:latin typeface="+mn-lt"/>
              </a:rPr>
              <a:t>Trudy knows c</a:t>
            </a:r>
            <a:r>
              <a:rPr lang="en-US" sz="2000" baseline="-25000" dirty="0">
                <a:latin typeface="+mn-lt"/>
              </a:rPr>
              <a:t>i</a:t>
            </a:r>
            <a:r>
              <a:rPr lang="en-US" sz="2000" dirty="0">
                <a:latin typeface="+mn-lt"/>
              </a:rPr>
              <a:t> d</a:t>
            </a:r>
            <a:r>
              <a:rPr lang="en-US" sz="2000" baseline="-25000" dirty="0">
                <a:latin typeface="+mn-lt"/>
              </a:rPr>
              <a:t>i</a:t>
            </a:r>
            <a:r>
              <a:rPr lang="en-US" sz="2000" dirty="0">
                <a:latin typeface="+mn-lt"/>
              </a:rPr>
              <a:t>, so can compute</a:t>
            </a:r>
          </a:p>
        </p:txBody>
      </p:sp>
      <p:graphicFrame>
        <p:nvGraphicFramePr>
          <p:cNvPr id="22" name="Object 21" descr="K sub i to the I V power."/>
          <p:cNvGraphicFramePr>
            <a:graphicFrameLocks noChangeAspect="1"/>
          </p:cNvGraphicFramePr>
          <p:nvPr>
            <p:extLst>
              <p:ext uri="{D42A27DB-BD31-4B8C-83A1-F6EECF244321}">
                <p14:modId xmlns:p14="http://schemas.microsoft.com/office/powerpoint/2010/main" val="829574889"/>
              </p:ext>
            </p:extLst>
          </p:nvPr>
        </p:nvGraphicFramePr>
        <p:xfrm>
          <a:off x="5227638" y="4338638"/>
          <a:ext cx="436562" cy="460375"/>
        </p:xfrm>
        <a:graphic>
          <a:graphicData uri="http://schemas.openxmlformats.org/presentationml/2006/ole">
            <mc:AlternateContent xmlns:mc="http://schemas.openxmlformats.org/markup-compatibility/2006">
              <mc:Choice xmlns:v="urn:schemas-microsoft-com:vml" Requires="v">
                <p:oleObj spid="_x0000_s37121" name="Equation" r:id="rId7" imgW="228600" imgH="241200" progId="Equation.DSMT4">
                  <p:embed/>
                </p:oleObj>
              </mc:Choice>
              <mc:Fallback>
                <p:oleObj name="Equation" r:id="rId7" imgW="228600" imgH="241200" progId="Equation.DSMT4">
                  <p:embed/>
                  <p:pic>
                    <p:nvPicPr>
                      <p:cNvPr id="21" name="Object 20"/>
                      <p:cNvPicPr/>
                      <p:nvPr/>
                    </p:nvPicPr>
                    <p:blipFill>
                      <a:blip r:embed="rId8"/>
                      <a:stretch>
                        <a:fillRect/>
                      </a:stretch>
                    </p:blipFill>
                    <p:spPr>
                      <a:xfrm>
                        <a:off x="5227638" y="4338638"/>
                        <a:ext cx="436562" cy="460375"/>
                      </a:xfrm>
                      <a:prstGeom prst="rect">
                        <a:avLst/>
                      </a:prstGeom>
                    </p:spPr>
                  </p:pic>
                </p:oleObj>
              </mc:Fallback>
            </mc:AlternateContent>
          </a:graphicData>
        </a:graphic>
      </p:graphicFrame>
      <p:sp>
        <p:nvSpPr>
          <p:cNvPr id="12" name="Content Placeholder 11"/>
          <p:cNvSpPr>
            <a:spLocks noGrp="1"/>
          </p:cNvSpPr>
          <p:nvPr>
            <p:ph sz="quarter" idx="18"/>
          </p:nvPr>
        </p:nvSpPr>
        <p:spPr>
          <a:xfrm>
            <a:off x="457200" y="4806933"/>
            <a:ext cx="8229600" cy="457200"/>
          </a:xfrm>
        </p:spPr>
        <p:txBody>
          <a:bodyPr/>
          <a:lstStyle/>
          <a:p>
            <a:pPr marL="741600" indent="-284400">
              <a:spcBef>
                <a:spcPts val="600"/>
              </a:spcBef>
              <a:buFont typeface="Arial" panose="020B0604020202020204" pitchFamily="34" charset="0"/>
              <a:buChar char="–"/>
            </a:pPr>
            <a:r>
              <a:rPr lang="en-US" sz="2000" dirty="0">
                <a:latin typeface="+mn-lt"/>
              </a:rPr>
              <a:t>Trudy knows encrypting key sequence</a:t>
            </a:r>
          </a:p>
        </p:txBody>
      </p:sp>
      <p:graphicFrame>
        <p:nvGraphicFramePr>
          <p:cNvPr id="23" name="Object 22" descr="K sub 1 to the I V power, k sub 2 to the I V power, k sub to the I V power, and so on."/>
          <p:cNvGraphicFramePr>
            <a:graphicFrameLocks noChangeAspect="1"/>
          </p:cNvGraphicFramePr>
          <p:nvPr>
            <p:extLst>
              <p:ext uri="{D42A27DB-BD31-4B8C-83A1-F6EECF244321}">
                <p14:modId xmlns:p14="http://schemas.microsoft.com/office/powerpoint/2010/main" val="1591057696"/>
              </p:ext>
            </p:extLst>
          </p:nvPr>
        </p:nvGraphicFramePr>
        <p:xfrm>
          <a:off x="5641975" y="4833938"/>
          <a:ext cx="1398588" cy="488950"/>
        </p:xfrm>
        <a:graphic>
          <a:graphicData uri="http://schemas.openxmlformats.org/presentationml/2006/ole">
            <mc:AlternateContent xmlns:mc="http://schemas.openxmlformats.org/markup-compatibility/2006">
              <mc:Choice xmlns:v="urn:schemas-microsoft-com:vml" Requires="v">
                <p:oleObj spid="_x0000_s37122" name="Equation" r:id="rId9" imgW="901440" imgH="241200" progId="Equation.DSMT4">
                  <p:embed/>
                </p:oleObj>
              </mc:Choice>
              <mc:Fallback>
                <p:oleObj name="Equation" r:id="rId9" imgW="901440" imgH="241200" progId="Equation.DSMT4">
                  <p:embed/>
                  <p:pic>
                    <p:nvPicPr>
                      <p:cNvPr id="22" name="Object 21"/>
                      <p:cNvPicPr/>
                      <p:nvPr/>
                    </p:nvPicPr>
                    <p:blipFill>
                      <a:blip r:embed="rId10"/>
                      <a:stretch>
                        <a:fillRect/>
                      </a:stretch>
                    </p:blipFill>
                    <p:spPr>
                      <a:xfrm>
                        <a:off x="5641975" y="4833938"/>
                        <a:ext cx="1398588" cy="488950"/>
                      </a:xfrm>
                      <a:prstGeom prst="rect">
                        <a:avLst/>
                      </a:prstGeom>
                    </p:spPr>
                  </p:pic>
                </p:oleObj>
              </mc:Fallback>
            </mc:AlternateContent>
          </a:graphicData>
        </a:graphic>
      </p:graphicFrame>
      <p:sp>
        <p:nvSpPr>
          <p:cNvPr id="13" name="Content Placeholder 12"/>
          <p:cNvSpPr>
            <a:spLocks noGrp="1"/>
          </p:cNvSpPr>
          <p:nvPr>
            <p:ph sz="quarter" idx="19"/>
          </p:nvPr>
        </p:nvSpPr>
        <p:spPr>
          <a:xfrm>
            <a:off x="457200" y="5326125"/>
            <a:ext cx="7102929" cy="573089"/>
          </a:xfrm>
        </p:spPr>
        <p:txBody>
          <a:bodyPr/>
          <a:lstStyle/>
          <a:p>
            <a:pPr marL="741600" lvl="1" indent="-284400"/>
            <a:r>
              <a:rPr lang="en-US" sz="2000" dirty="0">
                <a:latin typeface="+mn-lt"/>
              </a:rPr>
              <a:t>Next time I</a:t>
            </a:r>
            <a:r>
              <a:rPr lang="en-US" sz="100" dirty="0">
                <a:latin typeface="+mn-lt"/>
              </a:rPr>
              <a:t> </a:t>
            </a:r>
            <a:r>
              <a:rPr lang="en-US" sz="2000" dirty="0">
                <a:latin typeface="+mn-lt"/>
              </a:rPr>
              <a:t>V is used, Trudy can decrypt!</a:t>
            </a:r>
          </a:p>
        </p:txBody>
      </p:sp>
    </p:spTree>
    <p:extLst>
      <p:ext uri="{BB962C8B-B14F-4D97-AF65-F5344CB8AC3E}">
        <p14:creationId xmlns:p14="http://schemas.microsoft.com/office/powerpoint/2010/main" val="208126461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eaLnBrk="0" fontAlgn="base" hangingPunct="0">
              <a:spcBef>
                <a:spcPct val="0"/>
              </a:spcBef>
              <a:spcAft>
                <a:spcPct val="0"/>
              </a:spcAft>
              <a:buClrTx/>
            </a:pPr>
            <a:r>
              <a:rPr lang="en-US" dirty="0">
                <a:latin typeface="Times New Roman" panose="02020603050405020304" pitchFamily="18" charset="0"/>
                <a:ea typeface="ＭＳ Ｐゴシック" charset="0"/>
              </a:rPr>
              <a:t>802.11i: Improved Security</a:t>
            </a:r>
          </a:p>
        </p:txBody>
      </p:sp>
      <p:sp>
        <p:nvSpPr>
          <p:cNvPr id="3" name="Text Placeholder 2"/>
          <p:cNvSpPr>
            <a:spLocks noGrp="1"/>
          </p:cNvSpPr>
          <p:nvPr>
            <p:ph type="body" idx="1"/>
          </p:nvPr>
        </p:nvSpPr>
        <p:spPr/>
        <p:txBody>
          <a:bodyPr wrap="square" lIns="91425" tIns="91425" rIns="91425" bIns="91425">
            <a:spAutoFit/>
          </a:bodyPr>
          <a:lstStyle/>
          <a:p>
            <a:pPr marL="255651" lvl="0" indent="-255651" eaLnBrk="0" fontAlgn="base" hangingPunct="0">
              <a:spcAft>
                <a:spcPct val="0"/>
              </a:spcAft>
              <a:buFont typeface="Arial" panose="020B0604020202020204" pitchFamily="34" charset="0"/>
              <a:buChar char="•"/>
            </a:pPr>
            <a:r>
              <a:rPr lang="en-US" sz="2400" dirty="0">
                <a:solidFill>
                  <a:srgbClr val="000000"/>
                </a:solidFill>
                <a:latin typeface="Arial (Body)"/>
                <a:ea typeface="ＭＳ Ｐゴシック" charset="0"/>
              </a:rPr>
              <a:t>numerous (stronger) forms of encryption possible</a:t>
            </a:r>
          </a:p>
          <a:p>
            <a:pPr marL="255651" lvl="0" indent="-255651" eaLnBrk="0" fontAlgn="base" hangingPunct="0">
              <a:spcAft>
                <a:spcPct val="0"/>
              </a:spcAft>
              <a:buFont typeface="Arial" panose="020B0604020202020204" pitchFamily="34" charset="0"/>
              <a:buChar char="•"/>
            </a:pPr>
            <a:r>
              <a:rPr lang="en-US" sz="2400" dirty="0">
                <a:solidFill>
                  <a:srgbClr val="000000"/>
                </a:solidFill>
                <a:latin typeface="Arial (Body)"/>
                <a:ea typeface="ＭＳ Ｐゴシック" charset="0"/>
              </a:rPr>
              <a:t>provides key distribution</a:t>
            </a:r>
          </a:p>
          <a:p>
            <a:pPr marL="255651" lvl="0" indent="-255651" eaLnBrk="0" fontAlgn="base" hangingPunct="0">
              <a:spcAft>
                <a:spcPct val="0"/>
              </a:spcAft>
              <a:buFont typeface="Arial" panose="020B0604020202020204" pitchFamily="34" charset="0"/>
              <a:buChar char="•"/>
            </a:pPr>
            <a:r>
              <a:rPr lang="en-US" sz="2400" dirty="0">
                <a:solidFill>
                  <a:srgbClr val="000000"/>
                </a:solidFill>
                <a:latin typeface="Arial (Body)"/>
                <a:ea typeface="ＭＳ Ｐゴシック" charset="0"/>
              </a:rPr>
              <a:t>uses authentication server separate from access point</a:t>
            </a:r>
          </a:p>
        </p:txBody>
      </p:sp>
    </p:spTree>
    <p:extLst>
      <p:ext uri="{BB962C8B-B14F-4D97-AF65-F5344CB8AC3E}">
        <p14:creationId xmlns:p14="http://schemas.microsoft.com/office/powerpoint/2010/main" val="288924342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eaLnBrk="0" fontAlgn="base" hangingPunct="0">
              <a:spcBef>
                <a:spcPct val="0"/>
              </a:spcBef>
              <a:spcAft>
                <a:spcPct val="0"/>
              </a:spcAft>
              <a:buClrTx/>
            </a:pPr>
            <a:r>
              <a:rPr lang="en-US" dirty="0">
                <a:latin typeface="Times New Roman" panose="02020603050405020304" pitchFamily="18" charset="0"/>
                <a:ea typeface="ＭＳ Ｐゴシック" charset="0"/>
              </a:rPr>
              <a:t>802.11i: Four Phases of Operation</a:t>
            </a:r>
          </a:p>
        </p:txBody>
      </p:sp>
      <p:pic>
        <p:nvPicPr>
          <p:cNvPr id="11" name="Picture 10" descr="The top of a diagram has 3 devices. 1, P C. S T A, client station. 2, wifi router. A P, access point. 3, server. A S, authentication server. A P and A S link through a wired network. There are 4 numbered arrows below. 1, S T A to A P. Discovery of security capabilities. 2, S T A to A S. S T A and A S mutually authenticate, together generate Master Key, M K. A P serves as, pass through. 3, under S T A. S T A derives Pairwise Master Key, P M K. 3, from A S to A P. A S derives same P M K sends to A P. 4, S T A to A P. S T A, A P use P M K to derive Temporai Key, T K, used for a message encryption, integrity."/>
          <p:cNvPicPr>
            <a:picLocks noChangeAspect="1"/>
          </p:cNvPicPr>
          <p:nvPr/>
        </p:nvPicPr>
        <p:blipFill>
          <a:blip r:embed="rId2"/>
          <a:stretch>
            <a:fillRect/>
          </a:stretch>
        </p:blipFill>
        <p:spPr>
          <a:xfrm>
            <a:off x="1296521" y="1681100"/>
            <a:ext cx="6550958" cy="4109540"/>
          </a:xfrm>
          <a:prstGeom prst="rect">
            <a:avLst/>
          </a:prstGeom>
        </p:spPr>
      </p:pic>
    </p:spTree>
    <p:extLst>
      <p:ext uri="{BB962C8B-B14F-4D97-AF65-F5344CB8AC3E}">
        <p14:creationId xmlns:p14="http://schemas.microsoft.com/office/powerpoint/2010/main" val="161662491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eaLnBrk="0" fontAlgn="base" hangingPunct="0">
              <a:spcBef>
                <a:spcPct val="0"/>
              </a:spcBef>
              <a:spcAft>
                <a:spcPct val="0"/>
              </a:spcAft>
              <a:buClrTx/>
            </a:pPr>
            <a:r>
              <a:rPr lang="en-US" dirty="0">
                <a:latin typeface="Times New Roman" panose="02020603050405020304" pitchFamily="18" charset="0"/>
                <a:ea typeface="ＭＳ Ｐゴシック" charset="0"/>
              </a:rPr>
              <a:t>E</a:t>
            </a:r>
            <a:r>
              <a:rPr lang="en-US" sz="100" dirty="0">
                <a:latin typeface="Times New Roman" panose="02020603050405020304" pitchFamily="18" charset="0"/>
                <a:ea typeface="ＭＳ Ｐゴシック" charset="0"/>
              </a:rPr>
              <a:t> </a:t>
            </a:r>
            <a:r>
              <a:rPr lang="en-US" dirty="0">
                <a:latin typeface="Times New Roman" panose="02020603050405020304" pitchFamily="18" charset="0"/>
                <a:ea typeface="ＭＳ Ｐゴシック" charset="0"/>
              </a:rPr>
              <a:t>A</a:t>
            </a:r>
            <a:r>
              <a:rPr lang="en-US" sz="100" dirty="0">
                <a:latin typeface="Times New Roman" panose="02020603050405020304" pitchFamily="18" charset="0"/>
                <a:ea typeface="ＭＳ Ｐゴシック" charset="0"/>
              </a:rPr>
              <a:t> </a:t>
            </a:r>
            <a:r>
              <a:rPr lang="en-US" dirty="0">
                <a:latin typeface="Times New Roman" panose="02020603050405020304" pitchFamily="18" charset="0"/>
                <a:ea typeface="ＭＳ Ｐゴシック" charset="0"/>
              </a:rPr>
              <a:t>P: Extensible Authentication Protocol</a:t>
            </a:r>
          </a:p>
        </p:txBody>
      </p:sp>
      <p:sp>
        <p:nvSpPr>
          <p:cNvPr id="3" name="Text Placeholder 2"/>
          <p:cNvSpPr>
            <a:spLocks noGrp="1"/>
          </p:cNvSpPr>
          <p:nvPr>
            <p:ph type="body" idx="1"/>
          </p:nvPr>
        </p:nvSpPr>
        <p:spPr>
          <a:xfrm>
            <a:off x="457200" y="1600200"/>
            <a:ext cx="8229600" cy="2380448"/>
          </a:xfrm>
        </p:spPr>
        <p:txBody>
          <a:bodyPr/>
          <a:lstStyle/>
          <a:p>
            <a:r>
              <a:rPr lang="en-US" sz="2400" dirty="0">
                <a:latin typeface="+mn-lt"/>
              </a:rPr>
              <a:t>E</a:t>
            </a:r>
            <a:r>
              <a:rPr lang="en-US" sz="100" dirty="0">
                <a:latin typeface="+mn-lt"/>
              </a:rPr>
              <a:t> </a:t>
            </a:r>
            <a:r>
              <a:rPr lang="en-US" sz="2400" dirty="0">
                <a:latin typeface="+mn-lt"/>
              </a:rPr>
              <a:t>A</a:t>
            </a:r>
            <a:r>
              <a:rPr lang="en-US" sz="100" dirty="0">
                <a:latin typeface="+mn-lt"/>
              </a:rPr>
              <a:t> </a:t>
            </a:r>
            <a:r>
              <a:rPr lang="en-US" sz="2400" dirty="0">
                <a:latin typeface="+mn-lt"/>
              </a:rPr>
              <a:t>P: end-end client (mobile) to authentication server protocol</a:t>
            </a:r>
          </a:p>
          <a:p>
            <a:r>
              <a:rPr lang="en-US" sz="2400" dirty="0">
                <a:latin typeface="+mn-lt"/>
              </a:rPr>
              <a:t>E</a:t>
            </a:r>
            <a:r>
              <a:rPr lang="en-US" sz="100" dirty="0">
                <a:latin typeface="+mn-lt"/>
              </a:rPr>
              <a:t> </a:t>
            </a:r>
            <a:r>
              <a:rPr lang="en-US" sz="2400" dirty="0">
                <a:latin typeface="+mn-lt"/>
              </a:rPr>
              <a:t>A</a:t>
            </a:r>
            <a:r>
              <a:rPr lang="en-US" sz="100" dirty="0">
                <a:latin typeface="+mn-lt"/>
              </a:rPr>
              <a:t> </a:t>
            </a:r>
            <a:r>
              <a:rPr lang="en-US" sz="2400" dirty="0">
                <a:latin typeface="+mn-lt"/>
              </a:rPr>
              <a:t>P sent over separate “</a:t>
            </a:r>
            <a:r>
              <a:rPr lang="en-US" altLang="ja-JP" sz="2400" dirty="0">
                <a:latin typeface="+mn-lt"/>
              </a:rPr>
              <a:t>links”</a:t>
            </a:r>
          </a:p>
          <a:p>
            <a:pPr lvl="1"/>
            <a:r>
              <a:rPr lang="en-US" sz="2400" dirty="0">
                <a:latin typeface="+mn-lt"/>
              </a:rPr>
              <a:t>mobile-to-A</a:t>
            </a:r>
            <a:r>
              <a:rPr lang="en-US" sz="100" dirty="0">
                <a:latin typeface="+mn-lt"/>
              </a:rPr>
              <a:t> </a:t>
            </a:r>
            <a:r>
              <a:rPr lang="en-US" sz="2400" dirty="0">
                <a:latin typeface="+mn-lt"/>
              </a:rPr>
              <a:t>P (E</a:t>
            </a:r>
            <a:r>
              <a:rPr lang="en-US" sz="100" dirty="0">
                <a:latin typeface="+mn-lt"/>
              </a:rPr>
              <a:t> </a:t>
            </a:r>
            <a:r>
              <a:rPr lang="en-US" sz="2400" dirty="0">
                <a:latin typeface="+mn-lt"/>
              </a:rPr>
              <a:t>A</a:t>
            </a:r>
            <a:r>
              <a:rPr lang="en-US" sz="100" dirty="0">
                <a:latin typeface="+mn-lt"/>
              </a:rPr>
              <a:t> </a:t>
            </a:r>
            <a:r>
              <a:rPr lang="en-US" sz="2400" dirty="0">
                <a:latin typeface="+mn-lt"/>
              </a:rPr>
              <a:t>P over L</a:t>
            </a:r>
            <a:r>
              <a:rPr lang="en-US" sz="100" dirty="0">
                <a:latin typeface="+mn-lt"/>
              </a:rPr>
              <a:t> </a:t>
            </a:r>
            <a:r>
              <a:rPr lang="en-US" sz="2400" dirty="0">
                <a:latin typeface="+mn-lt"/>
              </a:rPr>
              <a:t>A</a:t>
            </a:r>
            <a:r>
              <a:rPr lang="en-US" sz="100" dirty="0">
                <a:latin typeface="+mn-lt"/>
              </a:rPr>
              <a:t> </a:t>
            </a:r>
            <a:r>
              <a:rPr lang="en-US" sz="2400" dirty="0">
                <a:latin typeface="+mn-lt"/>
              </a:rPr>
              <a:t>N)</a:t>
            </a:r>
          </a:p>
          <a:p>
            <a:pPr lvl="1"/>
            <a:r>
              <a:rPr lang="en-US" sz="2400" dirty="0">
                <a:latin typeface="+mn-lt"/>
              </a:rPr>
              <a:t>A</a:t>
            </a:r>
            <a:r>
              <a:rPr lang="en-US" sz="100" dirty="0">
                <a:latin typeface="+mn-lt"/>
              </a:rPr>
              <a:t> </a:t>
            </a:r>
            <a:r>
              <a:rPr lang="en-US" sz="2400" dirty="0">
                <a:latin typeface="+mn-lt"/>
              </a:rPr>
              <a:t>P to authentication server (RADIUS over U</a:t>
            </a:r>
            <a:r>
              <a:rPr lang="en-US" sz="100" dirty="0">
                <a:latin typeface="+mn-lt"/>
              </a:rPr>
              <a:t> </a:t>
            </a:r>
            <a:r>
              <a:rPr lang="en-US" sz="2400" dirty="0">
                <a:latin typeface="+mn-lt"/>
              </a:rPr>
              <a:t>D</a:t>
            </a:r>
            <a:r>
              <a:rPr lang="en-US" sz="100" dirty="0">
                <a:latin typeface="+mn-lt"/>
              </a:rPr>
              <a:t> </a:t>
            </a:r>
            <a:r>
              <a:rPr lang="en-US" sz="2400" dirty="0">
                <a:latin typeface="+mn-lt"/>
              </a:rPr>
              <a:t>P)</a:t>
            </a:r>
          </a:p>
        </p:txBody>
      </p:sp>
      <p:pic>
        <p:nvPicPr>
          <p:cNvPr id="4" name="Picture 3" descr="There are 3 devices at the top of a diagram. 1, laptop. 2, wifi router. 3, server. 2 and 3 are connected via wired network. There are 4 rows of bars below. Row 1. Laptop to server. E A P T L S. Row 2. Laptop to server. E A P. Row 3, 2 bars. 1, laptop to router. E A P over L A N left parenthesis E A P o L right parenthesis. 2, router to server. RADIUS. Row 4, 2 parts. 1, laptop to router. I E E E 802 period 11. 2, router to server. U D P forward slash I P."/>
          <p:cNvPicPr>
            <a:picLocks noChangeAspect="1"/>
          </p:cNvPicPr>
          <p:nvPr/>
        </p:nvPicPr>
        <p:blipFill>
          <a:blip r:embed="rId2"/>
          <a:stretch>
            <a:fillRect/>
          </a:stretch>
        </p:blipFill>
        <p:spPr>
          <a:xfrm>
            <a:off x="1669714" y="4062293"/>
            <a:ext cx="5804572" cy="2313946"/>
          </a:xfrm>
          <a:prstGeom prst="rect">
            <a:avLst/>
          </a:prstGeom>
        </p:spPr>
      </p:pic>
    </p:spTree>
    <p:extLst>
      <p:ext uri="{BB962C8B-B14F-4D97-AF65-F5344CB8AC3E}">
        <p14:creationId xmlns:p14="http://schemas.microsoft.com/office/powerpoint/2010/main" val="26547616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eaLnBrk="0" fontAlgn="base" hangingPunct="0">
              <a:spcBef>
                <a:spcPct val="0"/>
              </a:spcBef>
              <a:spcAft>
                <a:spcPct val="0"/>
              </a:spcAft>
              <a:buClrTx/>
            </a:pPr>
            <a:r>
              <a:rPr lang="en-US" dirty="0">
                <a:latin typeface="Times New Roman" panose="02020603050405020304" pitchFamily="18" charset="0"/>
                <a:ea typeface="ＭＳ Ｐゴシック" charset="0"/>
              </a:rPr>
              <a:t>Simple Encryption Scheme</a:t>
            </a:r>
          </a:p>
        </p:txBody>
      </p:sp>
      <p:sp>
        <p:nvSpPr>
          <p:cNvPr id="3" name="Content Placeholder 2"/>
          <p:cNvSpPr>
            <a:spLocks noGrp="1"/>
          </p:cNvSpPr>
          <p:nvPr>
            <p:ph idx="1"/>
          </p:nvPr>
        </p:nvSpPr>
        <p:spPr>
          <a:xfrm>
            <a:off x="457200" y="1600200"/>
            <a:ext cx="8229600" cy="1115660"/>
          </a:xfrm>
        </p:spPr>
        <p:txBody>
          <a:bodyPr wrap="square" lIns="91425" tIns="91425" rIns="91425" bIns="91425">
            <a:spAutoFit/>
          </a:bodyPr>
          <a:lstStyle/>
          <a:p>
            <a:pPr marL="0" lvl="0" indent="0" eaLnBrk="0" fontAlgn="base" hangingPunct="0">
              <a:spcAft>
                <a:spcPct val="0"/>
              </a:spcAft>
              <a:buNone/>
            </a:pPr>
            <a:r>
              <a:rPr lang="en-US" sz="2400" b="1" dirty="0">
                <a:solidFill>
                  <a:srgbClr val="000000"/>
                </a:solidFill>
                <a:latin typeface="Arial (Body)"/>
                <a:ea typeface="ＭＳ Ｐゴシック" charset="0"/>
              </a:rPr>
              <a:t>substitution cipher: </a:t>
            </a:r>
            <a:r>
              <a:rPr lang="en-US" sz="2400" dirty="0">
                <a:solidFill>
                  <a:srgbClr val="000000"/>
                </a:solidFill>
                <a:latin typeface="Arial (Body)"/>
                <a:ea typeface="ＭＳ Ｐゴシック" charset="0"/>
              </a:rPr>
              <a:t>substituting one thing for another</a:t>
            </a:r>
          </a:p>
          <a:p>
            <a:pPr marL="255600" indent="-255600" eaLnBrk="0" fontAlgn="base" hangingPunct="0">
              <a:spcAft>
                <a:spcPct val="0"/>
              </a:spcAft>
            </a:pPr>
            <a:r>
              <a:rPr lang="en-US" sz="2400" dirty="0">
                <a:solidFill>
                  <a:srgbClr val="000000"/>
                </a:solidFill>
                <a:latin typeface="Arial (Body)"/>
                <a:ea typeface="ＭＳ Ｐゴシック" charset="0"/>
              </a:rPr>
              <a:t>monoalphabetic cipher: substitute one letter for another</a:t>
            </a:r>
          </a:p>
        </p:txBody>
      </p:sp>
      <p:pic>
        <p:nvPicPr>
          <p:cNvPr id="17" name="Picture 16" descr="2 rows of text, plaintext and cipher text. The first row indicates to the second. Row 1, plaintext. A b c d e f g h I j k l m n o p q r s t u v w x y z. Row 2, cipher text. Corresponding letters are as follows. m n b c v x z a s d f g h j k l p o I u y t r e w q."/>
          <p:cNvPicPr>
            <a:picLocks noChangeAspect="1"/>
          </p:cNvPicPr>
          <p:nvPr/>
        </p:nvPicPr>
        <p:blipFill>
          <a:blip r:embed="rId2"/>
          <a:stretch>
            <a:fillRect/>
          </a:stretch>
        </p:blipFill>
        <p:spPr>
          <a:xfrm>
            <a:off x="770075" y="2932648"/>
            <a:ext cx="6222222" cy="888889"/>
          </a:xfrm>
          <a:prstGeom prst="rect">
            <a:avLst/>
          </a:prstGeom>
        </p:spPr>
      </p:pic>
      <p:sp>
        <p:nvSpPr>
          <p:cNvPr id="18" name="Content Placeholder 17"/>
          <p:cNvSpPr>
            <a:spLocks noGrp="1"/>
          </p:cNvSpPr>
          <p:nvPr>
            <p:ph idx="13"/>
          </p:nvPr>
        </p:nvSpPr>
        <p:spPr>
          <a:xfrm>
            <a:off x="713906" y="3984203"/>
            <a:ext cx="931999" cy="507609"/>
          </a:xfrm>
        </p:spPr>
        <p:txBody>
          <a:bodyPr/>
          <a:lstStyle/>
          <a:p>
            <a:pPr marL="101600" indent="0">
              <a:buNone/>
            </a:pPr>
            <a:r>
              <a:rPr lang="en-US" sz="2400" dirty="0">
                <a:latin typeface="+mn-lt"/>
              </a:rPr>
              <a:t>e.g.:</a:t>
            </a:r>
          </a:p>
        </p:txBody>
      </p:sp>
      <p:pic>
        <p:nvPicPr>
          <p:cNvPr id="20" name="Picture 19" descr="2 rows of text, plaintext and cipher text. Row 1, plaintext. bob. I love you. alice. Row 2, cipher text. N k n. s g k t c w k y. m g s b c."/>
          <p:cNvPicPr>
            <a:picLocks noChangeAspect="1"/>
          </p:cNvPicPr>
          <p:nvPr/>
        </p:nvPicPr>
        <p:blipFill>
          <a:blip r:embed="rId3"/>
          <a:stretch>
            <a:fillRect/>
          </a:stretch>
        </p:blipFill>
        <p:spPr>
          <a:xfrm>
            <a:off x="2125323" y="4201198"/>
            <a:ext cx="5573438" cy="614693"/>
          </a:xfrm>
          <a:prstGeom prst="rect">
            <a:avLst/>
          </a:prstGeom>
        </p:spPr>
      </p:pic>
      <p:pic>
        <p:nvPicPr>
          <p:cNvPr id="21" name="Picture 25" descr="A key."/>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flipV="1">
            <a:off x="936715" y="5428394"/>
            <a:ext cx="645932" cy="3350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9" name="Content Placeholder 18"/>
          <p:cNvSpPr>
            <a:spLocks noGrp="1"/>
          </p:cNvSpPr>
          <p:nvPr>
            <p:ph idx="14"/>
          </p:nvPr>
        </p:nvSpPr>
        <p:spPr>
          <a:xfrm>
            <a:off x="1698172" y="5271272"/>
            <a:ext cx="7005148" cy="919336"/>
          </a:xfrm>
        </p:spPr>
        <p:txBody>
          <a:bodyPr/>
          <a:lstStyle/>
          <a:p>
            <a:pPr marL="101600" indent="0">
              <a:buNone/>
            </a:pPr>
            <a:r>
              <a:rPr lang="en-US" sz="2400" b="1" dirty="0">
                <a:solidFill>
                  <a:schemeClr val="tx1"/>
                </a:solidFill>
                <a:latin typeface="+mn-lt"/>
              </a:rPr>
              <a:t>Encryption key: </a:t>
            </a:r>
            <a:r>
              <a:rPr lang="en-US" sz="2400" dirty="0">
                <a:latin typeface="+mn-lt"/>
              </a:rPr>
              <a:t>mapping from set of 26 letters to set of 26 letters</a:t>
            </a:r>
          </a:p>
        </p:txBody>
      </p:sp>
    </p:spTree>
    <p:extLst>
      <p:ext uri="{BB962C8B-B14F-4D97-AF65-F5344CB8AC3E}">
        <p14:creationId xmlns:p14="http://schemas.microsoft.com/office/powerpoint/2010/main" val="388546349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eaLnBrk="0" fontAlgn="base" hangingPunct="0">
              <a:spcBef>
                <a:spcPct val="0"/>
              </a:spcBef>
              <a:spcAft>
                <a:spcPct val="0"/>
              </a:spcAft>
              <a:buClrTx/>
            </a:pPr>
            <a:r>
              <a:rPr lang="en-US" altLang="en-US" dirty="0">
                <a:ea typeface="ＭＳ Ｐゴシック" charset="-128"/>
              </a:rPr>
              <a:t>Learning Objectives </a:t>
            </a:r>
            <a:r>
              <a:rPr lang="en-US" altLang="en-US" sz="2000" b="0" dirty="0">
                <a:ea typeface="ＭＳ Ｐゴシック" charset="-128"/>
              </a:rPr>
              <a:t>(9 of 9)</a:t>
            </a:r>
            <a:endParaRPr lang="en-US" sz="2000" b="0" dirty="0">
              <a:latin typeface="Times New Roman" panose="02020603050405020304" pitchFamily="18" charset="0"/>
              <a:ea typeface="ＭＳ Ｐゴシック" charset="0"/>
            </a:endParaRPr>
          </a:p>
        </p:txBody>
      </p:sp>
      <p:sp>
        <p:nvSpPr>
          <p:cNvPr id="3" name="Text Placeholder 2"/>
          <p:cNvSpPr>
            <a:spLocks noGrp="1"/>
          </p:cNvSpPr>
          <p:nvPr>
            <p:ph type="body" idx="1"/>
          </p:nvPr>
        </p:nvSpPr>
        <p:spPr>
          <a:xfrm>
            <a:off x="457200" y="1600200"/>
            <a:ext cx="8229600" cy="4485813"/>
          </a:xfrm>
        </p:spPr>
        <p:txBody>
          <a:bodyPr wrap="square" lIns="91425" tIns="91425" rIns="91425" bIns="91425">
            <a:spAutoFit/>
          </a:bodyPr>
          <a:lstStyle/>
          <a:p>
            <a:pPr marL="0" lvl="0" indent="0" eaLnBrk="0" fontAlgn="base" hangingPunct="0">
              <a:spcAft>
                <a:spcPct val="0"/>
              </a:spcAft>
              <a:buNone/>
            </a:pPr>
            <a:r>
              <a:rPr lang="en-US" sz="2400" b="1" dirty="0">
                <a:solidFill>
                  <a:schemeClr val="tx2"/>
                </a:solidFill>
                <a:latin typeface="+mn-lt"/>
                <a:ea typeface="ＭＳ Ｐゴシック" charset="0"/>
              </a:rPr>
              <a:t>8.1</a:t>
            </a:r>
            <a:r>
              <a:rPr lang="en-US" sz="2400" dirty="0">
                <a:solidFill>
                  <a:srgbClr val="000000"/>
                </a:solidFill>
                <a:latin typeface="+mn-lt"/>
                <a:ea typeface="ＭＳ Ｐゴシック" charset="0"/>
              </a:rPr>
              <a:t> What is network security?</a:t>
            </a:r>
          </a:p>
          <a:p>
            <a:pPr marL="0" lvl="0" indent="0" eaLnBrk="0" fontAlgn="base" hangingPunct="0">
              <a:spcAft>
                <a:spcPct val="0"/>
              </a:spcAft>
              <a:buNone/>
            </a:pPr>
            <a:r>
              <a:rPr lang="en-US" sz="2400" b="1" dirty="0">
                <a:solidFill>
                  <a:schemeClr val="tx2"/>
                </a:solidFill>
                <a:latin typeface="+mn-lt"/>
                <a:ea typeface="ＭＳ Ｐゴシック" charset="0"/>
              </a:rPr>
              <a:t>8.2</a:t>
            </a:r>
            <a:r>
              <a:rPr lang="en-US" sz="2400" dirty="0">
                <a:solidFill>
                  <a:srgbClr val="000000"/>
                </a:solidFill>
                <a:latin typeface="+mn-lt"/>
                <a:ea typeface="ＭＳ Ｐゴシック" charset="0"/>
              </a:rPr>
              <a:t> Principles of cryptography</a:t>
            </a:r>
          </a:p>
          <a:p>
            <a:pPr marL="0" lvl="0" indent="0" eaLnBrk="0" fontAlgn="base" hangingPunct="0">
              <a:spcAft>
                <a:spcPct val="0"/>
              </a:spcAft>
              <a:buNone/>
            </a:pPr>
            <a:r>
              <a:rPr lang="en-US" sz="2400" b="1" dirty="0">
                <a:solidFill>
                  <a:schemeClr val="tx2"/>
                </a:solidFill>
                <a:latin typeface="+mn-lt"/>
                <a:ea typeface="ＭＳ Ｐゴシック" charset="0"/>
              </a:rPr>
              <a:t>8.3</a:t>
            </a:r>
            <a:r>
              <a:rPr lang="en-US" sz="2400" dirty="0">
                <a:solidFill>
                  <a:srgbClr val="000000"/>
                </a:solidFill>
                <a:latin typeface="+mn-lt"/>
                <a:ea typeface="ＭＳ Ｐゴシック" charset="0"/>
              </a:rPr>
              <a:t> Message integrity, authentication</a:t>
            </a:r>
          </a:p>
          <a:p>
            <a:pPr marL="0" lvl="0" indent="0" eaLnBrk="0" fontAlgn="base" hangingPunct="0">
              <a:spcAft>
                <a:spcPct val="0"/>
              </a:spcAft>
              <a:buNone/>
            </a:pPr>
            <a:r>
              <a:rPr lang="en-US" sz="2400" b="1" dirty="0">
                <a:solidFill>
                  <a:schemeClr val="tx2"/>
                </a:solidFill>
                <a:latin typeface="+mn-lt"/>
                <a:ea typeface="ＭＳ Ｐゴシック" charset="0"/>
              </a:rPr>
              <a:t>8.4</a:t>
            </a:r>
            <a:r>
              <a:rPr lang="en-US" sz="2400" dirty="0">
                <a:solidFill>
                  <a:srgbClr val="000000"/>
                </a:solidFill>
                <a:latin typeface="+mn-lt"/>
                <a:ea typeface="ＭＳ Ｐゴシック" charset="0"/>
              </a:rPr>
              <a:t> Securing e-mail</a:t>
            </a:r>
          </a:p>
          <a:p>
            <a:pPr marL="0" indent="0" eaLnBrk="0" fontAlgn="base" hangingPunct="0">
              <a:spcAft>
                <a:spcPct val="0"/>
              </a:spcAft>
              <a:buNone/>
            </a:pPr>
            <a:r>
              <a:rPr lang="en-US" sz="2400" b="1" dirty="0">
                <a:solidFill>
                  <a:schemeClr val="tx2"/>
                </a:solidFill>
                <a:latin typeface="+mn-lt"/>
                <a:ea typeface="ＭＳ Ｐゴシック" charset="0"/>
              </a:rPr>
              <a:t>8.5</a:t>
            </a:r>
            <a:r>
              <a:rPr lang="en-US" sz="2400" dirty="0">
                <a:solidFill>
                  <a:srgbClr val="000000"/>
                </a:solidFill>
                <a:latin typeface="+mn-lt"/>
                <a:ea typeface="ＭＳ Ｐゴシック" charset="0"/>
              </a:rPr>
              <a:t> Securing T</a:t>
            </a:r>
            <a:r>
              <a:rPr lang="en-US" sz="100" dirty="0">
                <a:solidFill>
                  <a:srgbClr val="000000"/>
                </a:solidFill>
                <a:latin typeface="+mn-lt"/>
                <a:ea typeface="ＭＳ Ｐゴシック" charset="0"/>
              </a:rPr>
              <a:t> </a:t>
            </a:r>
            <a:r>
              <a:rPr lang="en-US" sz="2400" dirty="0">
                <a:solidFill>
                  <a:srgbClr val="000000"/>
                </a:solidFill>
                <a:latin typeface="+mn-lt"/>
                <a:ea typeface="ＭＳ Ｐゴシック" charset="0"/>
              </a:rPr>
              <a:t>C</a:t>
            </a:r>
            <a:r>
              <a:rPr lang="en-US" sz="100" dirty="0">
                <a:solidFill>
                  <a:srgbClr val="000000"/>
                </a:solidFill>
                <a:latin typeface="+mn-lt"/>
                <a:ea typeface="ＭＳ Ｐゴシック" charset="0"/>
              </a:rPr>
              <a:t> </a:t>
            </a:r>
            <a:r>
              <a:rPr lang="en-US" sz="2400" dirty="0">
                <a:solidFill>
                  <a:srgbClr val="000000"/>
                </a:solidFill>
                <a:latin typeface="+mn-lt"/>
                <a:ea typeface="ＭＳ Ｐゴシック" charset="0"/>
              </a:rPr>
              <a:t>P </a:t>
            </a:r>
            <a:r>
              <a:rPr lang="en-US" sz="2400" dirty="0">
                <a:latin typeface="+mn-lt"/>
              </a:rPr>
              <a:t>connections: S</a:t>
            </a:r>
            <a:r>
              <a:rPr lang="en-US" sz="100" dirty="0">
                <a:latin typeface="+mn-lt"/>
              </a:rPr>
              <a:t> </a:t>
            </a:r>
            <a:r>
              <a:rPr lang="en-US" sz="2400" dirty="0">
                <a:latin typeface="+mn-lt"/>
              </a:rPr>
              <a:t>S</a:t>
            </a:r>
            <a:r>
              <a:rPr lang="en-US" sz="100" dirty="0">
                <a:latin typeface="+mn-lt"/>
              </a:rPr>
              <a:t> </a:t>
            </a:r>
            <a:r>
              <a:rPr lang="en-US" sz="2400" dirty="0">
                <a:latin typeface="+mn-lt"/>
              </a:rPr>
              <a:t>L</a:t>
            </a:r>
            <a:endParaRPr lang="en-US" sz="2400" dirty="0">
              <a:solidFill>
                <a:srgbClr val="000000"/>
              </a:solidFill>
              <a:latin typeface="+mn-lt"/>
              <a:ea typeface="ＭＳ Ｐゴシック" charset="0"/>
            </a:endParaRPr>
          </a:p>
          <a:p>
            <a:pPr marL="0" lvl="0" indent="0" eaLnBrk="0" fontAlgn="base" hangingPunct="0">
              <a:spcAft>
                <a:spcPct val="0"/>
              </a:spcAft>
              <a:buNone/>
            </a:pPr>
            <a:r>
              <a:rPr lang="en-US" sz="2400" b="1" dirty="0">
                <a:solidFill>
                  <a:schemeClr val="tx2"/>
                </a:solidFill>
                <a:latin typeface="+mn-lt"/>
                <a:ea typeface="ＭＳ Ｐゴシック" charset="0"/>
              </a:rPr>
              <a:t>8.6</a:t>
            </a:r>
            <a:r>
              <a:rPr lang="en-US" sz="2400" dirty="0">
                <a:solidFill>
                  <a:srgbClr val="000000"/>
                </a:solidFill>
                <a:latin typeface="+mn-lt"/>
                <a:ea typeface="ＭＳ Ｐゴシック" charset="0"/>
              </a:rPr>
              <a:t> Network layer security: IPsec</a:t>
            </a:r>
          </a:p>
          <a:p>
            <a:pPr marL="0" lvl="0" indent="0" eaLnBrk="0" fontAlgn="base" hangingPunct="0">
              <a:spcAft>
                <a:spcPct val="0"/>
              </a:spcAft>
              <a:buNone/>
            </a:pPr>
            <a:r>
              <a:rPr lang="en-US" sz="2400" b="1" dirty="0">
                <a:solidFill>
                  <a:schemeClr val="tx2"/>
                </a:solidFill>
                <a:latin typeface="+mn-lt"/>
                <a:ea typeface="ＭＳ Ｐゴシック" charset="0"/>
              </a:rPr>
              <a:t>8.7</a:t>
            </a:r>
            <a:r>
              <a:rPr lang="en-US" sz="2400" dirty="0">
                <a:solidFill>
                  <a:srgbClr val="000000"/>
                </a:solidFill>
                <a:latin typeface="+mn-lt"/>
                <a:ea typeface="ＭＳ Ｐゴシック" charset="0"/>
              </a:rPr>
              <a:t> Securing wireless LANs</a:t>
            </a:r>
          </a:p>
          <a:p>
            <a:pPr marL="0" lvl="0" indent="0" eaLnBrk="0" fontAlgn="base" hangingPunct="0">
              <a:spcAft>
                <a:spcPct val="0"/>
              </a:spcAft>
              <a:buNone/>
            </a:pPr>
            <a:r>
              <a:rPr lang="en-US" sz="2400" b="1" dirty="0">
                <a:solidFill>
                  <a:schemeClr val="tx2"/>
                </a:solidFill>
                <a:latin typeface="+mn-lt"/>
                <a:ea typeface="ＭＳ Ｐゴシック" charset="0"/>
              </a:rPr>
              <a:t>8.8</a:t>
            </a:r>
            <a:r>
              <a:rPr lang="en-US" sz="2400" b="1" dirty="0">
                <a:solidFill>
                  <a:srgbClr val="000000"/>
                </a:solidFill>
                <a:latin typeface="+mn-lt"/>
                <a:ea typeface="ＭＳ Ｐゴシック" charset="0"/>
              </a:rPr>
              <a:t> Operational security: firewalls and I</a:t>
            </a:r>
            <a:r>
              <a:rPr lang="en-US" sz="100" b="1" dirty="0">
                <a:solidFill>
                  <a:srgbClr val="000000"/>
                </a:solidFill>
                <a:latin typeface="+mn-lt"/>
                <a:ea typeface="ＭＳ Ｐゴシック" charset="0"/>
              </a:rPr>
              <a:t> </a:t>
            </a:r>
            <a:r>
              <a:rPr lang="en-US" sz="2400" b="1" dirty="0">
                <a:solidFill>
                  <a:srgbClr val="000000"/>
                </a:solidFill>
                <a:latin typeface="+mn-lt"/>
                <a:ea typeface="ＭＳ Ｐゴシック" charset="0"/>
              </a:rPr>
              <a:t>D</a:t>
            </a:r>
            <a:r>
              <a:rPr lang="en-US" sz="100" b="1" dirty="0">
                <a:solidFill>
                  <a:srgbClr val="000000"/>
                </a:solidFill>
                <a:latin typeface="+mn-lt"/>
                <a:ea typeface="ＭＳ Ｐゴシック" charset="0"/>
              </a:rPr>
              <a:t> </a:t>
            </a:r>
            <a:r>
              <a:rPr lang="en-US" sz="2400" b="1" dirty="0">
                <a:solidFill>
                  <a:srgbClr val="000000"/>
                </a:solidFill>
                <a:latin typeface="+mn-lt"/>
                <a:ea typeface="ＭＳ Ｐゴシック" charset="0"/>
              </a:rPr>
              <a:t>S</a:t>
            </a:r>
          </a:p>
        </p:txBody>
      </p:sp>
    </p:spTree>
    <p:extLst>
      <p:ext uri="{BB962C8B-B14F-4D97-AF65-F5344CB8AC3E}">
        <p14:creationId xmlns:p14="http://schemas.microsoft.com/office/powerpoint/2010/main" val="23814913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Firewalls</a:t>
            </a:r>
          </a:p>
        </p:txBody>
      </p:sp>
      <p:sp>
        <p:nvSpPr>
          <p:cNvPr id="3" name="Text Placeholder 2"/>
          <p:cNvSpPr>
            <a:spLocks noGrp="1"/>
          </p:cNvSpPr>
          <p:nvPr>
            <p:ph type="body" idx="1"/>
          </p:nvPr>
        </p:nvSpPr>
        <p:spPr>
          <a:xfrm>
            <a:off x="457200" y="1600200"/>
            <a:ext cx="8229600" cy="1355271"/>
          </a:xfrm>
        </p:spPr>
        <p:txBody>
          <a:bodyPr/>
          <a:lstStyle/>
          <a:p>
            <a:pPr marL="0" indent="0">
              <a:buNone/>
            </a:pPr>
            <a:r>
              <a:rPr lang="en-US" sz="2200" b="1" dirty="0">
                <a:latin typeface="+mn-lt"/>
              </a:rPr>
              <a:t>Firewalls</a:t>
            </a:r>
          </a:p>
          <a:p>
            <a:pPr marL="0" indent="0">
              <a:buNone/>
            </a:pPr>
            <a:r>
              <a:rPr lang="en-US" sz="2200" dirty="0">
                <a:latin typeface="+mn-lt"/>
                <a:cs typeface="Gill Sans MT" charset="0"/>
              </a:rPr>
              <a:t>isolates organization’</a:t>
            </a:r>
            <a:r>
              <a:rPr lang="en-US" altLang="ja-JP" sz="2200" dirty="0">
                <a:latin typeface="+mn-lt"/>
                <a:cs typeface="Gill Sans MT" charset="0"/>
              </a:rPr>
              <a:t>s internal net from larger Internet, allowing some packets to pass, blocking others</a:t>
            </a:r>
            <a:endParaRPr lang="en-US" sz="2200" dirty="0">
              <a:latin typeface="+mn-lt"/>
              <a:cs typeface="Gill Sans MT" charset="0"/>
            </a:endParaRPr>
          </a:p>
        </p:txBody>
      </p:sp>
      <p:pic>
        <p:nvPicPr>
          <p:cNvPr id="12" name="Picture 11" descr="There are 2 connected parts. 1, administered network. A router with a server connects to a switch, with 2 P Cs. The switch connects to another switch, with 3 P Cs and a server. 2, public internet, connected via router in part 1. Between the groups is a firewall."/>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71700" y="3243021"/>
            <a:ext cx="4800600" cy="2200275"/>
          </a:xfrm>
          <a:prstGeom prst="rect">
            <a:avLst/>
          </a:prstGeom>
        </p:spPr>
      </p:pic>
    </p:spTree>
    <p:extLst>
      <p:ext uri="{BB962C8B-B14F-4D97-AF65-F5344CB8AC3E}">
        <p14:creationId xmlns:p14="http://schemas.microsoft.com/office/powerpoint/2010/main" val="383878446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ea typeface="ＭＳ Ｐゴシック" charset="0"/>
              </a:rPr>
              <a:t>Firewalls: Why</a:t>
            </a:r>
            <a:endParaRPr lang="en-US" dirty="0"/>
          </a:p>
        </p:txBody>
      </p:sp>
      <p:sp>
        <p:nvSpPr>
          <p:cNvPr id="3" name="Text Placeholder 2"/>
          <p:cNvSpPr>
            <a:spLocks noGrp="1"/>
          </p:cNvSpPr>
          <p:nvPr>
            <p:ph type="body" idx="1"/>
          </p:nvPr>
        </p:nvSpPr>
        <p:spPr>
          <a:xfrm>
            <a:off x="457200" y="1600200"/>
            <a:ext cx="8229600" cy="1077685"/>
          </a:xfrm>
        </p:spPr>
        <p:txBody>
          <a:bodyPr/>
          <a:lstStyle/>
          <a:p>
            <a:pPr marL="0" lvl="0" indent="0" eaLnBrk="0" fontAlgn="base" hangingPunct="0">
              <a:spcAft>
                <a:spcPct val="0"/>
              </a:spcAft>
              <a:buNone/>
              <a:defRPr/>
            </a:pPr>
            <a:r>
              <a:rPr lang="en-US" sz="1800" b="1" kern="1200" dirty="0">
                <a:solidFill>
                  <a:srgbClr val="000000"/>
                </a:solidFill>
                <a:latin typeface="Arial (Body)"/>
                <a:ea typeface="ＭＳ Ｐゴシック" charset="0"/>
                <a:cs typeface="Gill Sans MT"/>
              </a:rPr>
              <a:t>prevent denial of service attacks:</a:t>
            </a:r>
          </a:p>
          <a:p>
            <a:pPr marL="255600" lvl="1" indent="-255600" eaLnBrk="0" fontAlgn="base" hangingPunct="0">
              <a:spcBef>
                <a:spcPts val="1500"/>
              </a:spcBef>
              <a:spcAft>
                <a:spcPct val="0"/>
              </a:spcAft>
              <a:buFont typeface="Arial" panose="020B0604020202020204" pitchFamily="34" charset="0"/>
              <a:buChar char="•"/>
              <a:defRPr/>
            </a:pPr>
            <a:r>
              <a:rPr lang="en-US" sz="1800" kern="1200" dirty="0">
                <a:solidFill>
                  <a:srgbClr val="000000"/>
                </a:solidFill>
                <a:latin typeface="Arial (Body)"/>
                <a:ea typeface="ＭＳ Ｐゴシック" charset="0"/>
                <a:cs typeface="Gill Sans MT"/>
              </a:rPr>
              <a:t>S</a:t>
            </a:r>
            <a:r>
              <a:rPr lang="en-US" sz="100" kern="1200" dirty="0">
                <a:solidFill>
                  <a:srgbClr val="000000"/>
                </a:solidFill>
                <a:latin typeface="Arial (Body)"/>
                <a:ea typeface="ＭＳ Ｐゴシック" charset="0"/>
                <a:cs typeface="Gill Sans MT"/>
              </a:rPr>
              <a:t> </a:t>
            </a:r>
            <a:r>
              <a:rPr lang="en-US" sz="1800" kern="1200" dirty="0">
                <a:solidFill>
                  <a:srgbClr val="000000"/>
                </a:solidFill>
                <a:latin typeface="Arial (Body)"/>
                <a:ea typeface="ＭＳ Ｐゴシック" charset="0"/>
                <a:cs typeface="Gill Sans MT"/>
              </a:rPr>
              <a:t>Y</a:t>
            </a:r>
            <a:r>
              <a:rPr lang="en-US" sz="100" kern="1200" dirty="0">
                <a:solidFill>
                  <a:srgbClr val="000000"/>
                </a:solidFill>
                <a:latin typeface="Arial (Body)"/>
                <a:ea typeface="ＭＳ Ｐゴシック" charset="0"/>
                <a:cs typeface="Gill Sans MT"/>
              </a:rPr>
              <a:t> </a:t>
            </a:r>
            <a:r>
              <a:rPr lang="en-US" sz="1800" kern="1200" dirty="0">
                <a:solidFill>
                  <a:srgbClr val="000000"/>
                </a:solidFill>
                <a:latin typeface="Arial (Body)"/>
                <a:ea typeface="ＭＳ Ｐゴシック" charset="0"/>
                <a:cs typeface="Gill Sans MT"/>
              </a:rPr>
              <a:t>N flooding: attacker establishes many bogus T</a:t>
            </a:r>
            <a:r>
              <a:rPr lang="en-US" sz="100" kern="1200" dirty="0">
                <a:solidFill>
                  <a:srgbClr val="000000"/>
                </a:solidFill>
                <a:latin typeface="Arial (Body)"/>
                <a:ea typeface="ＭＳ Ｐゴシック" charset="0"/>
                <a:cs typeface="Gill Sans MT"/>
              </a:rPr>
              <a:t> </a:t>
            </a:r>
            <a:r>
              <a:rPr lang="en-US" sz="1800" kern="1200" dirty="0">
                <a:solidFill>
                  <a:srgbClr val="000000"/>
                </a:solidFill>
                <a:latin typeface="Arial (Body)"/>
                <a:ea typeface="ＭＳ Ｐゴシック" charset="0"/>
                <a:cs typeface="Gill Sans MT"/>
              </a:rPr>
              <a:t>C</a:t>
            </a:r>
            <a:r>
              <a:rPr lang="en-US" sz="100" kern="1200" dirty="0">
                <a:solidFill>
                  <a:srgbClr val="000000"/>
                </a:solidFill>
                <a:latin typeface="Arial (Body)"/>
                <a:ea typeface="ＭＳ Ｐゴシック" charset="0"/>
                <a:cs typeface="Gill Sans MT"/>
              </a:rPr>
              <a:t> </a:t>
            </a:r>
            <a:r>
              <a:rPr lang="en-US" sz="1800" kern="1200" dirty="0">
                <a:solidFill>
                  <a:srgbClr val="000000"/>
                </a:solidFill>
                <a:latin typeface="Arial (Body)"/>
                <a:ea typeface="ＭＳ Ｐゴシック" charset="0"/>
                <a:cs typeface="Gill Sans MT"/>
              </a:rPr>
              <a:t>P connections, no resources left for “real” connections</a:t>
            </a:r>
          </a:p>
        </p:txBody>
      </p:sp>
      <p:sp>
        <p:nvSpPr>
          <p:cNvPr id="4" name="Content Placeholder 3"/>
          <p:cNvSpPr>
            <a:spLocks noGrp="1"/>
          </p:cNvSpPr>
          <p:nvPr>
            <p:ph sz="quarter" idx="13"/>
          </p:nvPr>
        </p:nvSpPr>
        <p:spPr>
          <a:xfrm>
            <a:off x="457200" y="2751594"/>
            <a:ext cx="8229600" cy="953858"/>
          </a:xfrm>
        </p:spPr>
        <p:txBody>
          <a:bodyPr/>
          <a:lstStyle/>
          <a:p>
            <a:pPr marL="0" lvl="0" indent="0" eaLnBrk="0" fontAlgn="base" hangingPunct="0">
              <a:spcAft>
                <a:spcPct val="0"/>
              </a:spcAft>
              <a:buNone/>
              <a:defRPr/>
            </a:pPr>
            <a:r>
              <a:rPr lang="en-US" sz="1800" b="1" kern="1200" dirty="0">
                <a:solidFill>
                  <a:srgbClr val="000000"/>
                </a:solidFill>
                <a:latin typeface="Arial (Body)"/>
                <a:ea typeface="ＭＳ Ｐゴシック" charset="0"/>
                <a:cs typeface="Gill Sans MT"/>
              </a:rPr>
              <a:t>prevent illegal modification/access of internal data</a:t>
            </a:r>
          </a:p>
          <a:p>
            <a:pPr marL="255600" lvl="1" indent="-255600" eaLnBrk="0" fontAlgn="base" hangingPunct="0">
              <a:spcBef>
                <a:spcPts val="1500"/>
              </a:spcBef>
              <a:spcAft>
                <a:spcPct val="0"/>
              </a:spcAft>
              <a:buFont typeface="Arial" panose="020B0604020202020204" pitchFamily="34" charset="0"/>
              <a:buChar char="•"/>
              <a:defRPr/>
            </a:pPr>
            <a:r>
              <a:rPr lang="en-US" sz="1800" kern="1200" dirty="0">
                <a:solidFill>
                  <a:srgbClr val="000000"/>
                </a:solidFill>
                <a:latin typeface="Arial (Body)"/>
                <a:ea typeface="ＭＳ Ｐゴシック" charset="0"/>
                <a:cs typeface="Gill Sans MT"/>
              </a:rPr>
              <a:t>e.g., attacker replaces C</a:t>
            </a:r>
            <a:r>
              <a:rPr lang="en-US" sz="100" kern="1200" dirty="0">
                <a:solidFill>
                  <a:srgbClr val="000000"/>
                </a:solidFill>
                <a:latin typeface="Arial (Body)"/>
                <a:ea typeface="ＭＳ Ｐゴシック" charset="0"/>
                <a:cs typeface="Gill Sans MT"/>
              </a:rPr>
              <a:t> </a:t>
            </a:r>
            <a:r>
              <a:rPr lang="en-US" sz="1800" kern="1200" dirty="0">
                <a:solidFill>
                  <a:srgbClr val="000000"/>
                </a:solidFill>
                <a:latin typeface="Arial (Body)"/>
                <a:ea typeface="ＭＳ Ｐゴシック" charset="0"/>
                <a:cs typeface="Gill Sans MT"/>
              </a:rPr>
              <a:t>I</a:t>
            </a:r>
            <a:r>
              <a:rPr lang="en-US" sz="100" kern="1200" dirty="0">
                <a:solidFill>
                  <a:srgbClr val="000000"/>
                </a:solidFill>
                <a:latin typeface="Arial (Body)"/>
                <a:ea typeface="ＭＳ Ｐゴシック" charset="0"/>
                <a:cs typeface="Gill Sans MT"/>
              </a:rPr>
              <a:t> </a:t>
            </a:r>
            <a:r>
              <a:rPr lang="en-US" sz="1800" kern="1200" dirty="0">
                <a:solidFill>
                  <a:srgbClr val="000000"/>
                </a:solidFill>
                <a:latin typeface="Arial (Body)"/>
                <a:ea typeface="ＭＳ Ｐゴシック" charset="0"/>
                <a:cs typeface="Gill Sans MT"/>
              </a:rPr>
              <a:t>A’ s homepage with something else</a:t>
            </a:r>
          </a:p>
        </p:txBody>
      </p:sp>
      <p:sp>
        <p:nvSpPr>
          <p:cNvPr id="5" name="Content Placeholder 4"/>
          <p:cNvSpPr>
            <a:spLocks noGrp="1"/>
          </p:cNvSpPr>
          <p:nvPr>
            <p:ph sz="quarter" idx="14"/>
          </p:nvPr>
        </p:nvSpPr>
        <p:spPr>
          <a:xfrm>
            <a:off x="457200" y="3705453"/>
            <a:ext cx="8232775" cy="893761"/>
          </a:xfrm>
        </p:spPr>
        <p:txBody>
          <a:bodyPr/>
          <a:lstStyle/>
          <a:p>
            <a:pPr marL="0" lvl="0" indent="0" eaLnBrk="0" fontAlgn="base" hangingPunct="0">
              <a:spcAft>
                <a:spcPct val="0"/>
              </a:spcAft>
              <a:buNone/>
              <a:defRPr/>
            </a:pPr>
            <a:r>
              <a:rPr lang="en-US" sz="1800" b="1" kern="1200" dirty="0">
                <a:solidFill>
                  <a:srgbClr val="000000"/>
                </a:solidFill>
                <a:latin typeface="Arial (Body)"/>
                <a:ea typeface="ＭＳ Ｐゴシック" charset="0"/>
                <a:cs typeface="Gill Sans MT"/>
              </a:rPr>
              <a:t>allow only authorized access to inside network</a:t>
            </a:r>
          </a:p>
          <a:p>
            <a:pPr marL="255600" lvl="1" indent="-255600" eaLnBrk="0" fontAlgn="base" hangingPunct="0">
              <a:spcBef>
                <a:spcPts val="1500"/>
              </a:spcBef>
              <a:spcAft>
                <a:spcPct val="0"/>
              </a:spcAft>
              <a:buFont typeface="Arial" panose="020B0604020202020204" pitchFamily="34" charset="0"/>
              <a:buChar char="•"/>
              <a:defRPr/>
            </a:pPr>
            <a:r>
              <a:rPr lang="en-US" sz="1800" kern="1200" dirty="0">
                <a:solidFill>
                  <a:srgbClr val="000000"/>
                </a:solidFill>
                <a:latin typeface="Arial (Body)"/>
                <a:ea typeface="ＭＳ Ｐゴシック" charset="0"/>
                <a:cs typeface="Gill Sans MT"/>
              </a:rPr>
              <a:t> set of authenticated users/hosts</a:t>
            </a:r>
          </a:p>
        </p:txBody>
      </p:sp>
      <p:sp>
        <p:nvSpPr>
          <p:cNvPr id="6" name="Content Placeholder 5"/>
          <p:cNvSpPr>
            <a:spLocks noGrp="1"/>
          </p:cNvSpPr>
          <p:nvPr>
            <p:ph sz="quarter" idx="15"/>
          </p:nvPr>
        </p:nvSpPr>
        <p:spPr>
          <a:xfrm>
            <a:off x="457200" y="4599215"/>
            <a:ext cx="8229600" cy="1703613"/>
          </a:xfrm>
        </p:spPr>
        <p:txBody>
          <a:bodyPr/>
          <a:lstStyle/>
          <a:p>
            <a:pPr marL="0" lvl="0" indent="0" eaLnBrk="0" fontAlgn="base" hangingPunct="0">
              <a:spcAft>
                <a:spcPct val="0"/>
              </a:spcAft>
              <a:buNone/>
              <a:defRPr/>
            </a:pPr>
            <a:r>
              <a:rPr lang="en-US" sz="1800" b="1" kern="1200" dirty="0">
                <a:solidFill>
                  <a:srgbClr val="000000"/>
                </a:solidFill>
                <a:latin typeface="Arial (Body)"/>
                <a:ea typeface="ＭＳ Ｐゴシック" charset="0"/>
                <a:cs typeface="Gill Sans MT"/>
              </a:rPr>
              <a:t>three types of firewalls:</a:t>
            </a:r>
          </a:p>
          <a:p>
            <a:pPr marL="255600" lvl="1" indent="-255600" eaLnBrk="0" fontAlgn="base" hangingPunct="0">
              <a:spcBef>
                <a:spcPts val="1500"/>
              </a:spcBef>
              <a:spcAft>
                <a:spcPct val="0"/>
              </a:spcAft>
              <a:buFont typeface="Arial" panose="020B0604020202020204" pitchFamily="34" charset="0"/>
              <a:buChar char="•"/>
              <a:defRPr/>
            </a:pPr>
            <a:r>
              <a:rPr lang="en-US" sz="1800" kern="1200" dirty="0">
                <a:solidFill>
                  <a:srgbClr val="000000"/>
                </a:solidFill>
                <a:latin typeface="Arial (Body)"/>
                <a:ea typeface="ＭＳ Ｐゴシック" charset="0"/>
                <a:cs typeface="Gill Sans MT"/>
              </a:rPr>
              <a:t>stateless packet filters</a:t>
            </a:r>
          </a:p>
          <a:p>
            <a:pPr marL="255600" lvl="1" indent="-255600" eaLnBrk="0" fontAlgn="base" hangingPunct="0">
              <a:spcBef>
                <a:spcPts val="1500"/>
              </a:spcBef>
              <a:spcAft>
                <a:spcPct val="0"/>
              </a:spcAft>
              <a:buFont typeface="Arial" panose="020B0604020202020204" pitchFamily="34" charset="0"/>
              <a:buChar char="•"/>
              <a:defRPr/>
            </a:pPr>
            <a:r>
              <a:rPr lang="en-US" sz="1800" kern="1200" dirty="0">
                <a:solidFill>
                  <a:srgbClr val="000000"/>
                </a:solidFill>
                <a:latin typeface="Arial (Body)"/>
                <a:ea typeface="ＭＳ Ｐゴシック" charset="0"/>
                <a:cs typeface="Gill Sans MT"/>
              </a:rPr>
              <a:t>stateful packet filters</a:t>
            </a:r>
          </a:p>
          <a:p>
            <a:pPr marL="255600" lvl="1" indent="-255600" eaLnBrk="0" fontAlgn="base" hangingPunct="0">
              <a:spcBef>
                <a:spcPts val="1500"/>
              </a:spcBef>
              <a:spcAft>
                <a:spcPct val="0"/>
              </a:spcAft>
              <a:buFont typeface="Arial" panose="020B0604020202020204" pitchFamily="34" charset="0"/>
              <a:buChar char="•"/>
              <a:defRPr/>
            </a:pPr>
            <a:r>
              <a:rPr lang="en-US" sz="1800" kern="1200" dirty="0">
                <a:solidFill>
                  <a:srgbClr val="000000"/>
                </a:solidFill>
                <a:latin typeface="Arial (Body)"/>
                <a:ea typeface="ＭＳ Ｐゴシック" charset="0"/>
                <a:cs typeface="Gill Sans MT"/>
              </a:rPr>
              <a:t>application gateways</a:t>
            </a:r>
          </a:p>
        </p:txBody>
      </p:sp>
    </p:spTree>
    <p:extLst>
      <p:ext uri="{BB962C8B-B14F-4D97-AF65-F5344CB8AC3E}">
        <p14:creationId xmlns:p14="http://schemas.microsoft.com/office/powerpoint/2010/main" val="153786709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eaLnBrk="0" fontAlgn="base" hangingPunct="0">
              <a:spcBef>
                <a:spcPct val="0"/>
              </a:spcBef>
              <a:spcAft>
                <a:spcPct val="0"/>
              </a:spcAft>
              <a:buClrTx/>
            </a:pPr>
            <a:r>
              <a:rPr lang="en-US" dirty="0">
                <a:latin typeface="Times New Roman" panose="02020603050405020304" pitchFamily="18" charset="0"/>
                <a:ea typeface="ＭＳ Ｐゴシック" charset="0"/>
              </a:rPr>
              <a:t>Stateless Packet Filtering</a:t>
            </a:r>
          </a:p>
        </p:txBody>
      </p:sp>
      <p:pic>
        <p:nvPicPr>
          <p:cNvPr id="4" name="Picture 3" descr="There are 2 connected parts. Part 1. A router with a server has 2 wires. Server, should arriving packet be allowed in? Departing packet let out? A packet comes toward the router through both wires. Wire 1, connects to a switch, with 2 P Cs. The switch connects to another switch, with 3 P Cs and a server. Router wire 2, connects to part 2, public internet."/>
          <p:cNvPicPr>
            <a:picLocks noChangeAspect="1"/>
          </p:cNvPicPr>
          <p:nvPr/>
        </p:nvPicPr>
        <p:blipFill>
          <a:blip r:embed="rId2"/>
          <a:stretch>
            <a:fillRect/>
          </a:stretch>
        </p:blipFill>
        <p:spPr>
          <a:xfrm>
            <a:off x="1129652" y="1382691"/>
            <a:ext cx="6884696" cy="2123219"/>
          </a:xfrm>
          <a:prstGeom prst="rect">
            <a:avLst/>
          </a:prstGeom>
        </p:spPr>
      </p:pic>
      <p:sp>
        <p:nvSpPr>
          <p:cNvPr id="3" name="Content Placeholder 2"/>
          <p:cNvSpPr>
            <a:spLocks noGrp="1"/>
          </p:cNvSpPr>
          <p:nvPr>
            <p:ph type="body" idx="1"/>
          </p:nvPr>
        </p:nvSpPr>
        <p:spPr>
          <a:xfrm>
            <a:off x="457200" y="3575952"/>
            <a:ext cx="8229600" cy="2839208"/>
          </a:xfrm>
        </p:spPr>
        <p:txBody>
          <a:bodyPr wrap="square" lIns="91425" tIns="91425" rIns="91425" bIns="91425">
            <a:spAutoFit/>
          </a:bodyPr>
          <a:lstStyle/>
          <a:p>
            <a:pPr marL="255651" lvl="0" indent="-255651" eaLnBrk="0" fontAlgn="base" hangingPunct="0">
              <a:spcAft>
                <a:spcPct val="0"/>
              </a:spcAft>
              <a:buFont typeface="Arial" panose="020B0604020202020204" pitchFamily="34" charset="0"/>
              <a:buChar char="•"/>
            </a:pPr>
            <a:r>
              <a:rPr lang="en-US" sz="2000" dirty="0">
                <a:solidFill>
                  <a:srgbClr val="000000"/>
                </a:solidFill>
                <a:latin typeface="Arial (Body)"/>
                <a:ea typeface="ＭＳ Ｐゴシック" charset="0"/>
              </a:rPr>
              <a:t>internal network connected to Internet via </a:t>
            </a:r>
            <a:r>
              <a:rPr lang="en-US" sz="2000" b="1" dirty="0">
                <a:solidFill>
                  <a:srgbClr val="000000"/>
                </a:solidFill>
                <a:latin typeface="Arial (Body)"/>
                <a:ea typeface="ＭＳ Ｐゴシック" charset="0"/>
              </a:rPr>
              <a:t>router firewall</a:t>
            </a:r>
          </a:p>
          <a:p>
            <a:pPr marL="255651" lvl="0" indent="-255651" eaLnBrk="0" fontAlgn="base" hangingPunct="0">
              <a:spcAft>
                <a:spcPct val="0"/>
              </a:spcAft>
              <a:buFont typeface="Arial" panose="020B0604020202020204" pitchFamily="34" charset="0"/>
              <a:buChar char="•"/>
            </a:pPr>
            <a:r>
              <a:rPr lang="en-US" sz="2000" dirty="0">
                <a:solidFill>
                  <a:srgbClr val="000000"/>
                </a:solidFill>
                <a:latin typeface="Arial (Body)"/>
                <a:ea typeface="ＭＳ Ｐゴシック" charset="0"/>
              </a:rPr>
              <a:t>router</a:t>
            </a:r>
            <a:r>
              <a:rPr lang="en-US" sz="2000" i="1" dirty="0">
                <a:solidFill>
                  <a:srgbClr val="000000"/>
                </a:solidFill>
                <a:latin typeface="Arial (Body)"/>
                <a:ea typeface="ＭＳ Ｐゴシック" charset="0"/>
              </a:rPr>
              <a:t> </a:t>
            </a:r>
            <a:r>
              <a:rPr lang="en-US" sz="2000" b="1" dirty="0">
                <a:solidFill>
                  <a:srgbClr val="000000"/>
                </a:solidFill>
                <a:latin typeface="Arial (Body)"/>
                <a:ea typeface="ＭＳ Ｐゴシック" charset="0"/>
              </a:rPr>
              <a:t>filters packet-by-packet, </a:t>
            </a:r>
            <a:r>
              <a:rPr lang="en-US" sz="2000" dirty="0">
                <a:solidFill>
                  <a:srgbClr val="000000"/>
                </a:solidFill>
                <a:latin typeface="Arial (Body)"/>
                <a:ea typeface="ＭＳ Ｐゴシック" charset="0"/>
              </a:rPr>
              <a:t>decision to forward/drop packet based on:</a:t>
            </a:r>
          </a:p>
          <a:p>
            <a:pPr marL="741553" lvl="1" indent="-284353" eaLnBrk="0" fontAlgn="base" hangingPunct="0">
              <a:spcAft>
                <a:spcPct val="0"/>
              </a:spcAft>
              <a:buFont typeface="Arial" panose="020B0604020202020204" pitchFamily="34" charset="0"/>
              <a:buChar char="–"/>
            </a:pPr>
            <a:r>
              <a:rPr lang="en-US" sz="2000" dirty="0">
                <a:solidFill>
                  <a:srgbClr val="000000"/>
                </a:solidFill>
                <a:latin typeface="Arial (Body)"/>
                <a:ea typeface="ＭＳ Ｐゴシック" charset="0"/>
              </a:rPr>
              <a:t>source I</a:t>
            </a:r>
            <a:r>
              <a:rPr lang="en-US" sz="100" dirty="0">
                <a:solidFill>
                  <a:srgbClr val="000000"/>
                </a:solidFill>
                <a:latin typeface="Arial (Body)"/>
                <a:ea typeface="ＭＳ Ｐゴシック" charset="0"/>
              </a:rPr>
              <a:t> </a:t>
            </a:r>
            <a:r>
              <a:rPr lang="en-US" sz="2000" dirty="0">
                <a:solidFill>
                  <a:srgbClr val="000000"/>
                </a:solidFill>
                <a:latin typeface="Arial (Body)"/>
                <a:ea typeface="ＭＳ Ｐゴシック" charset="0"/>
              </a:rPr>
              <a:t>P address, destination I</a:t>
            </a:r>
            <a:r>
              <a:rPr lang="en-US" sz="100" dirty="0">
                <a:solidFill>
                  <a:srgbClr val="000000"/>
                </a:solidFill>
                <a:latin typeface="Arial (Body)"/>
                <a:ea typeface="ＭＳ Ｐゴシック" charset="0"/>
              </a:rPr>
              <a:t> </a:t>
            </a:r>
            <a:r>
              <a:rPr lang="en-US" sz="2000" dirty="0">
                <a:solidFill>
                  <a:srgbClr val="000000"/>
                </a:solidFill>
                <a:latin typeface="Arial (Body)"/>
                <a:ea typeface="ＭＳ Ｐゴシック" charset="0"/>
              </a:rPr>
              <a:t>P address</a:t>
            </a:r>
          </a:p>
          <a:p>
            <a:pPr marL="741553" lvl="1" indent="-284353" eaLnBrk="0" fontAlgn="base" hangingPunct="0">
              <a:spcAft>
                <a:spcPct val="0"/>
              </a:spcAft>
              <a:buFont typeface="Arial" panose="020B0604020202020204" pitchFamily="34" charset="0"/>
              <a:buChar char="–"/>
            </a:pPr>
            <a:r>
              <a:rPr lang="en-US" sz="2000" dirty="0">
                <a:solidFill>
                  <a:srgbClr val="000000"/>
                </a:solidFill>
                <a:latin typeface="Arial (Body)"/>
                <a:ea typeface="ＭＳ Ｐゴシック" charset="0"/>
              </a:rPr>
              <a:t>T</a:t>
            </a:r>
            <a:r>
              <a:rPr lang="en-US" sz="100" dirty="0">
                <a:solidFill>
                  <a:srgbClr val="000000"/>
                </a:solidFill>
                <a:latin typeface="Arial (Body)"/>
                <a:ea typeface="ＭＳ Ｐゴシック" charset="0"/>
              </a:rPr>
              <a:t> </a:t>
            </a:r>
            <a:r>
              <a:rPr lang="en-US" sz="2000" dirty="0">
                <a:solidFill>
                  <a:srgbClr val="000000"/>
                </a:solidFill>
                <a:latin typeface="Arial (Body)"/>
                <a:ea typeface="ＭＳ Ｐゴシック" charset="0"/>
              </a:rPr>
              <a:t>C</a:t>
            </a:r>
            <a:r>
              <a:rPr lang="en-US" sz="100" dirty="0">
                <a:solidFill>
                  <a:srgbClr val="000000"/>
                </a:solidFill>
                <a:latin typeface="Arial (Body)"/>
                <a:ea typeface="ＭＳ Ｐゴシック" charset="0"/>
              </a:rPr>
              <a:t> </a:t>
            </a:r>
            <a:r>
              <a:rPr lang="en-US" sz="2000" dirty="0">
                <a:solidFill>
                  <a:srgbClr val="000000"/>
                </a:solidFill>
                <a:latin typeface="Arial (Body)"/>
                <a:ea typeface="ＭＳ Ｐゴシック" charset="0"/>
              </a:rPr>
              <a:t>P/U</a:t>
            </a:r>
            <a:r>
              <a:rPr lang="en-US" sz="100" dirty="0">
                <a:solidFill>
                  <a:srgbClr val="000000"/>
                </a:solidFill>
                <a:latin typeface="Arial (Body)"/>
                <a:ea typeface="ＭＳ Ｐゴシック" charset="0"/>
              </a:rPr>
              <a:t> </a:t>
            </a:r>
            <a:r>
              <a:rPr lang="en-US" sz="2000" dirty="0">
                <a:solidFill>
                  <a:srgbClr val="000000"/>
                </a:solidFill>
                <a:latin typeface="Arial (Body)"/>
                <a:ea typeface="ＭＳ Ｐゴシック" charset="0"/>
              </a:rPr>
              <a:t>D</a:t>
            </a:r>
            <a:r>
              <a:rPr lang="en-US" sz="100" dirty="0">
                <a:solidFill>
                  <a:srgbClr val="000000"/>
                </a:solidFill>
                <a:latin typeface="Arial (Body)"/>
                <a:ea typeface="ＭＳ Ｐゴシック" charset="0"/>
              </a:rPr>
              <a:t> </a:t>
            </a:r>
            <a:r>
              <a:rPr lang="en-US" sz="2000" dirty="0">
                <a:solidFill>
                  <a:srgbClr val="000000"/>
                </a:solidFill>
                <a:latin typeface="Arial (Body)"/>
                <a:ea typeface="ＭＳ Ｐゴシック" charset="0"/>
              </a:rPr>
              <a:t>P source and destination port numbers</a:t>
            </a:r>
          </a:p>
          <a:p>
            <a:pPr marL="741553" lvl="1" indent="-284353" eaLnBrk="0" fontAlgn="base" hangingPunct="0">
              <a:spcAft>
                <a:spcPct val="0"/>
              </a:spcAft>
              <a:buFont typeface="Arial" panose="020B0604020202020204" pitchFamily="34" charset="0"/>
              <a:buChar char="–"/>
            </a:pPr>
            <a:r>
              <a:rPr lang="en-US" sz="2000" dirty="0">
                <a:solidFill>
                  <a:srgbClr val="000000"/>
                </a:solidFill>
                <a:latin typeface="Arial (Body)"/>
                <a:ea typeface="ＭＳ Ｐゴシック" charset="0"/>
              </a:rPr>
              <a:t>I</a:t>
            </a:r>
            <a:r>
              <a:rPr lang="en-US" sz="100" dirty="0">
                <a:solidFill>
                  <a:srgbClr val="000000"/>
                </a:solidFill>
                <a:latin typeface="Arial (Body)"/>
                <a:ea typeface="ＭＳ Ｐゴシック" charset="0"/>
              </a:rPr>
              <a:t> </a:t>
            </a:r>
            <a:r>
              <a:rPr lang="en-US" sz="2000" dirty="0">
                <a:solidFill>
                  <a:srgbClr val="000000"/>
                </a:solidFill>
                <a:latin typeface="Arial (Body)"/>
                <a:ea typeface="ＭＳ Ｐゴシック" charset="0"/>
              </a:rPr>
              <a:t>C</a:t>
            </a:r>
            <a:r>
              <a:rPr lang="en-US" sz="100" dirty="0">
                <a:solidFill>
                  <a:srgbClr val="000000"/>
                </a:solidFill>
                <a:latin typeface="Arial (Body)"/>
                <a:ea typeface="ＭＳ Ｐゴシック" charset="0"/>
              </a:rPr>
              <a:t> </a:t>
            </a:r>
            <a:r>
              <a:rPr lang="en-US" sz="2000" dirty="0">
                <a:solidFill>
                  <a:srgbClr val="000000"/>
                </a:solidFill>
                <a:latin typeface="Arial (Body)"/>
                <a:ea typeface="ＭＳ Ｐゴシック" charset="0"/>
              </a:rPr>
              <a:t>M</a:t>
            </a:r>
            <a:r>
              <a:rPr lang="en-US" sz="100" dirty="0">
                <a:solidFill>
                  <a:srgbClr val="000000"/>
                </a:solidFill>
                <a:latin typeface="Arial (Body)"/>
                <a:ea typeface="ＭＳ Ｐゴシック" charset="0"/>
              </a:rPr>
              <a:t> </a:t>
            </a:r>
            <a:r>
              <a:rPr lang="en-US" sz="2000" dirty="0">
                <a:solidFill>
                  <a:srgbClr val="000000"/>
                </a:solidFill>
                <a:latin typeface="Arial (Body)"/>
                <a:ea typeface="ＭＳ Ｐゴシック" charset="0"/>
              </a:rPr>
              <a:t>P message type</a:t>
            </a:r>
          </a:p>
          <a:p>
            <a:pPr marL="741553" lvl="1" indent="-284353" eaLnBrk="0" fontAlgn="base" hangingPunct="0">
              <a:spcAft>
                <a:spcPct val="0"/>
              </a:spcAft>
              <a:buFont typeface="Arial" panose="020B0604020202020204" pitchFamily="34" charset="0"/>
              <a:buChar char="–"/>
            </a:pPr>
            <a:r>
              <a:rPr lang="en-US" sz="2000" dirty="0">
                <a:solidFill>
                  <a:srgbClr val="000000"/>
                </a:solidFill>
                <a:latin typeface="Arial (Body)"/>
                <a:ea typeface="ＭＳ Ｐゴシック" charset="0"/>
              </a:rPr>
              <a:t>T</a:t>
            </a:r>
            <a:r>
              <a:rPr lang="en-US" sz="100" dirty="0">
                <a:solidFill>
                  <a:srgbClr val="000000"/>
                </a:solidFill>
                <a:latin typeface="Arial (Body)"/>
                <a:ea typeface="ＭＳ Ｐゴシック" charset="0"/>
              </a:rPr>
              <a:t> </a:t>
            </a:r>
            <a:r>
              <a:rPr lang="en-US" sz="2000" dirty="0">
                <a:solidFill>
                  <a:srgbClr val="000000"/>
                </a:solidFill>
                <a:latin typeface="Arial (Body)"/>
                <a:ea typeface="ＭＳ Ｐゴシック" charset="0"/>
              </a:rPr>
              <a:t>C</a:t>
            </a:r>
            <a:r>
              <a:rPr lang="en-US" sz="100" dirty="0">
                <a:solidFill>
                  <a:srgbClr val="000000"/>
                </a:solidFill>
                <a:latin typeface="Arial (Body)"/>
                <a:ea typeface="ＭＳ Ｐゴシック" charset="0"/>
              </a:rPr>
              <a:t> </a:t>
            </a:r>
            <a:r>
              <a:rPr lang="en-US" sz="2000" dirty="0">
                <a:solidFill>
                  <a:srgbClr val="000000"/>
                </a:solidFill>
                <a:latin typeface="Arial (Body)"/>
                <a:ea typeface="ＭＳ Ｐゴシック" charset="0"/>
              </a:rPr>
              <a:t>P</a:t>
            </a:r>
            <a:r>
              <a:rPr lang="en-US" sz="100" dirty="0">
                <a:solidFill>
                  <a:srgbClr val="000000"/>
                </a:solidFill>
                <a:latin typeface="Arial (Body)"/>
                <a:ea typeface="ＭＳ Ｐゴシック" charset="0"/>
              </a:rPr>
              <a:t> </a:t>
            </a:r>
            <a:r>
              <a:rPr lang="en-US" sz="2000" dirty="0">
                <a:solidFill>
                  <a:srgbClr val="000000"/>
                </a:solidFill>
                <a:latin typeface="Arial (Body)"/>
                <a:ea typeface="ＭＳ Ｐゴシック" charset="0"/>
              </a:rPr>
              <a:t>S</a:t>
            </a:r>
            <a:r>
              <a:rPr lang="en-US" sz="100" dirty="0">
                <a:solidFill>
                  <a:srgbClr val="000000"/>
                </a:solidFill>
                <a:latin typeface="Arial (Body)"/>
                <a:ea typeface="ＭＳ Ｐゴシック" charset="0"/>
              </a:rPr>
              <a:t> </a:t>
            </a:r>
            <a:r>
              <a:rPr lang="en-US" sz="2000" dirty="0">
                <a:solidFill>
                  <a:srgbClr val="000000"/>
                </a:solidFill>
                <a:latin typeface="Arial (Body)"/>
                <a:ea typeface="ＭＳ Ｐゴシック" charset="0"/>
              </a:rPr>
              <a:t>Y</a:t>
            </a:r>
            <a:r>
              <a:rPr lang="en-US" sz="100" dirty="0">
                <a:solidFill>
                  <a:srgbClr val="000000"/>
                </a:solidFill>
                <a:latin typeface="Arial (Body)"/>
                <a:ea typeface="ＭＳ Ｐゴシック" charset="0"/>
              </a:rPr>
              <a:t> </a:t>
            </a:r>
            <a:r>
              <a:rPr lang="en-US" sz="2000" dirty="0">
                <a:solidFill>
                  <a:srgbClr val="000000"/>
                </a:solidFill>
                <a:latin typeface="Arial (Body)"/>
                <a:ea typeface="ＭＳ Ｐゴシック" charset="0"/>
              </a:rPr>
              <a:t>N and A</a:t>
            </a:r>
            <a:r>
              <a:rPr lang="en-US" sz="100" dirty="0">
                <a:solidFill>
                  <a:srgbClr val="000000"/>
                </a:solidFill>
                <a:latin typeface="Arial (Body)"/>
                <a:ea typeface="ＭＳ Ｐゴシック" charset="0"/>
              </a:rPr>
              <a:t> </a:t>
            </a:r>
            <a:r>
              <a:rPr lang="en-US" sz="2000" dirty="0">
                <a:solidFill>
                  <a:srgbClr val="000000"/>
                </a:solidFill>
                <a:latin typeface="Arial (Body)"/>
                <a:ea typeface="ＭＳ Ｐゴシック" charset="0"/>
              </a:rPr>
              <a:t>C</a:t>
            </a:r>
            <a:r>
              <a:rPr lang="en-US" sz="100" dirty="0">
                <a:solidFill>
                  <a:srgbClr val="000000"/>
                </a:solidFill>
                <a:latin typeface="Arial (Body)"/>
                <a:ea typeface="ＭＳ Ｐゴシック" charset="0"/>
              </a:rPr>
              <a:t> </a:t>
            </a:r>
            <a:r>
              <a:rPr lang="en-US" sz="2000" dirty="0">
                <a:solidFill>
                  <a:srgbClr val="000000"/>
                </a:solidFill>
                <a:latin typeface="Arial (Body)"/>
                <a:ea typeface="ＭＳ Ｐゴシック" charset="0"/>
              </a:rPr>
              <a:t>K bits</a:t>
            </a:r>
          </a:p>
        </p:txBody>
      </p:sp>
    </p:spTree>
    <p:extLst>
      <p:ext uri="{BB962C8B-B14F-4D97-AF65-F5344CB8AC3E}">
        <p14:creationId xmlns:p14="http://schemas.microsoft.com/office/powerpoint/2010/main" val="198284707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eaLnBrk="0" fontAlgn="base" hangingPunct="0">
              <a:spcBef>
                <a:spcPct val="0"/>
              </a:spcBef>
              <a:spcAft>
                <a:spcPct val="0"/>
              </a:spcAft>
              <a:buClrTx/>
            </a:pPr>
            <a:r>
              <a:rPr lang="en-US" dirty="0">
                <a:latin typeface="Times New Roman" panose="02020603050405020304" pitchFamily="18" charset="0"/>
                <a:ea typeface="ＭＳ Ｐゴシック" charset="0"/>
              </a:rPr>
              <a:t>Stateless Packet Filtering: Example</a:t>
            </a:r>
          </a:p>
        </p:txBody>
      </p:sp>
      <p:sp>
        <p:nvSpPr>
          <p:cNvPr id="3" name="Text Placeholder 2"/>
          <p:cNvSpPr>
            <a:spLocks noGrp="1"/>
          </p:cNvSpPr>
          <p:nvPr>
            <p:ph type="body" idx="1"/>
          </p:nvPr>
        </p:nvSpPr>
        <p:spPr/>
        <p:txBody>
          <a:bodyPr wrap="square" lIns="91425" tIns="91425" rIns="91425" bIns="91425">
            <a:spAutoFit/>
          </a:bodyPr>
          <a:lstStyle/>
          <a:p>
            <a:pPr marL="255651" lvl="0" indent="-255651" eaLnBrk="0" fontAlgn="base" hangingPunct="0">
              <a:spcAft>
                <a:spcPct val="0"/>
              </a:spcAft>
              <a:buFont typeface="Arial" panose="020B0604020202020204" pitchFamily="34" charset="0"/>
              <a:buChar char="•"/>
            </a:pPr>
            <a:r>
              <a:rPr lang="en-US" sz="2400" b="1" dirty="0">
                <a:solidFill>
                  <a:srgbClr val="000000"/>
                </a:solidFill>
                <a:latin typeface="Arial (Body)"/>
                <a:ea typeface="ＭＳ Ｐゴシック" charset="0"/>
              </a:rPr>
              <a:t>example 1: </a:t>
            </a:r>
            <a:r>
              <a:rPr lang="en-US" sz="2400" dirty="0">
                <a:solidFill>
                  <a:srgbClr val="000000"/>
                </a:solidFill>
                <a:latin typeface="Arial (Body)"/>
                <a:ea typeface="ＭＳ Ｐゴシック" charset="0"/>
              </a:rPr>
              <a:t>block incoming and outgoing datagrams with I</a:t>
            </a:r>
            <a:r>
              <a:rPr lang="en-US" sz="100" dirty="0">
                <a:solidFill>
                  <a:srgbClr val="000000"/>
                </a:solidFill>
                <a:latin typeface="Arial (Body)"/>
                <a:ea typeface="ＭＳ Ｐゴシック" charset="0"/>
              </a:rPr>
              <a:t> </a:t>
            </a:r>
            <a:r>
              <a:rPr lang="en-US" sz="2400" dirty="0">
                <a:solidFill>
                  <a:srgbClr val="000000"/>
                </a:solidFill>
                <a:latin typeface="Arial (Body)"/>
                <a:ea typeface="ＭＳ Ｐゴシック" charset="0"/>
              </a:rPr>
              <a:t>P protocol field = 17 and with either source or dest port = 23</a:t>
            </a:r>
          </a:p>
          <a:p>
            <a:pPr marL="741553" lvl="1" indent="-284353" eaLnBrk="0" fontAlgn="base" hangingPunct="0">
              <a:spcAft>
                <a:spcPct val="0"/>
              </a:spcAft>
              <a:buFont typeface="Arial" panose="020B0604020202020204" pitchFamily="34" charset="0"/>
              <a:buChar char="–"/>
            </a:pPr>
            <a:r>
              <a:rPr lang="en-US" sz="2400" b="1" dirty="0">
                <a:solidFill>
                  <a:srgbClr val="000000"/>
                </a:solidFill>
                <a:latin typeface="Arial (Body)"/>
                <a:ea typeface="ＭＳ Ｐゴシック" charset="0"/>
              </a:rPr>
              <a:t>result: </a:t>
            </a:r>
            <a:r>
              <a:rPr lang="en-US" sz="2400" dirty="0">
                <a:solidFill>
                  <a:srgbClr val="000000"/>
                </a:solidFill>
                <a:latin typeface="Arial (Body)"/>
                <a:ea typeface="ＭＳ Ｐゴシック" charset="0"/>
              </a:rPr>
              <a:t>all incoming, outgoing U</a:t>
            </a:r>
            <a:r>
              <a:rPr lang="en-US" sz="100" dirty="0">
                <a:solidFill>
                  <a:srgbClr val="000000"/>
                </a:solidFill>
                <a:latin typeface="Arial (Body)"/>
                <a:ea typeface="ＭＳ Ｐゴシック" charset="0"/>
              </a:rPr>
              <a:t> </a:t>
            </a:r>
            <a:r>
              <a:rPr lang="en-US" sz="2400" dirty="0">
                <a:solidFill>
                  <a:srgbClr val="000000"/>
                </a:solidFill>
                <a:latin typeface="Arial (Body)"/>
                <a:ea typeface="ＭＳ Ｐゴシック" charset="0"/>
              </a:rPr>
              <a:t>D</a:t>
            </a:r>
            <a:r>
              <a:rPr lang="en-US" sz="100" dirty="0">
                <a:solidFill>
                  <a:srgbClr val="000000"/>
                </a:solidFill>
                <a:latin typeface="Arial (Body)"/>
                <a:ea typeface="ＭＳ Ｐゴシック" charset="0"/>
              </a:rPr>
              <a:t> </a:t>
            </a:r>
            <a:r>
              <a:rPr lang="en-US" sz="2400" dirty="0">
                <a:solidFill>
                  <a:srgbClr val="000000"/>
                </a:solidFill>
                <a:latin typeface="Arial (Body)"/>
                <a:ea typeface="ＭＳ Ｐゴシック" charset="0"/>
              </a:rPr>
              <a:t>P flows and telnet connections are blocked</a:t>
            </a:r>
          </a:p>
          <a:p>
            <a:pPr marL="255651" lvl="0" indent="-255651" eaLnBrk="0" fontAlgn="base" hangingPunct="0">
              <a:spcAft>
                <a:spcPct val="0"/>
              </a:spcAft>
              <a:buFont typeface="Arial" panose="020B0604020202020204" pitchFamily="34" charset="0"/>
              <a:buChar char="•"/>
            </a:pPr>
            <a:r>
              <a:rPr lang="en-US" sz="2400" b="1" dirty="0">
                <a:solidFill>
                  <a:srgbClr val="000000"/>
                </a:solidFill>
                <a:latin typeface="Arial (Body)"/>
                <a:ea typeface="ＭＳ Ｐゴシック" charset="0"/>
              </a:rPr>
              <a:t>example 2: </a:t>
            </a:r>
            <a:r>
              <a:rPr lang="en-US" sz="2400" dirty="0">
                <a:solidFill>
                  <a:srgbClr val="000000"/>
                </a:solidFill>
                <a:latin typeface="Arial (Body)"/>
                <a:ea typeface="ＭＳ Ｐゴシック" charset="0"/>
              </a:rPr>
              <a:t>block inbound T</a:t>
            </a:r>
            <a:r>
              <a:rPr lang="en-US" sz="100" dirty="0">
                <a:solidFill>
                  <a:srgbClr val="000000"/>
                </a:solidFill>
                <a:latin typeface="Arial (Body)"/>
                <a:ea typeface="ＭＳ Ｐゴシック" charset="0"/>
              </a:rPr>
              <a:t> </a:t>
            </a:r>
            <a:r>
              <a:rPr lang="en-US" sz="2400" dirty="0">
                <a:solidFill>
                  <a:srgbClr val="000000"/>
                </a:solidFill>
                <a:latin typeface="Arial (Body)"/>
                <a:ea typeface="ＭＳ Ｐゴシック" charset="0"/>
              </a:rPr>
              <a:t>C</a:t>
            </a:r>
            <a:r>
              <a:rPr lang="en-US" sz="100" dirty="0">
                <a:solidFill>
                  <a:srgbClr val="000000"/>
                </a:solidFill>
                <a:latin typeface="Arial (Body)"/>
                <a:ea typeface="ＭＳ Ｐゴシック" charset="0"/>
              </a:rPr>
              <a:t> </a:t>
            </a:r>
            <a:r>
              <a:rPr lang="en-US" sz="2400" dirty="0">
                <a:solidFill>
                  <a:srgbClr val="000000"/>
                </a:solidFill>
                <a:latin typeface="Arial (Body)"/>
                <a:ea typeface="ＭＳ Ｐゴシック" charset="0"/>
              </a:rPr>
              <a:t>P segments with A</a:t>
            </a:r>
            <a:r>
              <a:rPr lang="en-US" sz="100" dirty="0">
                <a:solidFill>
                  <a:srgbClr val="000000"/>
                </a:solidFill>
                <a:latin typeface="Arial (Body)"/>
                <a:ea typeface="ＭＳ Ｐゴシック" charset="0"/>
              </a:rPr>
              <a:t> </a:t>
            </a:r>
            <a:r>
              <a:rPr lang="en-US" sz="2400" dirty="0">
                <a:solidFill>
                  <a:srgbClr val="000000"/>
                </a:solidFill>
                <a:latin typeface="Arial (Body)"/>
                <a:ea typeface="ＭＳ Ｐゴシック" charset="0"/>
              </a:rPr>
              <a:t>C</a:t>
            </a:r>
            <a:r>
              <a:rPr lang="en-US" sz="100" dirty="0">
                <a:solidFill>
                  <a:srgbClr val="000000"/>
                </a:solidFill>
                <a:latin typeface="Arial (Body)"/>
                <a:ea typeface="ＭＳ Ｐゴシック" charset="0"/>
              </a:rPr>
              <a:t> </a:t>
            </a:r>
            <a:r>
              <a:rPr lang="en-US" sz="2400" dirty="0">
                <a:solidFill>
                  <a:srgbClr val="000000"/>
                </a:solidFill>
                <a:latin typeface="Arial (Body)"/>
                <a:ea typeface="ＭＳ Ｐゴシック" charset="0"/>
              </a:rPr>
              <a:t>K</a:t>
            </a:r>
            <a:r>
              <a:rPr lang="en-US" sz="100" dirty="0">
                <a:solidFill>
                  <a:srgbClr val="000000"/>
                </a:solidFill>
                <a:latin typeface="Arial (Body)"/>
                <a:ea typeface="ＭＳ Ｐゴシック" charset="0"/>
              </a:rPr>
              <a:t> </a:t>
            </a:r>
            <a:r>
              <a:rPr lang="en-US" sz="2400" dirty="0">
                <a:solidFill>
                  <a:srgbClr val="000000"/>
                </a:solidFill>
                <a:latin typeface="Arial (Body)"/>
                <a:ea typeface="ＭＳ Ｐゴシック" charset="0"/>
              </a:rPr>
              <a:t>=</a:t>
            </a:r>
            <a:r>
              <a:rPr lang="en-US" sz="100" dirty="0">
                <a:solidFill>
                  <a:srgbClr val="000000"/>
                </a:solidFill>
                <a:latin typeface="Arial (Body)"/>
                <a:ea typeface="ＭＳ Ｐゴシック" charset="0"/>
              </a:rPr>
              <a:t> </a:t>
            </a:r>
            <a:r>
              <a:rPr lang="en-US" sz="2400" dirty="0">
                <a:solidFill>
                  <a:srgbClr val="000000"/>
                </a:solidFill>
                <a:latin typeface="Arial (Body)"/>
                <a:ea typeface="ＭＳ Ｐゴシック" charset="0"/>
              </a:rPr>
              <a:t>0.</a:t>
            </a:r>
          </a:p>
          <a:p>
            <a:pPr marL="741553" lvl="1" indent="-284353" eaLnBrk="0" fontAlgn="base" hangingPunct="0">
              <a:spcAft>
                <a:spcPct val="0"/>
              </a:spcAft>
              <a:buFont typeface="Arial" panose="020B0604020202020204" pitchFamily="34" charset="0"/>
              <a:buChar char="–"/>
            </a:pPr>
            <a:r>
              <a:rPr lang="en-US" sz="2400" b="1" dirty="0">
                <a:solidFill>
                  <a:srgbClr val="000000"/>
                </a:solidFill>
                <a:latin typeface="Arial (Body)"/>
                <a:ea typeface="ＭＳ Ｐゴシック" charset="0"/>
              </a:rPr>
              <a:t>result: </a:t>
            </a:r>
            <a:r>
              <a:rPr lang="en-US" sz="2400" dirty="0">
                <a:solidFill>
                  <a:srgbClr val="000000"/>
                </a:solidFill>
                <a:latin typeface="Arial (Body)"/>
                <a:ea typeface="ＭＳ Ｐゴシック" charset="0"/>
              </a:rPr>
              <a:t>prevents external clients from making T</a:t>
            </a:r>
            <a:r>
              <a:rPr lang="en-US" sz="100" dirty="0">
                <a:solidFill>
                  <a:srgbClr val="000000"/>
                </a:solidFill>
                <a:latin typeface="Arial (Body)"/>
                <a:ea typeface="ＭＳ Ｐゴシック" charset="0"/>
              </a:rPr>
              <a:t> </a:t>
            </a:r>
            <a:r>
              <a:rPr lang="en-US" sz="2400" dirty="0">
                <a:solidFill>
                  <a:srgbClr val="000000"/>
                </a:solidFill>
                <a:latin typeface="Arial (Body)"/>
                <a:ea typeface="ＭＳ Ｐゴシック" charset="0"/>
              </a:rPr>
              <a:t>C</a:t>
            </a:r>
            <a:r>
              <a:rPr lang="en-US" sz="100" dirty="0">
                <a:solidFill>
                  <a:srgbClr val="000000"/>
                </a:solidFill>
                <a:latin typeface="Arial (Body)"/>
                <a:ea typeface="ＭＳ Ｐゴシック" charset="0"/>
              </a:rPr>
              <a:t> </a:t>
            </a:r>
            <a:r>
              <a:rPr lang="en-US" sz="2400" dirty="0">
                <a:solidFill>
                  <a:srgbClr val="000000"/>
                </a:solidFill>
                <a:latin typeface="Arial (Body)"/>
                <a:ea typeface="ＭＳ Ｐゴシック" charset="0"/>
              </a:rPr>
              <a:t>P connections with internal clients, but allows internal clients to connect to outside.</a:t>
            </a:r>
          </a:p>
        </p:txBody>
      </p:sp>
    </p:spTree>
    <p:extLst>
      <p:ext uri="{BB962C8B-B14F-4D97-AF65-F5344CB8AC3E}">
        <p14:creationId xmlns:p14="http://schemas.microsoft.com/office/powerpoint/2010/main" val="171497150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eaLnBrk="0" fontAlgn="base" hangingPunct="0">
              <a:spcBef>
                <a:spcPct val="0"/>
              </a:spcBef>
              <a:spcAft>
                <a:spcPct val="0"/>
              </a:spcAft>
              <a:buClrTx/>
            </a:pPr>
            <a:r>
              <a:rPr lang="en-US" dirty="0">
                <a:latin typeface="Times New Roman" panose="02020603050405020304" pitchFamily="18" charset="0"/>
                <a:ea typeface="ＭＳ Ｐゴシック" charset="0"/>
              </a:rPr>
              <a:t>Stateless Packet Filtering: More Examples</a:t>
            </a:r>
          </a:p>
        </p:txBody>
      </p:sp>
      <p:graphicFrame>
        <p:nvGraphicFramePr>
          <p:cNvPr id="4" name="Table 3"/>
          <p:cNvGraphicFramePr>
            <a:graphicFrameLocks noGrp="1"/>
          </p:cNvGraphicFramePr>
          <p:nvPr>
            <p:extLst>
              <p:ext uri="{D42A27DB-BD31-4B8C-83A1-F6EECF244321}">
                <p14:modId xmlns:p14="http://schemas.microsoft.com/office/powerpoint/2010/main" val="3508807018"/>
              </p:ext>
            </p:extLst>
          </p:nvPr>
        </p:nvGraphicFramePr>
        <p:xfrm>
          <a:off x="1028699" y="1638517"/>
          <a:ext cx="7086602" cy="4394200"/>
        </p:xfrm>
        <a:graphic>
          <a:graphicData uri="http://schemas.openxmlformats.org/drawingml/2006/table">
            <a:tbl>
              <a:tblPr firstRow="1" bandRow="1">
                <a:tableStyleId>{2D5ABB26-0587-4C30-8999-92F81FD0307C}</a:tableStyleId>
              </a:tblPr>
              <a:tblGrid>
                <a:gridCol w="3543301">
                  <a:extLst>
                    <a:ext uri="{9D8B030D-6E8A-4147-A177-3AD203B41FA5}">
                      <a16:colId xmlns:a16="http://schemas.microsoft.com/office/drawing/2014/main" val="3102084524"/>
                    </a:ext>
                  </a:extLst>
                </a:gridCol>
                <a:gridCol w="3543301">
                  <a:extLst>
                    <a:ext uri="{9D8B030D-6E8A-4147-A177-3AD203B41FA5}">
                      <a16:colId xmlns:a16="http://schemas.microsoft.com/office/drawing/2014/main" val="3072910471"/>
                    </a:ext>
                  </a:extLst>
                </a:gridCol>
              </a:tblGrid>
              <a:tr h="370840">
                <a:tc>
                  <a:txBody>
                    <a:bodyPr/>
                    <a:lstStyle/>
                    <a:p>
                      <a:pPr marL="0" marR="0" lvl="0" indent="0" algn="ctr" defTabSz="914400" rtl="0" eaLnBrk="0" fontAlgn="base" latinLnBrk="0" hangingPunct="0">
                        <a:lnSpc>
                          <a:spcPct val="100000"/>
                        </a:lnSpc>
                        <a:spcBef>
                          <a:spcPct val="20000"/>
                        </a:spcBef>
                        <a:spcAft>
                          <a:spcPct val="0"/>
                        </a:spcAft>
                        <a:buClr>
                          <a:srgbClr val="000099"/>
                        </a:buClr>
                        <a:buSzPct val="75000"/>
                        <a:buFont typeface="ZapfDingbats" charset="0"/>
                        <a:buNone/>
                        <a:tabLst/>
                      </a:pPr>
                      <a:r>
                        <a:rPr kumimoji="0" lang="en-US" sz="1800" b="1" i="0" u="none" strike="noStrike" cap="none" normalizeH="0" baseline="0" dirty="0">
                          <a:ln>
                            <a:noFill/>
                          </a:ln>
                          <a:solidFill>
                            <a:schemeClr val="tx1"/>
                          </a:solidFill>
                          <a:effectLst/>
                          <a:latin typeface="+mn-lt"/>
                          <a:ea typeface="ＭＳ Ｐゴシック" charset="0"/>
                          <a:cs typeface="Arial"/>
                        </a:rPr>
                        <a:t>Policy</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0" fontAlgn="base" latinLnBrk="0" hangingPunct="0">
                        <a:lnSpc>
                          <a:spcPct val="100000"/>
                        </a:lnSpc>
                        <a:spcBef>
                          <a:spcPct val="0"/>
                        </a:spcBef>
                        <a:spcAft>
                          <a:spcPct val="50000"/>
                        </a:spcAft>
                        <a:buClrTx/>
                        <a:buSzTx/>
                        <a:buFontTx/>
                        <a:buNone/>
                        <a:tabLst/>
                      </a:pPr>
                      <a:r>
                        <a:rPr kumimoji="0" lang="en-US" sz="1800" b="1" i="0" u="none" strike="noStrike" cap="none" normalizeH="0" baseline="0" dirty="0">
                          <a:ln>
                            <a:noFill/>
                          </a:ln>
                          <a:solidFill>
                            <a:schemeClr val="tx1"/>
                          </a:solidFill>
                          <a:effectLst/>
                          <a:latin typeface="+mn-lt"/>
                          <a:ea typeface="ＭＳ Ｐゴシック" charset="0"/>
                          <a:cs typeface="Arial"/>
                        </a:rPr>
                        <a:t>Firewall Setting</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853756952"/>
                  </a:ext>
                </a:extLst>
              </a:tr>
              <a:tr h="370840">
                <a:tc>
                  <a:txBody>
                    <a:bodyPr/>
                    <a:lstStyle/>
                    <a:p>
                      <a:pPr marL="0" marR="0" lvl="0" indent="0" algn="l" defTabSz="914400" rtl="0" eaLnBrk="0" fontAlgn="base" latinLnBrk="0" hangingPunct="0">
                        <a:lnSpc>
                          <a:spcPct val="100000"/>
                        </a:lnSpc>
                        <a:spcBef>
                          <a:spcPct val="0"/>
                        </a:spcBef>
                        <a:spcAft>
                          <a:spcPct val="50000"/>
                        </a:spcAft>
                        <a:buClrTx/>
                        <a:buSzTx/>
                        <a:buFontTx/>
                        <a:buNone/>
                        <a:tabLst/>
                      </a:pPr>
                      <a:r>
                        <a:rPr kumimoji="0" lang="en-US" sz="1800" b="0" i="0" u="none" strike="noStrike" cap="none" normalizeH="0" baseline="0" dirty="0">
                          <a:ln>
                            <a:noFill/>
                          </a:ln>
                          <a:solidFill>
                            <a:schemeClr val="tx1"/>
                          </a:solidFill>
                          <a:effectLst/>
                          <a:latin typeface="+mn-lt"/>
                          <a:ea typeface="ＭＳ Ｐゴシック" charset="0"/>
                          <a:cs typeface="Arial"/>
                        </a:rPr>
                        <a:t>No outside Web access.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0" fontAlgn="base" latinLnBrk="0" hangingPunct="0">
                        <a:lnSpc>
                          <a:spcPct val="100000"/>
                        </a:lnSpc>
                        <a:spcBef>
                          <a:spcPct val="0"/>
                        </a:spcBef>
                        <a:spcAft>
                          <a:spcPct val="50000"/>
                        </a:spcAft>
                        <a:buClrTx/>
                        <a:buSzTx/>
                        <a:buFontTx/>
                        <a:buNone/>
                        <a:tabLst/>
                      </a:pPr>
                      <a:r>
                        <a:rPr kumimoji="0" lang="en-US" sz="1800" b="0" i="0" u="none" strike="noStrike" cap="none" normalizeH="0" baseline="0" dirty="0">
                          <a:ln>
                            <a:noFill/>
                          </a:ln>
                          <a:solidFill>
                            <a:schemeClr val="tx1"/>
                          </a:solidFill>
                          <a:effectLst/>
                          <a:latin typeface="+mn-lt"/>
                          <a:ea typeface="ＭＳ Ｐゴシック" charset="0"/>
                          <a:cs typeface="Arial"/>
                        </a:rPr>
                        <a:t>Drop all outgoing packets to any I</a:t>
                      </a:r>
                      <a:r>
                        <a:rPr kumimoji="0" lang="en-US" sz="100" b="0" i="0" u="none" strike="noStrike" cap="none" normalizeH="0" baseline="0" dirty="0">
                          <a:ln>
                            <a:noFill/>
                          </a:ln>
                          <a:solidFill>
                            <a:schemeClr val="tx1"/>
                          </a:solidFill>
                          <a:effectLst/>
                          <a:latin typeface="+mn-lt"/>
                          <a:ea typeface="ＭＳ Ｐゴシック" charset="0"/>
                          <a:cs typeface="Arial"/>
                        </a:rPr>
                        <a:t> </a:t>
                      </a:r>
                      <a:r>
                        <a:rPr kumimoji="0" lang="en-US" sz="1800" b="0" i="0" u="none" strike="noStrike" cap="none" normalizeH="0" baseline="0" dirty="0">
                          <a:ln>
                            <a:noFill/>
                          </a:ln>
                          <a:solidFill>
                            <a:schemeClr val="tx1"/>
                          </a:solidFill>
                          <a:effectLst/>
                          <a:latin typeface="+mn-lt"/>
                          <a:ea typeface="ＭＳ Ｐゴシック" charset="0"/>
                          <a:cs typeface="Arial"/>
                        </a:rPr>
                        <a:t>P address, port 80</a:t>
                      </a:r>
                      <a:endParaRPr kumimoji="0" lang="en-US" sz="2800" b="0" i="0" u="none" strike="noStrike" cap="none" normalizeH="0" baseline="0" dirty="0">
                        <a:ln>
                          <a:noFill/>
                        </a:ln>
                        <a:solidFill>
                          <a:schemeClr val="tx1"/>
                        </a:solidFill>
                        <a:effectLst/>
                        <a:latin typeface="+mn-lt"/>
                        <a:ea typeface="ＭＳ Ｐゴシック" charset="0"/>
                        <a:cs typeface="Arial"/>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994270410"/>
                  </a:ext>
                </a:extLst>
              </a:tr>
              <a:tr h="370840">
                <a:tc>
                  <a:txBody>
                    <a:bodyPr/>
                    <a:lstStyle/>
                    <a:p>
                      <a:pPr marL="0" marR="0" lvl="0" indent="0" algn="l" defTabSz="914400" rtl="0" eaLnBrk="0" fontAlgn="base" latinLnBrk="0" hangingPunct="0">
                        <a:lnSpc>
                          <a:spcPct val="100000"/>
                        </a:lnSpc>
                        <a:spcBef>
                          <a:spcPct val="0"/>
                        </a:spcBef>
                        <a:spcAft>
                          <a:spcPct val="50000"/>
                        </a:spcAft>
                        <a:buClrTx/>
                        <a:buSzTx/>
                        <a:buFontTx/>
                        <a:buNone/>
                        <a:tabLst/>
                      </a:pPr>
                      <a:r>
                        <a:rPr kumimoji="0" lang="en-US" sz="1800" b="0" i="0" u="none" strike="noStrike" cap="none" normalizeH="0" baseline="0" dirty="0">
                          <a:ln>
                            <a:noFill/>
                          </a:ln>
                          <a:solidFill>
                            <a:schemeClr val="tx1"/>
                          </a:solidFill>
                          <a:effectLst/>
                          <a:latin typeface="+mn-lt"/>
                          <a:ea typeface="ＭＳ Ｐゴシック" charset="0"/>
                          <a:cs typeface="Arial"/>
                        </a:rPr>
                        <a:t>No incoming T</a:t>
                      </a:r>
                      <a:r>
                        <a:rPr kumimoji="0" lang="en-US" sz="100" b="0" i="0" u="none" strike="noStrike" cap="none" normalizeH="0" baseline="0" dirty="0">
                          <a:ln>
                            <a:noFill/>
                          </a:ln>
                          <a:solidFill>
                            <a:schemeClr val="tx1"/>
                          </a:solidFill>
                          <a:effectLst/>
                          <a:latin typeface="+mn-lt"/>
                          <a:ea typeface="ＭＳ Ｐゴシック" charset="0"/>
                          <a:cs typeface="Arial"/>
                        </a:rPr>
                        <a:t> </a:t>
                      </a:r>
                      <a:r>
                        <a:rPr kumimoji="0" lang="en-US" sz="1800" b="0" i="0" u="none" strike="noStrike" cap="none" normalizeH="0" baseline="0" dirty="0">
                          <a:ln>
                            <a:noFill/>
                          </a:ln>
                          <a:solidFill>
                            <a:schemeClr val="tx1"/>
                          </a:solidFill>
                          <a:effectLst/>
                          <a:latin typeface="+mn-lt"/>
                          <a:ea typeface="ＭＳ Ｐゴシック" charset="0"/>
                          <a:cs typeface="Arial"/>
                        </a:rPr>
                        <a:t>C</a:t>
                      </a:r>
                      <a:r>
                        <a:rPr kumimoji="0" lang="en-US" sz="100" b="0" i="0" u="none" strike="noStrike" cap="none" normalizeH="0" baseline="0" dirty="0">
                          <a:ln>
                            <a:noFill/>
                          </a:ln>
                          <a:solidFill>
                            <a:schemeClr val="tx1"/>
                          </a:solidFill>
                          <a:effectLst/>
                          <a:latin typeface="+mn-lt"/>
                          <a:ea typeface="ＭＳ Ｐゴシック" charset="0"/>
                          <a:cs typeface="Arial"/>
                        </a:rPr>
                        <a:t> </a:t>
                      </a:r>
                      <a:r>
                        <a:rPr kumimoji="0" lang="en-US" sz="1800" b="0" i="0" u="none" strike="noStrike" cap="none" normalizeH="0" baseline="0" dirty="0">
                          <a:ln>
                            <a:noFill/>
                          </a:ln>
                          <a:solidFill>
                            <a:schemeClr val="tx1"/>
                          </a:solidFill>
                          <a:effectLst/>
                          <a:latin typeface="+mn-lt"/>
                          <a:ea typeface="ＭＳ Ｐゴシック" charset="0"/>
                          <a:cs typeface="Arial"/>
                        </a:rPr>
                        <a:t>P connections, except those for institution’s public Web server only.</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0" fontAlgn="base" latinLnBrk="0" hangingPunct="0">
                        <a:lnSpc>
                          <a:spcPct val="100000"/>
                        </a:lnSpc>
                        <a:spcBef>
                          <a:spcPct val="20000"/>
                        </a:spcBef>
                        <a:spcAft>
                          <a:spcPct val="0"/>
                        </a:spcAft>
                        <a:buClr>
                          <a:srgbClr val="000099"/>
                        </a:buClr>
                        <a:buSzPct val="75000"/>
                        <a:buFont typeface="ZapfDingbats" charset="0"/>
                        <a:buNone/>
                        <a:tabLst/>
                      </a:pPr>
                      <a:r>
                        <a:rPr kumimoji="0" lang="en-US" sz="1800" b="0" i="0" u="none" strike="noStrike" cap="none" normalizeH="0" baseline="0" dirty="0">
                          <a:ln>
                            <a:noFill/>
                          </a:ln>
                          <a:solidFill>
                            <a:schemeClr val="tx1"/>
                          </a:solidFill>
                          <a:effectLst/>
                          <a:latin typeface="+mn-lt"/>
                          <a:ea typeface="ＭＳ Ｐゴシック" charset="0"/>
                          <a:cs typeface="Arial"/>
                        </a:rPr>
                        <a:t>Drop all incoming T</a:t>
                      </a:r>
                      <a:r>
                        <a:rPr kumimoji="0" lang="en-US" sz="100" b="0" i="0" u="none" strike="noStrike" cap="none" normalizeH="0" baseline="0" dirty="0">
                          <a:ln>
                            <a:noFill/>
                          </a:ln>
                          <a:solidFill>
                            <a:schemeClr val="tx1"/>
                          </a:solidFill>
                          <a:effectLst/>
                          <a:latin typeface="+mn-lt"/>
                          <a:ea typeface="ＭＳ Ｐゴシック" charset="0"/>
                          <a:cs typeface="Arial"/>
                        </a:rPr>
                        <a:t> </a:t>
                      </a:r>
                      <a:r>
                        <a:rPr kumimoji="0" lang="en-US" sz="1800" b="0" i="0" u="none" strike="noStrike" cap="none" normalizeH="0" baseline="0" dirty="0">
                          <a:ln>
                            <a:noFill/>
                          </a:ln>
                          <a:solidFill>
                            <a:schemeClr val="tx1"/>
                          </a:solidFill>
                          <a:effectLst/>
                          <a:latin typeface="+mn-lt"/>
                          <a:ea typeface="ＭＳ Ｐゴシック" charset="0"/>
                          <a:cs typeface="Arial"/>
                        </a:rPr>
                        <a:t>C</a:t>
                      </a:r>
                      <a:r>
                        <a:rPr kumimoji="0" lang="en-US" sz="100" b="0" i="0" u="none" strike="noStrike" cap="none" normalizeH="0" baseline="0" dirty="0">
                          <a:ln>
                            <a:noFill/>
                          </a:ln>
                          <a:solidFill>
                            <a:schemeClr val="tx1"/>
                          </a:solidFill>
                          <a:effectLst/>
                          <a:latin typeface="+mn-lt"/>
                          <a:ea typeface="ＭＳ Ｐゴシック" charset="0"/>
                          <a:cs typeface="Arial"/>
                        </a:rPr>
                        <a:t> </a:t>
                      </a:r>
                      <a:r>
                        <a:rPr kumimoji="0" lang="en-US" sz="1800" b="0" i="0" u="none" strike="noStrike" cap="none" normalizeH="0" baseline="0" dirty="0">
                          <a:ln>
                            <a:noFill/>
                          </a:ln>
                          <a:solidFill>
                            <a:schemeClr val="tx1"/>
                          </a:solidFill>
                          <a:effectLst/>
                          <a:latin typeface="+mn-lt"/>
                          <a:ea typeface="ＭＳ Ｐゴシック" charset="0"/>
                          <a:cs typeface="Arial"/>
                        </a:rPr>
                        <a:t>P S</a:t>
                      </a:r>
                      <a:r>
                        <a:rPr kumimoji="0" lang="en-US" sz="100" b="0" i="0" u="none" strike="noStrike" cap="none" normalizeH="0" baseline="0" dirty="0">
                          <a:ln>
                            <a:noFill/>
                          </a:ln>
                          <a:solidFill>
                            <a:schemeClr val="tx1"/>
                          </a:solidFill>
                          <a:effectLst/>
                          <a:latin typeface="+mn-lt"/>
                          <a:ea typeface="ＭＳ Ｐゴシック" charset="0"/>
                          <a:cs typeface="Arial"/>
                        </a:rPr>
                        <a:t> </a:t>
                      </a:r>
                      <a:r>
                        <a:rPr kumimoji="0" lang="en-US" sz="1800" b="0" i="0" u="none" strike="noStrike" cap="none" normalizeH="0" baseline="0" dirty="0">
                          <a:ln>
                            <a:noFill/>
                          </a:ln>
                          <a:solidFill>
                            <a:schemeClr val="tx1"/>
                          </a:solidFill>
                          <a:effectLst/>
                          <a:latin typeface="+mn-lt"/>
                          <a:ea typeface="ＭＳ Ｐゴシック" charset="0"/>
                          <a:cs typeface="Arial"/>
                        </a:rPr>
                        <a:t>Y</a:t>
                      </a:r>
                      <a:r>
                        <a:rPr kumimoji="0" lang="en-US" sz="100" b="0" i="0" u="none" strike="noStrike" cap="none" normalizeH="0" baseline="0" dirty="0">
                          <a:ln>
                            <a:noFill/>
                          </a:ln>
                          <a:solidFill>
                            <a:schemeClr val="tx1"/>
                          </a:solidFill>
                          <a:effectLst/>
                          <a:latin typeface="+mn-lt"/>
                          <a:ea typeface="ＭＳ Ｐゴシック" charset="0"/>
                          <a:cs typeface="Arial"/>
                        </a:rPr>
                        <a:t> </a:t>
                      </a:r>
                      <a:r>
                        <a:rPr kumimoji="0" lang="en-US" sz="1800" b="0" i="0" u="none" strike="noStrike" cap="none" normalizeH="0" baseline="0" dirty="0">
                          <a:ln>
                            <a:noFill/>
                          </a:ln>
                          <a:solidFill>
                            <a:schemeClr val="tx1"/>
                          </a:solidFill>
                          <a:effectLst/>
                          <a:latin typeface="+mn-lt"/>
                          <a:ea typeface="ＭＳ Ｐゴシック" charset="0"/>
                          <a:cs typeface="Arial"/>
                        </a:rPr>
                        <a:t>N packets to any IP except 130.207.244.203, port 80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73973094"/>
                  </a:ext>
                </a:extLst>
              </a:tr>
              <a:tr h="370840">
                <a:tc>
                  <a:txBody>
                    <a:bodyPr/>
                    <a:lstStyle/>
                    <a:p>
                      <a:pPr marL="0" marR="0" lvl="0" indent="0" algn="l" defTabSz="914400" rtl="0" eaLnBrk="0" fontAlgn="base" latinLnBrk="0" hangingPunct="0">
                        <a:lnSpc>
                          <a:spcPct val="100000"/>
                        </a:lnSpc>
                        <a:spcBef>
                          <a:spcPct val="0"/>
                        </a:spcBef>
                        <a:spcAft>
                          <a:spcPct val="50000"/>
                        </a:spcAft>
                        <a:buClrTx/>
                        <a:buSzTx/>
                        <a:buFontTx/>
                        <a:buNone/>
                        <a:tabLst/>
                      </a:pPr>
                      <a:r>
                        <a:rPr kumimoji="0" lang="en-US" sz="1800" b="0" i="0" u="none" strike="noStrike" cap="none" normalizeH="0" baseline="0" dirty="0">
                          <a:ln>
                            <a:noFill/>
                          </a:ln>
                          <a:solidFill>
                            <a:schemeClr val="tx1"/>
                          </a:solidFill>
                          <a:effectLst/>
                          <a:latin typeface="+mn-lt"/>
                          <a:ea typeface="ＭＳ Ｐゴシック" charset="0"/>
                          <a:cs typeface="Arial"/>
                        </a:rPr>
                        <a:t>Prevent Web-radios from eating up the available bandwidth.</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0" fontAlgn="base" latinLnBrk="0" hangingPunct="0">
                        <a:lnSpc>
                          <a:spcPct val="100000"/>
                        </a:lnSpc>
                        <a:spcBef>
                          <a:spcPct val="0"/>
                        </a:spcBef>
                        <a:spcAft>
                          <a:spcPct val="50000"/>
                        </a:spcAft>
                        <a:buClrTx/>
                        <a:buSzTx/>
                        <a:buFontTx/>
                        <a:buNone/>
                        <a:tabLst/>
                      </a:pPr>
                      <a:r>
                        <a:rPr kumimoji="0" lang="en-US" sz="1800" b="0" i="0" u="none" strike="noStrike" cap="none" normalizeH="0" baseline="0" dirty="0">
                          <a:ln>
                            <a:noFill/>
                          </a:ln>
                          <a:solidFill>
                            <a:schemeClr val="tx1"/>
                          </a:solidFill>
                          <a:effectLst/>
                          <a:latin typeface="+mn-lt"/>
                          <a:ea typeface="ＭＳ Ｐゴシック" charset="0"/>
                          <a:cs typeface="Arial"/>
                        </a:rPr>
                        <a:t>Drop all incoming U</a:t>
                      </a:r>
                      <a:r>
                        <a:rPr kumimoji="0" lang="en-US" sz="100" b="0" i="0" u="none" strike="noStrike" cap="none" normalizeH="0" baseline="0" dirty="0">
                          <a:ln>
                            <a:noFill/>
                          </a:ln>
                          <a:solidFill>
                            <a:schemeClr val="tx1"/>
                          </a:solidFill>
                          <a:effectLst/>
                          <a:latin typeface="+mn-lt"/>
                          <a:ea typeface="ＭＳ Ｐゴシック" charset="0"/>
                          <a:cs typeface="Arial"/>
                        </a:rPr>
                        <a:t> </a:t>
                      </a:r>
                      <a:r>
                        <a:rPr kumimoji="0" lang="en-US" sz="1800" b="0" i="0" u="none" strike="noStrike" cap="none" normalizeH="0" baseline="0" dirty="0">
                          <a:ln>
                            <a:noFill/>
                          </a:ln>
                          <a:solidFill>
                            <a:schemeClr val="tx1"/>
                          </a:solidFill>
                          <a:effectLst/>
                          <a:latin typeface="+mn-lt"/>
                          <a:ea typeface="ＭＳ Ｐゴシック" charset="0"/>
                          <a:cs typeface="Arial"/>
                        </a:rPr>
                        <a:t>D</a:t>
                      </a:r>
                      <a:r>
                        <a:rPr kumimoji="0" lang="en-US" sz="100" b="0" i="0" u="none" strike="noStrike" cap="none" normalizeH="0" baseline="0" dirty="0">
                          <a:ln>
                            <a:noFill/>
                          </a:ln>
                          <a:solidFill>
                            <a:schemeClr val="tx1"/>
                          </a:solidFill>
                          <a:effectLst/>
                          <a:latin typeface="+mn-lt"/>
                          <a:ea typeface="ＭＳ Ｐゴシック" charset="0"/>
                          <a:cs typeface="Arial"/>
                        </a:rPr>
                        <a:t> </a:t>
                      </a:r>
                      <a:r>
                        <a:rPr kumimoji="0" lang="en-US" sz="1800" b="0" i="0" u="none" strike="noStrike" cap="none" normalizeH="0" baseline="0" dirty="0">
                          <a:ln>
                            <a:noFill/>
                          </a:ln>
                          <a:solidFill>
                            <a:schemeClr val="tx1"/>
                          </a:solidFill>
                          <a:effectLst/>
                          <a:latin typeface="+mn-lt"/>
                          <a:ea typeface="ＭＳ Ｐゴシック" charset="0"/>
                          <a:cs typeface="Arial"/>
                        </a:rPr>
                        <a:t>P packets - except D</a:t>
                      </a:r>
                      <a:r>
                        <a:rPr kumimoji="0" lang="en-US" sz="100" b="0" i="0" u="none" strike="noStrike" cap="none" normalizeH="0" baseline="0" dirty="0">
                          <a:ln>
                            <a:noFill/>
                          </a:ln>
                          <a:solidFill>
                            <a:schemeClr val="tx1"/>
                          </a:solidFill>
                          <a:effectLst/>
                          <a:latin typeface="+mn-lt"/>
                          <a:ea typeface="ＭＳ Ｐゴシック" charset="0"/>
                          <a:cs typeface="Arial"/>
                        </a:rPr>
                        <a:t> </a:t>
                      </a:r>
                      <a:r>
                        <a:rPr kumimoji="0" lang="en-US" sz="1800" b="0" i="0" u="none" strike="noStrike" cap="none" normalizeH="0" baseline="0" dirty="0">
                          <a:ln>
                            <a:noFill/>
                          </a:ln>
                          <a:solidFill>
                            <a:schemeClr val="tx1"/>
                          </a:solidFill>
                          <a:effectLst/>
                          <a:latin typeface="+mn-lt"/>
                          <a:ea typeface="ＭＳ Ｐゴシック" charset="0"/>
                          <a:cs typeface="Arial"/>
                        </a:rPr>
                        <a:t>N</a:t>
                      </a:r>
                      <a:r>
                        <a:rPr kumimoji="0" lang="en-US" sz="100" b="0" i="0" u="none" strike="noStrike" cap="none" normalizeH="0" baseline="0" dirty="0">
                          <a:ln>
                            <a:noFill/>
                          </a:ln>
                          <a:solidFill>
                            <a:schemeClr val="tx1"/>
                          </a:solidFill>
                          <a:effectLst/>
                          <a:latin typeface="+mn-lt"/>
                          <a:ea typeface="ＭＳ Ｐゴシック" charset="0"/>
                          <a:cs typeface="Arial"/>
                        </a:rPr>
                        <a:t> </a:t>
                      </a:r>
                      <a:r>
                        <a:rPr kumimoji="0" lang="en-US" sz="1800" b="0" i="0" u="none" strike="noStrike" cap="none" normalizeH="0" baseline="0" dirty="0">
                          <a:ln>
                            <a:noFill/>
                          </a:ln>
                          <a:solidFill>
                            <a:schemeClr val="tx1"/>
                          </a:solidFill>
                          <a:effectLst/>
                          <a:latin typeface="+mn-lt"/>
                          <a:ea typeface="ＭＳ Ｐゴシック" charset="0"/>
                          <a:cs typeface="Arial"/>
                        </a:rPr>
                        <a:t>S and router broadcasts.</a:t>
                      </a:r>
                      <a:endParaRPr kumimoji="0" lang="en-US" sz="2800" b="0" i="0" u="none" strike="noStrike" cap="none" normalizeH="0" baseline="0" dirty="0">
                        <a:ln>
                          <a:noFill/>
                        </a:ln>
                        <a:solidFill>
                          <a:schemeClr val="tx1"/>
                        </a:solidFill>
                        <a:effectLst/>
                        <a:latin typeface="+mn-lt"/>
                        <a:ea typeface="ＭＳ Ｐゴシック" charset="0"/>
                        <a:cs typeface="Arial"/>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675028415"/>
                  </a:ext>
                </a:extLst>
              </a:tr>
              <a:tr h="370840">
                <a:tc>
                  <a:txBody>
                    <a:bodyPr/>
                    <a:lstStyle/>
                    <a:p>
                      <a:pPr marL="0" marR="0" lvl="0" indent="0" algn="l" defTabSz="914400" rtl="0" eaLnBrk="0" fontAlgn="base" latinLnBrk="0" hangingPunct="0">
                        <a:lnSpc>
                          <a:spcPct val="100000"/>
                        </a:lnSpc>
                        <a:spcBef>
                          <a:spcPct val="0"/>
                        </a:spcBef>
                        <a:spcAft>
                          <a:spcPct val="50000"/>
                        </a:spcAft>
                        <a:buClrTx/>
                        <a:buSzTx/>
                        <a:buFontTx/>
                        <a:buNone/>
                        <a:tabLst/>
                      </a:pPr>
                      <a:r>
                        <a:rPr kumimoji="0" lang="en-US" sz="1800" b="0" i="0" u="none" strike="noStrike" cap="none" normalizeH="0" baseline="0" dirty="0">
                          <a:ln>
                            <a:noFill/>
                          </a:ln>
                          <a:solidFill>
                            <a:schemeClr val="tx1"/>
                          </a:solidFill>
                          <a:effectLst/>
                          <a:latin typeface="+mn-lt"/>
                          <a:ea typeface="ＭＳ Ｐゴシック" charset="0"/>
                          <a:cs typeface="Arial"/>
                        </a:rPr>
                        <a:t>Prevent your network from being used for a smurf DoS attack.</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0" fontAlgn="base" latinLnBrk="0" hangingPunct="0">
                        <a:lnSpc>
                          <a:spcPct val="100000"/>
                        </a:lnSpc>
                        <a:spcBef>
                          <a:spcPct val="0"/>
                        </a:spcBef>
                        <a:spcAft>
                          <a:spcPct val="50000"/>
                        </a:spcAft>
                        <a:buClrTx/>
                        <a:buSzTx/>
                        <a:buFontTx/>
                        <a:buNone/>
                        <a:tabLst/>
                      </a:pPr>
                      <a:r>
                        <a:rPr kumimoji="0" lang="en-US" sz="1800" b="0" i="0" u="none" strike="noStrike" cap="none" normalizeH="0" baseline="0" dirty="0">
                          <a:ln>
                            <a:noFill/>
                          </a:ln>
                          <a:solidFill>
                            <a:schemeClr val="tx1"/>
                          </a:solidFill>
                          <a:effectLst/>
                          <a:latin typeface="+mn-lt"/>
                          <a:ea typeface="ＭＳ Ｐゴシック" charset="0"/>
                          <a:cs typeface="Arial"/>
                        </a:rPr>
                        <a:t>Drop all I</a:t>
                      </a:r>
                      <a:r>
                        <a:rPr kumimoji="0" lang="en-US" sz="100" b="0" i="0" u="none" strike="noStrike" cap="none" normalizeH="0" baseline="0" dirty="0">
                          <a:ln>
                            <a:noFill/>
                          </a:ln>
                          <a:solidFill>
                            <a:schemeClr val="tx1"/>
                          </a:solidFill>
                          <a:effectLst/>
                          <a:latin typeface="+mn-lt"/>
                          <a:ea typeface="ＭＳ Ｐゴシック" charset="0"/>
                          <a:cs typeface="Arial"/>
                        </a:rPr>
                        <a:t> </a:t>
                      </a:r>
                      <a:r>
                        <a:rPr kumimoji="0" lang="en-US" sz="1800" b="0" i="0" u="none" strike="noStrike" cap="none" normalizeH="0" baseline="0" dirty="0">
                          <a:ln>
                            <a:noFill/>
                          </a:ln>
                          <a:solidFill>
                            <a:schemeClr val="tx1"/>
                          </a:solidFill>
                          <a:effectLst/>
                          <a:latin typeface="+mn-lt"/>
                          <a:ea typeface="ＭＳ Ｐゴシック" charset="0"/>
                          <a:cs typeface="Arial"/>
                        </a:rPr>
                        <a:t>C</a:t>
                      </a:r>
                      <a:r>
                        <a:rPr kumimoji="0" lang="en-US" sz="100" b="0" i="0" u="none" strike="noStrike" cap="none" normalizeH="0" baseline="0" dirty="0">
                          <a:ln>
                            <a:noFill/>
                          </a:ln>
                          <a:solidFill>
                            <a:schemeClr val="tx1"/>
                          </a:solidFill>
                          <a:effectLst/>
                          <a:latin typeface="+mn-lt"/>
                          <a:ea typeface="ＭＳ Ｐゴシック" charset="0"/>
                          <a:cs typeface="Arial"/>
                        </a:rPr>
                        <a:t> </a:t>
                      </a:r>
                      <a:r>
                        <a:rPr kumimoji="0" lang="en-US" sz="1800" b="0" i="0" u="none" strike="noStrike" cap="none" normalizeH="0" baseline="0" dirty="0">
                          <a:ln>
                            <a:noFill/>
                          </a:ln>
                          <a:solidFill>
                            <a:schemeClr val="tx1"/>
                          </a:solidFill>
                          <a:effectLst/>
                          <a:latin typeface="+mn-lt"/>
                          <a:ea typeface="ＭＳ Ｐゴシック" charset="0"/>
                          <a:cs typeface="Arial"/>
                        </a:rPr>
                        <a:t>M</a:t>
                      </a:r>
                      <a:r>
                        <a:rPr kumimoji="0" lang="en-US" sz="100" b="0" i="0" u="none" strike="noStrike" cap="none" normalizeH="0" baseline="0" dirty="0">
                          <a:ln>
                            <a:noFill/>
                          </a:ln>
                          <a:solidFill>
                            <a:schemeClr val="tx1"/>
                          </a:solidFill>
                          <a:effectLst/>
                          <a:latin typeface="+mn-lt"/>
                          <a:ea typeface="ＭＳ Ｐゴシック" charset="0"/>
                          <a:cs typeface="Arial"/>
                        </a:rPr>
                        <a:t> </a:t>
                      </a:r>
                      <a:r>
                        <a:rPr kumimoji="0" lang="en-US" sz="1800" b="0" i="0" u="none" strike="noStrike" cap="none" normalizeH="0" baseline="0" dirty="0">
                          <a:ln>
                            <a:noFill/>
                          </a:ln>
                          <a:solidFill>
                            <a:schemeClr val="tx1"/>
                          </a:solidFill>
                          <a:effectLst/>
                          <a:latin typeface="+mn-lt"/>
                          <a:ea typeface="ＭＳ Ｐゴシック" charset="0"/>
                          <a:cs typeface="Arial"/>
                        </a:rPr>
                        <a:t>P packets going to a “broadcast” address (e.g. 130.207.255.255).</a:t>
                      </a:r>
                      <a:endParaRPr kumimoji="0" lang="en-US" sz="2800" b="0" i="0" u="none" strike="noStrike" cap="none" normalizeH="0" baseline="0" dirty="0">
                        <a:ln>
                          <a:noFill/>
                        </a:ln>
                        <a:solidFill>
                          <a:schemeClr val="tx1"/>
                        </a:solidFill>
                        <a:effectLst/>
                        <a:latin typeface="+mn-lt"/>
                        <a:ea typeface="ＭＳ Ｐゴシック" charset="0"/>
                        <a:cs typeface="Arial"/>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86941230"/>
                  </a:ext>
                </a:extLst>
              </a:tr>
              <a:tr h="370840">
                <a:tc>
                  <a:txBody>
                    <a:bodyPr/>
                    <a:lstStyle/>
                    <a:p>
                      <a:pPr marL="0" marR="0" lvl="0" indent="0" algn="l" defTabSz="914400" rtl="0" eaLnBrk="0" fontAlgn="base" latinLnBrk="0" hangingPunct="0">
                        <a:lnSpc>
                          <a:spcPct val="100000"/>
                        </a:lnSpc>
                        <a:spcBef>
                          <a:spcPct val="0"/>
                        </a:spcBef>
                        <a:spcAft>
                          <a:spcPct val="50000"/>
                        </a:spcAft>
                        <a:buClrTx/>
                        <a:buSzTx/>
                        <a:buFontTx/>
                        <a:buNone/>
                        <a:tabLst/>
                      </a:pPr>
                      <a:r>
                        <a:rPr kumimoji="0" lang="en-US" sz="1800" b="0" i="0" u="none" strike="noStrike" cap="none" normalizeH="0" baseline="0" dirty="0">
                          <a:ln>
                            <a:noFill/>
                          </a:ln>
                          <a:solidFill>
                            <a:schemeClr val="tx1"/>
                          </a:solidFill>
                          <a:effectLst/>
                          <a:latin typeface="+mn-lt"/>
                          <a:ea typeface="ＭＳ Ｐゴシック" charset="0"/>
                          <a:cs typeface="Arial"/>
                        </a:rPr>
                        <a:t>Prevent your network from being tracerouted</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0" fontAlgn="base" latinLnBrk="0" hangingPunct="0">
                        <a:lnSpc>
                          <a:spcPct val="100000"/>
                        </a:lnSpc>
                        <a:spcBef>
                          <a:spcPct val="0"/>
                        </a:spcBef>
                        <a:spcAft>
                          <a:spcPct val="50000"/>
                        </a:spcAft>
                        <a:buClrTx/>
                        <a:buSzTx/>
                        <a:buFontTx/>
                        <a:buNone/>
                        <a:tabLst/>
                      </a:pPr>
                      <a:r>
                        <a:rPr kumimoji="0" lang="en-US" sz="1800" b="0" i="0" u="none" strike="noStrike" cap="none" normalizeH="0" baseline="0" dirty="0">
                          <a:ln>
                            <a:noFill/>
                          </a:ln>
                          <a:solidFill>
                            <a:schemeClr val="tx1"/>
                          </a:solidFill>
                          <a:effectLst/>
                          <a:latin typeface="+mn-lt"/>
                          <a:ea typeface="ＭＳ Ｐゴシック" charset="0"/>
                          <a:cs typeface="Arial"/>
                        </a:rPr>
                        <a:t>Drop all outgoing I</a:t>
                      </a:r>
                      <a:r>
                        <a:rPr kumimoji="0" lang="en-US" sz="100" b="0" i="0" u="none" strike="noStrike" cap="none" normalizeH="0" baseline="0" dirty="0">
                          <a:ln>
                            <a:noFill/>
                          </a:ln>
                          <a:solidFill>
                            <a:schemeClr val="tx1"/>
                          </a:solidFill>
                          <a:effectLst/>
                          <a:latin typeface="+mn-lt"/>
                          <a:ea typeface="ＭＳ Ｐゴシック" charset="0"/>
                          <a:cs typeface="Arial"/>
                        </a:rPr>
                        <a:t> </a:t>
                      </a:r>
                      <a:r>
                        <a:rPr kumimoji="0" lang="en-US" sz="1800" b="0" i="0" u="none" strike="noStrike" cap="none" normalizeH="0" baseline="0" dirty="0">
                          <a:ln>
                            <a:noFill/>
                          </a:ln>
                          <a:solidFill>
                            <a:schemeClr val="tx1"/>
                          </a:solidFill>
                          <a:effectLst/>
                          <a:latin typeface="+mn-lt"/>
                          <a:ea typeface="ＭＳ Ｐゴシック" charset="0"/>
                          <a:cs typeface="Arial"/>
                        </a:rPr>
                        <a:t>C</a:t>
                      </a:r>
                      <a:r>
                        <a:rPr kumimoji="0" lang="en-US" sz="100" b="0" i="0" u="none" strike="noStrike" cap="none" normalizeH="0" baseline="0" dirty="0">
                          <a:ln>
                            <a:noFill/>
                          </a:ln>
                          <a:solidFill>
                            <a:schemeClr val="tx1"/>
                          </a:solidFill>
                          <a:effectLst/>
                          <a:latin typeface="+mn-lt"/>
                          <a:ea typeface="ＭＳ Ｐゴシック" charset="0"/>
                          <a:cs typeface="Arial"/>
                        </a:rPr>
                        <a:t> </a:t>
                      </a:r>
                      <a:r>
                        <a:rPr kumimoji="0" lang="en-US" sz="1800" b="0" i="0" u="none" strike="noStrike" cap="none" normalizeH="0" baseline="0" dirty="0">
                          <a:ln>
                            <a:noFill/>
                          </a:ln>
                          <a:solidFill>
                            <a:schemeClr val="tx1"/>
                          </a:solidFill>
                          <a:effectLst/>
                          <a:latin typeface="+mn-lt"/>
                          <a:ea typeface="ＭＳ Ｐゴシック" charset="0"/>
                          <a:cs typeface="Arial"/>
                        </a:rPr>
                        <a:t>M</a:t>
                      </a:r>
                      <a:r>
                        <a:rPr kumimoji="0" lang="en-US" sz="100" b="0" i="0" u="none" strike="noStrike" cap="none" normalizeH="0" baseline="0" dirty="0">
                          <a:ln>
                            <a:noFill/>
                          </a:ln>
                          <a:solidFill>
                            <a:schemeClr val="tx1"/>
                          </a:solidFill>
                          <a:effectLst/>
                          <a:latin typeface="+mn-lt"/>
                          <a:ea typeface="ＭＳ Ｐゴシック" charset="0"/>
                          <a:cs typeface="Arial"/>
                        </a:rPr>
                        <a:t> </a:t>
                      </a:r>
                      <a:r>
                        <a:rPr kumimoji="0" lang="en-US" sz="1800" b="0" i="0" u="none" strike="noStrike" cap="none" normalizeH="0" baseline="0" dirty="0">
                          <a:ln>
                            <a:noFill/>
                          </a:ln>
                          <a:solidFill>
                            <a:schemeClr val="tx1"/>
                          </a:solidFill>
                          <a:effectLst/>
                          <a:latin typeface="+mn-lt"/>
                          <a:ea typeface="ＭＳ Ｐゴシック" charset="0"/>
                          <a:cs typeface="Arial"/>
                        </a:rPr>
                        <a:t>P T</a:t>
                      </a:r>
                      <a:r>
                        <a:rPr kumimoji="0" lang="en-US" sz="100" b="0" i="0" u="none" strike="noStrike" cap="none" normalizeH="0" baseline="0" dirty="0">
                          <a:ln>
                            <a:noFill/>
                          </a:ln>
                          <a:solidFill>
                            <a:schemeClr val="tx1"/>
                          </a:solidFill>
                          <a:effectLst/>
                          <a:latin typeface="+mn-lt"/>
                          <a:ea typeface="ＭＳ Ｐゴシック" charset="0"/>
                          <a:cs typeface="Arial"/>
                        </a:rPr>
                        <a:t> </a:t>
                      </a:r>
                      <a:r>
                        <a:rPr kumimoji="0" lang="en-US" sz="1800" b="0" i="0" u="none" strike="noStrike" cap="none" normalizeH="0" baseline="0" dirty="0">
                          <a:ln>
                            <a:noFill/>
                          </a:ln>
                          <a:solidFill>
                            <a:schemeClr val="tx1"/>
                          </a:solidFill>
                          <a:effectLst/>
                          <a:latin typeface="+mn-lt"/>
                          <a:ea typeface="ＭＳ Ｐゴシック" charset="0"/>
                          <a:cs typeface="Arial"/>
                        </a:rPr>
                        <a:t>T</a:t>
                      </a:r>
                      <a:r>
                        <a:rPr kumimoji="0" lang="en-US" sz="100" b="0" i="0" u="none" strike="noStrike" cap="none" normalizeH="0" baseline="0" dirty="0">
                          <a:ln>
                            <a:noFill/>
                          </a:ln>
                          <a:solidFill>
                            <a:schemeClr val="tx1"/>
                          </a:solidFill>
                          <a:effectLst/>
                          <a:latin typeface="+mn-lt"/>
                          <a:ea typeface="ＭＳ Ｐゴシック" charset="0"/>
                          <a:cs typeface="Arial"/>
                        </a:rPr>
                        <a:t> </a:t>
                      </a:r>
                      <a:r>
                        <a:rPr kumimoji="0" lang="en-US" sz="1800" b="0" i="0" u="none" strike="noStrike" cap="none" normalizeH="0" baseline="0" dirty="0">
                          <a:ln>
                            <a:noFill/>
                          </a:ln>
                          <a:solidFill>
                            <a:schemeClr val="tx1"/>
                          </a:solidFill>
                          <a:effectLst/>
                          <a:latin typeface="+mn-lt"/>
                          <a:ea typeface="ＭＳ Ｐゴシック" charset="0"/>
                          <a:cs typeface="Arial"/>
                        </a:rPr>
                        <a:t>L expired traffic</a:t>
                      </a:r>
                      <a:endParaRPr kumimoji="0" lang="en-US" sz="2800" b="0" i="0" u="none" strike="noStrike" cap="none" normalizeH="0" baseline="0" dirty="0">
                        <a:ln>
                          <a:noFill/>
                        </a:ln>
                        <a:solidFill>
                          <a:schemeClr val="tx1"/>
                        </a:solidFill>
                        <a:effectLst/>
                        <a:latin typeface="+mn-lt"/>
                        <a:ea typeface="ＭＳ Ｐゴシック" charset="0"/>
                        <a:cs typeface="Arial"/>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1195740"/>
                  </a:ext>
                </a:extLst>
              </a:tr>
            </a:tbl>
          </a:graphicData>
        </a:graphic>
      </p:graphicFrame>
    </p:spTree>
    <p:extLst>
      <p:ext uri="{BB962C8B-B14F-4D97-AF65-F5344CB8AC3E}">
        <p14:creationId xmlns:p14="http://schemas.microsoft.com/office/powerpoint/2010/main" val="340481436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eaLnBrk="0" fontAlgn="base" hangingPunct="0">
              <a:spcBef>
                <a:spcPct val="0"/>
              </a:spcBef>
              <a:spcAft>
                <a:spcPct val="0"/>
              </a:spcAft>
              <a:buClrTx/>
            </a:pPr>
            <a:r>
              <a:rPr lang="en-US" dirty="0">
                <a:latin typeface="Times New Roman" panose="02020603050405020304" pitchFamily="18" charset="0"/>
                <a:ea typeface="ＭＳ Ｐゴシック" charset="0"/>
              </a:rPr>
              <a:t>Access Control Lists</a:t>
            </a:r>
          </a:p>
        </p:txBody>
      </p:sp>
      <p:sp>
        <p:nvSpPr>
          <p:cNvPr id="3" name="Content Placeholder 2"/>
          <p:cNvSpPr>
            <a:spLocks noGrp="1"/>
          </p:cNvSpPr>
          <p:nvPr>
            <p:ph type="body" idx="1"/>
          </p:nvPr>
        </p:nvSpPr>
        <p:spPr>
          <a:xfrm>
            <a:off x="457200" y="1600200"/>
            <a:ext cx="8229600" cy="738633"/>
          </a:xfrm>
        </p:spPr>
        <p:txBody>
          <a:bodyPr wrap="square" lIns="91425" tIns="91425" rIns="91425" bIns="91425">
            <a:spAutoFit/>
          </a:bodyPr>
          <a:lstStyle/>
          <a:p>
            <a:pPr marL="0" lvl="0" indent="0" eaLnBrk="0" fontAlgn="base" hangingPunct="0">
              <a:spcAft>
                <a:spcPct val="0"/>
              </a:spcAft>
              <a:buNone/>
            </a:pPr>
            <a:r>
              <a:rPr lang="en-US" sz="1800" b="1" kern="1200" dirty="0">
                <a:solidFill>
                  <a:srgbClr val="000000"/>
                </a:solidFill>
                <a:latin typeface="Arial (Body)"/>
                <a:ea typeface="ＭＳ Ｐゴシック" charset="0"/>
                <a:cs typeface="Gill Sans MT" charset="0"/>
              </a:rPr>
              <a:t>A</a:t>
            </a:r>
            <a:r>
              <a:rPr lang="en-US" sz="100" b="1" kern="1200" dirty="0">
                <a:solidFill>
                  <a:srgbClr val="000000"/>
                </a:solidFill>
                <a:latin typeface="Arial (Body)"/>
                <a:ea typeface="ＭＳ Ｐゴシック" charset="0"/>
                <a:cs typeface="Gill Sans MT" charset="0"/>
              </a:rPr>
              <a:t> </a:t>
            </a:r>
            <a:r>
              <a:rPr lang="en-US" sz="1800" b="1" kern="1200" dirty="0">
                <a:solidFill>
                  <a:srgbClr val="000000"/>
                </a:solidFill>
                <a:latin typeface="Arial (Body)"/>
                <a:ea typeface="ＭＳ Ｐゴシック" charset="0"/>
                <a:cs typeface="Gill Sans MT" charset="0"/>
              </a:rPr>
              <a:t>C</a:t>
            </a:r>
            <a:r>
              <a:rPr lang="en-US" sz="100" b="1" kern="1200" dirty="0">
                <a:solidFill>
                  <a:srgbClr val="000000"/>
                </a:solidFill>
                <a:latin typeface="Arial (Body)"/>
                <a:ea typeface="ＭＳ Ｐゴシック" charset="0"/>
                <a:cs typeface="Gill Sans MT" charset="0"/>
              </a:rPr>
              <a:t> </a:t>
            </a:r>
            <a:r>
              <a:rPr lang="en-US" sz="1800" b="1" kern="1200" dirty="0">
                <a:solidFill>
                  <a:srgbClr val="000000"/>
                </a:solidFill>
                <a:latin typeface="Arial (Body)"/>
                <a:ea typeface="ＭＳ Ｐゴシック" charset="0"/>
                <a:cs typeface="Gill Sans MT" charset="0"/>
              </a:rPr>
              <a:t>L:</a:t>
            </a:r>
            <a:r>
              <a:rPr lang="en-US" sz="1800" kern="1200" dirty="0">
                <a:solidFill>
                  <a:srgbClr val="000000"/>
                </a:solidFill>
                <a:latin typeface="Arial (Body)"/>
                <a:ea typeface="ＭＳ Ｐゴシック" charset="0"/>
                <a:cs typeface="Gill Sans MT" charset="0"/>
              </a:rPr>
              <a:t> table of rules, applied top to bottom to incoming packets: (action, condition) pairs: looks like OpenFlow forwarding (Ch. 4)!</a:t>
            </a:r>
          </a:p>
        </p:txBody>
      </p:sp>
      <p:graphicFrame>
        <p:nvGraphicFramePr>
          <p:cNvPr id="4" name="Table 3"/>
          <p:cNvGraphicFramePr>
            <a:graphicFrameLocks noGrp="1"/>
          </p:cNvGraphicFramePr>
          <p:nvPr>
            <p:extLst>
              <p:ext uri="{D42A27DB-BD31-4B8C-83A1-F6EECF244321}">
                <p14:modId xmlns:p14="http://schemas.microsoft.com/office/powerpoint/2010/main" val="4266718868"/>
              </p:ext>
            </p:extLst>
          </p:nvPr>
        </p:nvGraphicFramePr>
        <p:xfrm>
          <a:off x="669470" y="2785207"/>
          <a:ext cx="7641773" cy="3266709"/>
        </p:xfrm>
        <a:graphic>
          <a:graphicData uri="http://schemas.openxmlformats.org/drawingml/2006/table">
            <a:tbl>
              <a:tblPr firstRow="1" bandRow="1">
                <a:tableStyleId>{2D5ABB26-0587-4C30-8999-92F81FD0307C}</a:tableStyleId>
              </a:tblPr>
              <a:tblGrid>
                <a:gridCol w="1027007">
                  <a:extLst>
                    <a:ext uri="{9D8B030D-6E8A-4147-A177-3AD203B41FA5}">
                      <a16:colId xmlns:a16="http://schemas.microsoft.com/office/drawing/2014/main" val="2739992316"/>
                    </a:ext>
                  </a:extLst>
                </a:gridCol>
                <a:gridCol w="1244309">
                  <a:extLst>
                    <a:ext uri="{9D8B030D-6E8A-4147-A177-3AD203B41FA5}">
                      <a16:colId xmlns:a16="http://schemas.microsoft.com/office/drawing/2014/main" val="4120171477"/>
                    </a:ext>
                  </a:extLst>
                </a:gridCol>
                <a:gridCol w="1113327">
                  <a:extLst>
                    <a:ext uri="{9D8B030D-6E8A-4147-A177-3AD203B41FA5}">
                      <a16:colId xmlns:a16="http://schemas.microsoft.com/office/drawing/2014/main" val="2472362858"/>
                    </a:ext>
                  </a:extLst>
                </a:gridCol>
                <a:gridCol w="1090452">
                  <a:extLst>
                    <a:ext uri="{9D8B030D-6E8A-4147-A177-3AD203B41FA5}">
                      <a16:colId xmlns:a16="http://schemas.microsoft.com/office/drawing/2014/main" val="679499088"/>
                    </a:ext>
                  </a:extLst>
                </a:gridCol>
                <a:gridCol w="1029880">
                  <a:extLst>
                    <a:ext uri="{9D8B030D-6E8A-4147-A177-3AD203B41FA5}">
                      <a16:colId xmlns:a16="http://schemas.microsoft.com/office/drawing/2014/main" val="3985682671"/>
                    </a:ext>
                  </a:extLst>
                </a:gridCol>
                <a:gridCol w="1158941">
                  <a:extLst>
                    <a:ext uri="{9D8B030D-6E8A-4147-A177-3AD203B41FA5}">
                      <a16:colId xmlns:a16="http://schemas.microsoft.com/office/drawing/2014/main" val="1635480368"/>
                    </a:ext>
                  </a:extLst>
                </a:gridCol>
                <a:gridCol w="977857">
                  <a:extLst>
                    <a:ext uri="{9D8B030D-6E8A-4147-A177-3AD203B41FA5}">
                      <a16:colId xmlns:a16="http://schemas.microsoft.com/office/drawing/2014/main" val="821064507"/>
                    </a:ext>
                  </a:extLst>
                </a:gridCol>
              </a:tblGrid>
              <a:tr h="457112">
                <a:tc>
                  <a:txBody>
                    <a:bodyPr/>
                    <a:lstStyle/>
                    <a:p>
                      <a:pPr marL="0" marR="0" lvl="0" indent="0" algn="ctr" defTabSz="914400" rtl="0" eaLnBrk="0" fontAlgn="base" latinLnBrk="0" hangingPunct="0">
                        <a:lnSpc>
                          <a:spcPct val="100000"/>
                        </a:lnSpc>
                        <a:spcBef>
                          <a:spcPct val="20000"/>
                        </a:spcBef>
                        <a:spcAft>
                          <a:spcPct val="0"/>
                        </a:spcAft>
                        <a:buClr>
                          <a:srgbClr val="000099"/>
                        </a:buClr>
                        <a:buSzPct val="75000"/>
                        <a:buFont typeface="ZapfDingbats" pitchFamily="82" charset="2"/>
                        <a:buNone/>
                        <a:tabLst/>
                      </a:pPr>
                      <a:r>
                        <a:rPr kumimoji="0" lang="en-US" sz="1400" b="1" i="0" u="none" strike="noStrike" cap="none" normalizeH="0" baseline="0" dirty="0">
                          <a:ln>
                            <a:noFill/>
                          </a:ln>
                          <a:solidFill>
                            <a:schemeClr val="tx1"/>
                          </a:solidFill>
                          <a:effectLst/>
                          <a:latin typeface="+mn-lt"/>
                          <a:cs typeface="Arial"/>
                        </a:rPr>
                        <a:t>action</a:t>
                      </a:r>
                    </a:p>
                  </a:txBody>
                  <a:tcPr marL="91427" marR="91427" marT="44815" marB="4481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75000"/>
                        <a:buFont typeface="ZapfDingbats" pitchFamily="82" charset="2"/>
                        <a:buNone/>
                        <a:tabLst/>
                      </a:pPr>
                      <a:r>
                        <a:rPr kumimoji="0" lang="en-US" sz="1400" b="1" i="0" u="none" strike="noStrike" cap="none" normalizeH="0" baseline="0" dirty="0">
                          <a:ln>
                            <a:noFill/>
                          </a:ln>
                          <a:solidFill>
                            <a:schemeClr val="tx1"/>
                          </a:solidFill>
                          <a:effectLst/>
                          <a:latin typeface="+mn-lt"/>
                          <a:cs typeface="Arial"/>
                        </a:rPr>
                        <a:t>source</a:t>
                      </a:r>
                    </a:p>
                    <a:p>
                      <a:pPr marL="0" marR="0" lvl="0" indent="0" algn="ctr" defTabSz="914400" rtl="0" eaLnBrk="0" fontAlgn="base" latinLnBrk="0" hangingPunct="0">
                        <a:lnSpc>
                          <a:spcPct val="100000"/>
                        </a:lnSpc>
                        <a:spcBef>
                          <a:spcPct val="20000"/>
                        </a:spcBef>
                        <a:spcAft>
                          <a:spcPct val="0"/>
                        </a:spcAft>
                        <a:buClr>
                          <a:srgbClr val="000099"/>
                        </a:buClr>
                        <a:buSzPct val="75000"/>
                        <a:buFont typeface="ZapfDingbats" pitchFamily="82" charset="2"/>
                        <a:buNone/>
                        <a:tabLst/>
                      </a:pPr>
                      <a:r>
                        <a:rPr kumimoji="0" lang="en-US" sz="1400" b="1" i="0" u="none" strike="noStrike" cap="none" normalizeH="0" baseline="0" dirty="0">
                          <a:ln>
                            <a:noFill/>
                          </a:ln>
                          <a:solidFill>
                            <a:schemeClr val="tx1"/>
                          </a:solidFill>
                          <a:effectLst/>
                          <a:latin typeface="+mn-lt"/>
                          <a:cs typeface="Arial"/>
                        </a:rPr>
                        <a:t>address</a:t>
                      </a:r>
                    </a:p>
                  </a:txBody>
                  <a:tcPr marL="91427" marR="91427" marT="44815" marB="4481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75000"/>
                        <a:buFont typeface="ZapfDingbats" pitchFamily="82" charset="2"/>
                        <a:buNone/>
                        <a:tabLst/>
                      </a:pPr>
                      <a:r>
                        <a:rPr kumimoji="0" lang="en-US" sz="1400" b="1" i="0" u="none" strike="noStrike" cap="none" normalizeH="0" baseline="0" dirty="0">
                          <a:ln>
                            <a:noFill/>
                          </a:ln>
                          <a:solidFill>
                            <a:schemeClr val="tx1"/>
                          </a:solidFill>
                          <a:effectLst/>
                          <a:latin typeface="+mn-lt"/>
                          <a:cs typeface="Arial"/>
                        </a:rPr>
                        <a:t>dest</a:t>
                      </a:r>
                    </a:p>
                    <a:p>
                      <a:pPr marL="0" marR="0" lvl="0" indent="0" algn="ctr" defTabSz="914400" rtl="0" eaLnBrk="0" fontAlgn="base" latinLnBrk="0" hangingPunct="0">
                        <a:lnSpc>
                          <a:spcPct val="100000"/>
                        </a:lnSpc>
                        <a:spcBef>
                          <a:spcPct val="20000"/>
                        </a:spcBef>
                        <a:spcAft>
                          <a:spcPct val="0"/>
                        </a:spcAft>
                        <a:buClr>
                          <a:srgbClr val="000099"/>
                        </a:buClr>
                        <a:buSzPct val="75000"/>
                        <a:buFont typeface="ZapfDingbats" pitchFamily="82" charset="2"/>
                        <a:buNone/>
                        <a:tabLst/>
                      </a:pPr>
                      <a:r>
                        <a:rPr kumimoji="0" lang="en-US" sz="1400" b="1" i="0" u="none" strike="noStrike" cap="none" normalizeH="0" baseline="0" dirty="0">
                          <a:ln>
                            <a:noFill/>
                          </a:ln>
                          <a:solidFill>
                            <a:schemeClr val="tx1"/>
                          </a:solidFill>
                          <a:effectLst/>
                          <a:latin typeface="+mn-lt"/>
                          <a:cs typeface="Arial"/>
                        </a:rPr>
                        <a:t>address</a:t>
                      </a:r>
                    </a:p>
                  </a:txBody>
                  <a:tcPr marL="91427" marR="91427" marT="44815" marB="4481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75000"/>
                        <a:buFont typeface="ZapfDingbats" pitchFamily="82" charset="2"/>
                        <a:buNone/>
                        <a:tabLst/>
                      </a:pPr>
                      <a:r>
                        <a:rPr kumimoji="0" lang="en-US" sz="1400" b="1" i="0" u="none" strike="noStrike" cap="none" normalizeH="0" baseline="0" dirty="0">
                          <a:ln>
                            <a:noFill/>
                          </a:ln>
                          <a:solidFill>
                            <a:schemeClr val="tx1"/>
                          </a:solidFill>
                          <a:effectLst/>
                          <a:latin typeface="+mn-lt"/>
                          <a:cs typeface="Arial"/>
                        </a:rPr>
                        <a:t>protocol</a:t>
                      </a:r>
                    </a:p>
                  </a:txBody>
                  <a:tcPr marL="91427" marR="91427" marT="44815" marB="4481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75000"/>
                        <a:buFont typeface="ZapfDingbats" pitchFamily="82" charset="2"/>
                        <a:buNone/>
                        <a:tabLst/>
                      </a:pPr>
                      <a:r>
                        <a:rPr kumimoji="0" lang="en-US" sz="1400" b="1" i="0" u="none" strike="noStrike" cap="none" normalizeH="0" baseline="0" dirty="0">
                          <a:ln>
                            <a:noFill/>
                          </a:ln>
                          <a:solidFill>
                            <a:schemeClr val="tx1"/>
                          </a:solidFill>
                          <a:effectLst/>
                          <a:latin typeface="+mn-lt"/>
                          <a:cs typeface="Arial"/>
                        </a:rPr>
                        <a:t>source</a:t>
                      </a:r>
                    </a:p>
                    <a:p>
                      <a:pPr marL="0" marR="0" lvl="0" indent="0" algn="ctr" defTabSz="914400" rtl="0" eaLnBrk="0" fontAlgn="base" latinLnBrk="0" hangingPunct="0">
                        <a:lnSpc>
                          <a:spcPct val="100000"/>
                        </a:lnSpc>
                        <a:spcBef>
                          <a:spcPct val="20000"/>
                        </a:spcBef>
                        <a:spcAft>
                          <a:spcPct val="0"/>
                        </a:spcAft>
                        <a:buClr>
                          <a:srgbClr val="000099"/>
                        </a:buClr>
                        <a:buSzPct val="75000"/>
                        <a:buFont typeface="ZapfDingbats" pitchFamily="82" charset="2"/>
                        <a:buNone/>
                        <a:tabLst/>
                      </a:pPr>
                      <a:r>
                        <a:rPr kumimoji="0" lang="en-US" sz="1400" b="1" i="0" u="none" strike="noStrike" cap="none" normalizeH="0" baseline="0" dirty="0">
                          <a:ln>
                            <a:noFill/>
                          </a:ln>
                          <a:solidFill>
                            <a:schemeClr val="tx1"/>
                          </a:solidFill>
                          <a:effectLst/>
                          <a:latin typeface="+mn-lt"/>
                          <a:cs typeface="Arial"/>
                        </a:rPr>
                        <a:t>port</a:t>
                      </a:r>
                    </a:p>
                  </a:txBody>
                  <a:tcPr marL="91427" marR="91427" marT="44815" marB="4481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75000"/>
                        <a:buFont typeface="ZapfDingbats" pitchFamily="82" charset="2"/>
                        <a:buNone/>
                        <a:tabLst/>
                      </a:pPr>
                      <a:r>
                        <a:rPr kumimoji="0" lang="en-US" sz="1400" b="1" i="0" u="none" strike="noStrike" cap="none" normalizeH="0" baseline="0" dirty="0">
                          <a:ln>
                            <a:noFill/>
                          </a:ln>
                          <a:solidFill>
                            <a:schemeClr val="tx1"/>
                          </a:solidFill>
                          <a:effectLst/>
                          <a:latin typeface="+mn-lt"/>
                          <a:cs typeface="Arial"/>
                        </a:rPr>
                        <a:t>dest</a:t>
                      </a:r>
                    </a:p>
                    <a:p>
                      <a:pPr marL="0" marR="0" lvl="0" indent="0" algn="ctr" defTabSz="914400" rtl="0" eaLnBrk="0" fontAlgn="base" latinLnBrk="0" hangingPunct="0">
                        <a:lnSpc>
                          <a:spcPct val="100000"/>
                        </a:lnSpc>
                        <a:spcBef>
                          <a:spcPct val="20000"/>
                        </a:spcBef>
                        <a:spcAft>
                          <a:spcPct val="0"/>
                        </a:spcAft>
                        <a:buClr>
                          <a:srgbClr val="000099"/>
                        </a:buClr>
                        <a:buSzPct val="75000"/>
                        <a:buFont typeface="ZapfDingbats" pitchFamily="82" charset="2"/>
                        <a:buNone/>
                        <a:tabLst/>
                      </a:pPr>
                      <a:r>
                        <a:rPr kumimoji="0" lang="en-US" sz="1400" b="1" i="0" u="none" strike="noStrike" cap="none" normalizeH="0" baseline="0" dirty="0">
                          <a:ln>
                            <a:noFill/>
                          </a:ln>
                          <a:solidFill>
                            <a:schemeClr val="tx1"/>
                          </a:solidFill>
                          <a:effectLst/>
                          <a:latin typeface="+mn-lt"/>
                          <a:cs typeface="Arial"/>
                        </a:rPr>
                        <a:t>port</a:t>
                      </a:r>
                    </a:p>
                  </a:txBody>
                  <a:tcPr marL="91427" marR="91427" marT="44815" marB="4481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75000"/>
                        <a:buFont typeface="ZapfDingbats" pitchFamily="82" charset="2"/>
                        <a:buNone/>
                        <a:tabLst/>
                      </a:pPr>
                      <a:r>
                        <a:rPr kumimoji="0" lang="en-US" sz="1400" b="1" i="0" u="none" strike="noStrike" cap="none" normalizeH="0" baseline="0" dirty="0">
                          <a:ln>
                            <a:noFill/>
                          </a:ln>
                          <a:solidFill>
                            <a:schemeClr val="tx1"/>
                          </a:solidFill>
                          <a:effectLst/>
                          <a:latin typeface="+mn-lt"/>
                          <a:cs typeface="Arial"/>
                        </a:rPr>
                        <a:t>flag</a:t>
                      </a:r>
                    </a:p>
                    <a:p>
                      <a:pPr marL="0" marR="0" lvl="0" indent="0" algn="ctr" defTabSz="914400" rtl="0" eaLnBrk="0" fontAlgn="base" latinLnBrk="0" hangingPunct="0">
                        <a:lnSpc>
                          <a:spcPct val="100000"/>
                        </a:lnSpc>
                        <a:spcBef>
                          <a:spcPct val="20000"/>
                        </a:spcBef>
                        <a:spcAft>
                          <a:spcPct val="0"/>
                        </a:spcAft>
                        <a:buClr>
                          <a:srgbClr val="000099"/>
                        </a:buClr>
                        <a:buSzPct val="75000"/>
                        <a:buFont typeface="ZapfDingbats" pitchFamily="82" charset="2"/>
                        <a:buNone/>
                        <a:tabLst/>
                      </a:pPr>
                      <a:r>
                        <a:rPr kumimoji="0" lang="en-US" sz="1400" b="1" i="0" u="none" strike="noStrike" cap="none" normalizeH="0" baseline="0" dirty="0">
                          <a:ln>
                            <a:noFill/>
                          </a:ln>
                          <a:solidFill>
                            <a:schemeClr val="tx1"/>
                          </a:solidFill>
                          <a:effectLst/>
                          <a:latin typeface="+mn-lt"/>
                          <a:cs typeface="Arial"/>
                        </a:rPr>
                        <a:t>bit</a:t>
                      </a:r>
                    </a:p>
                  </a:txBody>
                  <a:tcPr marL="91427" marR="91427" marT="44815" marB="4481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36058470"/>
                  </a:ext>
                </a:extLst>
              </a:tr>
              <a:tr h="597376">
                <a:tc>
                  <a:txBody>
                    <a:bodyPr/>
                    <a:lstStyle/>
                    <a:p>
                      <a:pPr marL="0" marR="0" lvl="0" indent="0" algn="ctr" defTabSz="914400" rtl="0" eaLnBrk="0" fontAlgn="base" latinLnBrk="0" hangingPunct="0">
                        <a:lnSpc>
                          <a:spcPct val="100000"/>
                        </a:lnSpc>
                        <a:spcBef>
                          <a:spcPct val="20000"/>
                        </a:spcBef>
                        <a:spcAft>
                          <a:spcPct val="0"/>
                        </a:spcAft>
                        <a:buClr>
                          <a:srgbClr val="000099"/>
                        </a:buClr>
                        <a:buSzPct val="75000"/>
                        <a:buFont typeface="ZapfDingbats" pitchFamily="82" charset="2"/>
                        <a:buNone/>
                        <a:tabLst/>
                      </a:pPr>
                      <a:r>
                        <a:rPr kumimoji="0" lang="en-US" sz="1400" b="0" i="0" u="none" strike="noStrike" cap="none" normalizeH="0" baseline="0" dirty="0">
                          <a:ln>
                            <a:noFill/>
                          </a:ln>
                          <a:solidFill>
                            <a:schemeClr val="tx1"/>
                          </a:solidFill>
                          <a:effectLst/>
                          <a:latin typeface="+mn-lt"/>
                          <a:cs typeface="Arial"/>
                        </a:rPr>
                        <a:t>allow</a:t>
                      </a:r>
                    </a:p>
                  </a:txBody>
                  <a:tcPr marL="91427" marR="91427" marT="44815" marB="4481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75000"/>
                        <a:buFont typeface="ZapfDingbats" pitchFamily="82" charset="2"/>
                        <a:buNone/>
                        <a:tabLst/>
                      </a:pPr>
                      <a:r>
                        <a:rPr kumimoji="0" lang="en-US" sz="1400" b="0" i="0" u="none" strike="noStrike" cap="none" normalizeH="0" baseline="0" dirty="0">
                          <a:ln>
                            <a:noFill/>
                          </a:ln>
                          <a:solidFill>
                            <a:schemeClr val="tx1"/>
                          </a:solidFill>
                          <a:effectLst/>
                          <a:latin typeface="+mn-lt"/>
                          <a:cs typeface="Arial"/>
                        </a:rPr>
                        <a:t>222.22/16</a:t>
                      </a:r>
                    </a:p>
                  </a:txBody>
                  <a:tcPr marL="91427" marR="91427" marT="44815" marB="4481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75000"/>
                        <a:buFont typeface="ZapfDingbats" pitchFamily="82" charset="2"/>
                        <a:buNone/>
                        <a:tabLst/>
                      </a:pPr>
                      <a:r>
                        <a:rPr kumimoji="0" lang="en-US" sz="1400" b="0" i="0" u="none" strike="noStrike" cap="none" normalizeH="0" baseline="0" dirty="0">
                          <a:ln>
                            <a:noFill/>
                          </a:ln>
                          <a:solidFill>
                            <a:schemeClr val="tx1"/>
                          </a:solidFill>
                          <a:effectLst/>
                          <a:latin typeface="+mn-lt"/>
                          <a:cs typeface="Arial"/>
                        </a:rPr>
                        <a:t>outside of</a:t>
                      </a:r>
                    </a:p>
                    <a:p>
                      <a:pPr marL="0" marR="0" lvl="0" indent="0" algn="ctr" defTabSz="914400" rtl="0" eaLnBrk="0" fontAlgn="base" latinLnBrk="0" hangingPunct="0">
                        <a:lnSpc>
                          <a:spcPct val="100000"/>
                        </a:lnSpc>
                        <a:spcBef>
                          <a:spcPct val="20000"/>
                        </a:spcBef>
                        <a:spcAft>
                          <a:spcPct val="0"/>
                        </a:spcAft>
                        <a:buClr>
                          <a:srgbClr val="000099"/>
                        </a:buClr>
                        <a:buSzPct val="75000"/>
                        <a:buFont typeface="ZapfDingbats" pitchFamily="82" charset="2"/>
                        <a:buNone/>
                        <a:tabLst/>
                      </a:pPr>
                      <a:r>
                        <a:rPr kumimoji="0" lang="en-US" sz="1400" b="0" i="0" u="none" strike="noStrike" cap="none" normalizeH="0" baseline="0" dirty="0">
                          <a:ln>
                            <a:noFill/>
                          </a:ln>
                          <a:solidFill>
                            <a:schemeClr val="tx1"/>
                          </a:solidFill>
                          <a:effectLst/>
                          <a:latin typeface="+mn-lt"/>
                          <a:cs typeface="Arial"/>
                        </a:rPr>
                        <a:t>222.22/16</a:t>
                      </a:r>
                    </a:p>
                  </a:txBody>
                  <a:tcPr marL="91427" marR="91427" marT="44815" marB="4481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75000"/>
                        <a:buFont typeface="ZapfDingbats" pitchFamily="82" charset="2"/>
                        <a:buNone/>
                        <a:tabLst/>
                      </a:pPr>
                      <a:r>
                        <a:rPr kumimoji="0" lang="en-US" sz="1400" b="0" i="0" u="none" strike="noStrike" cap="none" normalizeH="0" baseline="0" dirty="0">
                          <a:ln>
                            <a:noFill/>
                          </a:ln>
                          <a:solidFill>
                            <a:schemeClr val="tx1"/>
                          </a:solidFill>
                          <a:effectLst/>
                          <a:latin typeface="+mn-lt"/>
                          <a:cs typeface="Arial"/>
                        </a:rPr>
                        <a:t>T</a:t>
                      </a:r>
                      <a:r>
                        <a:rPr kumimoji="0" lang="en-US" sz="100" b="0" i="0" u="none" strike="noStrike" cap="none" normalizeH="0" baseline="0" dirty="0">
                          <a:ln>
                            <a:noFill/>
                          </a:ln>
                          <a:solidFill>
                            <a:schemeClr val="tx1"/>
                          </a:solidFill>
                          <a:effectLst/>
                          <a:latin typeface="+mn-lt"/>
                          <a:cs typeface="Arial"/>
                        </a:rPr>
                        <a:t> </a:t>
                      </a:r>
                      <a:r>
                        <a:rPr kumimoji="0" lang="en-US" sz="1400" b="0" i="0" u="none" strike="noStrike" cap="none" normalizeH="0" baseline="0" dirty="0">
                          <a:ln>
                            <a:noFill/>
                          </a:ln>
                          <a:solidFill>
                            <a:schemeClr val="tx1"/>
                          </a:solidFill>
                          <a:effectLst/>
                          <a:latin typeface="+mn-lt"/>
                          <a:cs typeface="Arial"/>
                        </a:rPr>
                        <a:t>C</a:t>
                      </a:r>
                      <a:r>
                        <a:rPr kumimoji="0" lang="en-US" sz="100" b="0" i="0" u="none" strike="noStrike" cap="none" normalizeH="0" baseline="0" dirty="0">
                          <a:ln>
                            <a:noFill/>
                          </a:ln>
                          <a:solidFill>
                            <a:schemeClr val="tx1"/>
                          </a:solidFill>
                          <a:effectLst/>
                          <a:latin typeface="+mn-lt"/>
                          <a:cs typeface="Arial"/>
                        </a:rPr>
                        <a:t> </a:t>
                      </a:r>
                      <a:r>
                        <a:rPr kumimoji="0" lang="en-US" sz="1400" b="0" i="0" u="none" strike="noStrike" cap="none" normalizeH="0" baseline="0" dirty="0">
                          <a:ln>
                            <a:noFill/>
                          </a:ln>
                          <a:solidFill>
                            <a:schemeClr val="tx1"/>
                          </a:solidFill>
                          <a:effectLst/>
                          <a:latin typeface="+mn-lt"/>
                          <a:cs typeface="Arial"/>
                        </a:rPr>
                        <a:t>P</a:t>
                      </a:r>
                    </a:p>
                  </a:txBody>
                  <a:tcPr marL="91427" marR="91427" marT="44815" marB="4481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75000"/>
                        <a:buFont typeface="ZapfDingbats" pitchFamily="82" charset="2"/>
                        <a:buNone/>
                        <a:tabLst/>
                      </a:pPr>
                      <a:r>
                        <a:rPr kumimoji="0" lang="en-US" sz="1400" b="0" i="0" u="none" strike="noStrike" cap="none" normalizeH="0" baseline="0" dirty="0">
                          <a:ln>
                            <a:noFill/>
                          </a:ln>
                          <a:solidFill>
                            <a:schemeClr val="tx1"/>
                          </a:solidFill>
                          <a:effectLst/>
                          <a:latin typeface="+mn-lt"/>
                          <a:cs typeface="Arial"/>
                        </a:rPr>
                        <a:t>&gt; 1023</a:t>
                      </a:r>
                    </a:p>
                  </a:txBody>
                  <a:tcPr marL="91427" marR="91427" marT="44815" marB="4481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75000"/>
                        <a:buFont typeface="ZapfDingbats" pitchFamily="82" charset="2"/>
                        <a:buNone/>
                        <a:tabLst/>
                      </a:pPr>
                      <a:r>
                        <a:rPr kumimoji="0" lang="en-US" sz="1400" b="0" i="0" u="none" strike="noStrike" cap="none" normalizeH="0" baseline="0" dirty="0">
                          <a:ln>
                            <a:noFill/>
                          </a:ln>
                          <a:solidFill>
                            <a:schemeClr val="tx1"/>
                          </a:solidFill>
                          <a:effectLst/>
                          <a:latin typeface="+mn-lt"/>
                          <a:cs typeface="Arial"/>
                        </a:rPr>
                        <a:t>80</a:t>
                      </a:r>
                    </a:p>
                  </a:txBody>
                  <a:tcPr marL="91427" marR="91427" marT="44815" marB="4481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75000"/>
                        <a:buFont typeface="ZapfDingbats" pitchFamily="82" charset="2"/>
                        <a:buNone/>
                        <a:tabLst/>
                      </a:pPr>
                      <a:r>
                        <a:rPr kumimoji="0" lang="en-US" sz="1400" b="0" i="0" u="none" strike="noStrike" cap="none" normalizeH="0" baseline="0" dirty="0">
                          <a:ln>
                            <a:noFill/>
                          </a:ln>
                          <a:solidFill>
                            <a:schemeClr val="tx1"/>
                          </a:solidFill>
                          <a:effectLst/>
                          <a:latin typeface="+mn-lt"/>
                          <a:cs typeface="Arial"/>
                        </a:rPr>
                        <a:t>any</a:t>
                      </a:r>
                    </a:p>
                  </a:txBody>
                  <a:tcPr marL="91427" marR="91427" marT="44815" marB="4481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49503632"/>
                  </a:ext>
                </a:extLst>
              </a:tr>
              <a:tr h="597376">
                <a:tc>
                  <a:txBody>
                    <a:bodyPr/>
                    <a:lstStyle/>
                    <a:p>
                      <a:pPr marL="0" marR="0" lvl="0" indent="0" algn="ctr" defTabSz="914400" rtl="0" eaLnBrk="0" fontAlgn="base" latinLnBrk="0" hangingPunct="0">
                        <a:lnSpc>
                          <a:spcPct val="100000"/>
                        </a:lnSpc>
                        <a:spcBef>
                          <a:spcPct val="20000"/>
                        </a:spcBef>
                        <a:spcAft>
                          <a:spcPct val="0"/>
                        </a:spcAft>
                        <a:buClr>
                          <a:srgbClr val="000099"/>
                        </a:buClr>
                        <a:buSzPct val="75000"/>
                        <a:buFont typeface="ZapfDingbats" pitchFamily="82" charset="2"/>
                        <a:buNone/>
                        <a:tabLst/>
                      </a:pPr>
                      <a:r>
                        <a:rPr kumimoji="0" lang="en-US" sz="1400" b="0" i="0" u="none" strike="noStrike" cap="none" normalizeH="0" baseline="0" dirty="0">
                          <a:ln>
                            <a:noFill/>
                          </a:ln>
                          <a:solidFill>
                            <a:schemeClr val="tx1"/>
                          </a:solidFill>
                          <a:effectLst/>
                          <a:latin typeface="+mn-lt"/>
                          <a:cs typeface="Arial"/>
                        </a:rPr>
                        <a:t>allow</a:t>
                      </a:r>
                    </a:p>
                  </a:txBody>
                  <a:tcPr marL="91427" marR="91427" marT="44815" marB="4481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75000"/>
                        <a:buFont typeface="ZapfDingbats" pitchFamily="82" charset="2"/>
                        <a:buNone/>
                        <a:tabLst/>
                      </a:pPr>
                      <a:r>
                        <a:rPr kumimoji="0" lang="en-US" sz="1400" b="0" i="0" u="none" strike="noStrike" cap="none" normalizeH="0" baseline="0" dirty="0">
                          <a:ln>
                            <a:noFill/>
                          </a:ln>
                          <a:solidFill>
                            <a:schemeClr val="tx1"/>
                          </a:solidFill>
                          <a:effectLst/>
                          <a:latin typeface="+mn-lt"/>
                          <a:cs typeface="Arial"/>
                        </a:rPr>
                        <a:t>outside of</a:t>
                      </a:r>
                    </a:p>
                    <a:p>
                      <a:pPr marL="0" marR="0" lvl="0" indent="0" algn="ctr" defTabSz="914400" rtl="0" eaLnBrk="0" fontAlgn="base" latinLnBrk="0" hangingPunct="0">
                        <a:lnSpc>
                          <a:spcPct val="100000"/>
                        </a:lnSpc>
                        <a:spcBef>
                          <a:spcPct val="20000"/>
                        </a:spcBef>
                        <a:spcAft>
                          <a:spcPct val="0"/>
                        </a:spcAft>
                        <a:buClr>
                          <a:srgbClr val="000099"/>
                        </a:buClr>
                        <a:buSzPct val="75000"/>
                        <a:buFont typeface="ZapfDingbats" pitchFamily="82" charset="2"/>
                        <a:buNone/>
                        <a:tabLst/>
                      </a:pPr>
                      <a:r>
                        <a:rPr kumimoji="0" lang="en-US" sz="1400" b="0" i="0" u="none" strike="noStrike" cap="none" normalizeH="0" baseline="0" dirty="0">
                          <a:ln>
                            <a:noFill/>
                          </a:ln>
                          <a:solidFill>
                            <a:schemeClr val="tx1"/>
                          </a:solidFill>
                          <a:effectLst/>
                          <a:latin typeface="+mn-lt"/>
                          <a:cs typeface="Arial"/>
                        </a:rPr>
                        <a:t>222.22/16</a:t>
                      </a:r>
                    </a:p>
                  </a:txBody>
                  <a:tcPr marL="91427" marR="91427" marT="44815" marB="4481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75000"/>
                        <a:buFont typeface="ZapfDingbats" pitchFamily="82" charset="2"/>
                        <a:buNone/>
                        <a:tabLst/>
                      </a:pPr>
                      <a:r>
                        <a:rPr kumimoji="0" lang="en-US" sz="1400" b="0" i="0" u="none" strike="noStrike" cap="none" normalizeH="0" baseline="0" dirty="0">
                          <a:ln>
                            <a:noFill/>
                          </a:ln>
                          <a:solidFill>
                            <a:schemeClr val="tx1"/>
                          </a:solidFill>
                          <a:effectLst/>
                          <a:latin typeface="+mn-lt"/>
                          <a:cs typeface="Arial"/>
                        </a:rPr>
                        <a:t>222.22/16</a:t>
                      </a:r>
                    </a:p>
                  </a:txBody>
                  <a:tcPr marL="91427" marR="91427" marT="44815" marB="4481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75000"/>
                        <a:buFont typeface="ZapfDingbats" pitchFamily="82" charset="2"/>
                        <a:buNone/>
                        <a:tabLst/>
                      </a:pPr>
                      <a:r>
                        <a:rPr kumimoji="0" lang="en-US" sz="1400" b="0" i="0" u="none" strike="noStrike" cap="none" normalizeH="0" baseline="0" dirty="0">
                          <a:ln>
                            <a:noFill/>
                          </a:ln>
                          <a:solidFill>
                            <a:schemeClr val="tx1"/>
                          </a:solidFill>
                          <a:effectLst/>
                          <a:latin typeface="+mn-lt"/>
                          <a:cs typeface="Arial"/>
                        </a:rPr>
                        <a:t>T</a:t>
                      </a:r>
                      <a:r>
                        <a:rPr kumimoji="0" lang="en-US" sz="100" b="0" i="0" u="none" strike="noStrike" cap="none" normalizeH="0" baseline="0" dirty="0">
                          <a:ln>
                            <a:noFill/>
                          </a:ln>
                          <a:solidFill>
                            <a:schemeClr val="tx1"/>
                          </a:solidFill>
                          <a:effectLst/>
                          <a:latin typeface="+mn-lt"/>
                          <a:cs typeface="Arial"/>
                        </a:rPr>
                        <a:t> </a:t>
                      </a:r>
                      <a:r>
                        <a:rPr kumimoji="0" lang="en-US" sz="1400" b="0" i="0" u="none" strike="noStrike" cap="none" normalizeH="0" baseline="0" dirty="0">
                          <a:ln>
                            <a:noFill/>
                          </a:ln>
                          <a:solidFill>
                            <a:schemeClr val="tx1"/>
                          </a:solidFill>
                          <a:effectLst/>
                          <a:latin typeface="+mn-lt"/>
                          <a:cs typeface="Arial"/>
                        </a:rPr>
                        <a:t>C</a:t>
                      </a:r>
                      <a:r>
                        <a:rPr kumimoji="0" lang="en-US" sz="100" b="0" i="0" u="none" strike="noStrike" cap="none" normalizeH="0" baseline="0" dirty="0">
                          <a:ln>
                            <a:noFill/>
                          </a:ln>
                          <a:solidFill>
                            <a:schemeClr val="tx1"/>
                          </a:solidFill>
                          <a:effectLst/>
                          <a:latin typeface="+mn-lt"/>
                          <a:cs typeface="Arial"/>
                        </a:rPr>
                        <a:t> </a:t>
                      </a:r>
                      <a:r>
                        <a:rPr kumimoji="0" lang="en-US" sz="1400" b="0" i="0" u="none" strike="noStrike" cap="none" normalizeH="0" baseline="0" dirty="0">
                          <a:ln>
                            <a:noFill/>
                          </a:ln>
                          <a:solidFill>
                            <a:schemeClr val="tx1"/>
                          </a:solidFill>
                          <a:effectLst/>
                          <a:latin typeface="+mn-lt"/>
                          <a:cs typeface="Arial"/>
                        </a:rPr>
                        <a:t>P</a:t>
                      </a:r>
                    </a:p>
                  </a:txBody>
                  <a:tcPr marL="91427" marR="91427" marT="44815" marB="4481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75000"/>
                        <a:buFont typeface="ZapfDingbats" pitchFamily="82" charset="2"/>
                        <a:buNone/>
                        <a:tabLst/>
                      </a:pPr>
                      <a:r>
                        <a:rPr kumimoji="0" lang="en-US" sz="1400" b="0" i="0" u="none" strike="noStrike" cap="none" normalizeH="0" baseline="0" dirty="0">
                          <a:ln>
                            <a:noFill/>
                          </a:ln>
                          <a:solidFill>
                            <a:schemeClr val="tx1"/>
                          </a:solidFill>
                          <a:effectLst/>
                          <a:latin typeface="+mn-lt"/>
                          <a:cs typeface="Arial"/>
                        </a:rPr>
                        <a:t>80</a:t>
                      </a:r>
                    </a:p>
                  </a:txBody>
                  <a:tcPr marL="91427" marR="91427" marT="44815" marB="4481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75000"/>
                        <a:buFont typeface="ZapfDingbats" pitchFamily="82" charset="2"/>
                        <a:buNone/>
                        <a:tabLst/>
                      </a:pPr>
                      <a:r>
                        <a:rPr kumimoji="0" lang="en-US" sz="1400" b="0" i="0" u="none" strike="noStrike" cap="none" normalizeH="0" baseline="0" dirty="0">
                          <a:ln>
                            <a:noFill/>
                          </a:ln>
                          <a:solidFill>
                            <a:schemeClr val="tx1"/>
                          </a:solidFill>
                          <a:effectLst/>
                          <a:latin typeface="+mn-lt"/>
                          <a:cs typeface="Arial"/>
                        </a:rPr>
                        <a:t>&gt; 1023</a:t>
                      </a:r>
                    </a:p>
                  </a:txBody>
                  <a:tcPr marL="91427" marR="91427" marT="44815" marB="4481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75000"/>
                        <a:buFont typeface="ZapfDingbats" pitchFamily="82" charset="2"/>
                        <a:buNone/>
                        <a:tabLst/>
                      </a:pPr>
                      <a:r>
                        <a:rPr kumimoji="0" lang="en-US" sz="1400" b="0" i="0" u="none" strike="noStrike" cap="none" normalizeH="0" baseline="0" dirty="0">
                          <a:ln>
                            <a:noFill/>
                          </a:ln>
                          <a:solidFill>
                            <a:schemeClr val="tx1"/>
                          </a:solidFill>
                          <a:effectLst/>
                          <a:latin typeface="+mn-lt"/>
                          <a:cs typeface="Arial"/>
                        </a:rPr>
                        <a:t>A</a:t>
                      </a:r>
                      <a:r>
                        <a:rPr kumimoji="0" lang="en-US" sz="100" b="0" i="0" u="none" strike="noStrike" cap="none" normalizeH="0" baseline="0" dirty="0">
                          <a:ln>
                            <a:noFill/>
                          </a:ln>
                          <a:solidFill>
                            <a:schemeClr val="tx1"/>
                          </a:solidFill>
                          <a:effectLst/>
                          <a:latin typeface="+mn-lt"/>
                          <a:cs typeface="Arial"/>
                        </a:rPr>
                        <a:t> </a:t>
                      </a:r>
                      <a:r>
                        <a:rPr kumimoji="0" lang="en-US" sz="1400" b="0" i="0" u="none" strike="noStrike" cap="none" normalizeH="0" baseline="0" dirty="0">
                          <a:ln>
                            <a:noFill/>
                          </a:ln>
                          <a:solidFill>
                            <a:schemeClr val="tx1"/>
                          </a:solidFill>
                          <a:effectLst/>
                          <a:latin typeface="+mn-lt"/>
                          <a:cs typeface="Arial"/>
                        </a:rPr>
                        <a:t>C</a:t>
                      </a:r>
                      <a:r>
                        <a:rPr kumimoji="0" lang="en-US" sz="100" b="0" i="0" u="none" strike="noStrike" cap="none" normalizeH="0" baseline="0" dirty="0">
                          <a:ln>
                            <a:noFill/>
                          </a:ln>
                          <a:solidFill>
                            <a:schemeClr val="tx1"/>
                          </a:solidFill>
                          <a:effectLst/>
                          <a:latin typeface="+mn-lt"/>
                          <a:cs typeface="Arial"/>
                        </a:rPr>
                        <a:t> </a:t>
                      </a:r>
                      <a:r>
                        <a:rPr kumimoji="0" lang="en-US" sz="1400" b="0" i="0" u="none" strike="noStrike" cap="none" normalizeH="0" baseline="0" dirty="0">
                          <a:ln>
                            <a:noFill/>
                          </a:ln>
                          <a:solidFill>
                            <a:schemeClr val="tx1"/>
                          </a:solidFill>
                          <a:effectLst/>
                          <a:latin typeface="+mn-lt"/>
                          <a:cs typeface="Arial"/>
                        </a:rPr>
                        <a:t>K</a:t>
                      </a:r>
                    </a:p>
                  </a:txBody>
                  <a:tcPr marL="91427" marR="91427" marT="44815" marB="4481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96442882"/>
                  </a:ext>
                </a:extLst>
              </a:tr>
              <a:tr h="597376">
                <a:tc>
                  <a:txBody>
                    <a:bodyPr/>
                    <a:lstStyle/>
                    <a:p>
                      <a:pPr marL="0" marR="0" lvl="0" indent="0" algn="ctr" defTabSz="914400" rtl="0" eaLnBrk="0" fontAlgn="base" latinLnBrk="0" hangingPunct="0">
                        <a:lnSpc>
                          <a:spcPct val="100000"/>
                        </a:lnSpc>
                        <a:spcBef>
                          <a:spcPct val="20000"/>
                        </a:spcBef>
                        <a:spcAft>
                          <a:spcPct val="0"/>
                        </a:spcAft>
                        <a:buClr>
                          <a:srgbClr val="000099"/>
                        </a:buClr>
                        <a:buSzPct val="75000"/>
                        <a:buFont typeface="ZapfDingbats" pitchFamily="82" charset="2"/>
                        <a:buNone/>
                        <a:tabLst/>
                      </a:pPr>
                      <a:r>
                        <a:rPr kumimoji="0" lang="en-US" sz="1400" b="0" i="0" u="none" strike="noStrike" cap="none" normalizeH="0" baseline="0" dirty="0">
                          <a:ln>
                            <a:noFill/>
                          </a:ln>
                          <a:solidFill>
                            <a:schemeClr val="tx1"/>
                          </a:solidFill>
                          <a:effectLst/>
                          <a:latin typeface="+mn-lt"/>
                          <a:cs typeface="Arial"/>
                        </a:rPr>
                        <a:t>allow</a:t>
                      </a:r>
                    </a:p>
                  </a:txBody>
                  <a:tcPr marL="91427" marR="91427" marT="44815" marB="4481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75000"/>
                        <a:buFont typeface="ZapfDingbats" pitchFamily="82" charset="2"/>
                        <a:buNone/>
                        <a:tabLst/>
                      </a:pPr>
                      <a:r>
                        <a:rPr kumimoji="0" lang="en-US" sz="1400" b="0" i="0" u="none" strike="noStrike" cap="none" normalizeH="0" baseline="0" dirty="0">
                          <a:ln>
                            <a:noFill/>
                          </a:ln>
                          <a:solidFill>
                            <a:schemeClr val="tx1"/>
                          </a:solidFill>
                          <a:effectLst/>
                          <a:latin typeface="+mn-lt"/>
                          <a:cs typeface="Arial"/>
                        </a:rPr>
                        <a:t>222.22/16</a:t>
                      </a:r>
                    </a:p>
                  </a:txBody>
                  <a:tcPr marL="91427" marR="91427" marT="44815" marB="4481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75000"/>
                        <a:buFont typeface="ZapfDingbats" pitchFamily="82" charset="2"/>
                        <a:buNone/>
                        <a:tabLst/>
                      </a:pPr>
                      <a:r>
                        <a:rPr kumimoji="0" lang="en-US" sz="1400" b="0" i="0" u="none" strike="noStrike" cap="none" normalizeH="0" baseline="0" dirty="0">
                          <a:ln>
                            <a:noFill/>
                          </a:ln>
                          <a:solidFill>
                            <a:schemeClr val="tx1"/>
                          </a:solidFill>
                          <a:effectLst/>
                          <a:latin typeface="+mn-lt"/>
                          <a:cs typeface="Arial"/>
                        </a:rPr>
                        <a:t>outside of</a:t>
                      </a:r>
                    </a:p>
                    <a:p>
                      <a:pPr marL="0" marR="0" lvl="0" indent="0" algn="ctr" defTabSz="914400" rtl="0" eaLnBrk="0" fontAlgn="base" latinLnBrk="0" hangingPunct="0">
                        <a:lnSpc>
                          <a:spcPct val="100000"/>
                        </a:lnSpc>
                        <a:spcBef>
                          <a:spcPct val="20000"/>
                        </a:spcBef>
                        <a:spcAft>
                          <a:spcPct val="0"/>
                        </a:spcAft>
                        <a:buClr>
                          <a:srgbClr val="000099"/>
                        </a:buClr>
                        <a:buSzPct val="75000"/>
                        <a:buFont typeface="ZapfDingbats" pitchFamily="82" charset="2"/>
                        <a:buNone/>
                        <a:tabLst/>
                      </a:pPr>
                      <a:r>
                        <a:rPr kumimoji="0" lang="en-US" sz="1400" b="0" i="0" u="none" strike="noStrike" cap="none" normalizeH="0" baseline="0" dirty="0">
                          <a:ln>
                            <a:noFill/>
                          </a:ln>
                          <a:solidFill>
                            <a:schemeClr val="tx1"/>
                          </a:solidFill>
                          <a:effectLst/>
                          <a:latin typeface="+mn-lt"/>
                          <a:cs typeface="Arial"/>
                        </a:rPr>
                        <a:t>222.22/16</a:t>
                      </a:r>
                    </a:p>
                  </a:txBody>
                  <a:tcPr marL="91427" marR="91427" marT="44815" marB="4481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75000"/>
                        <a:buFont typeface="ZapfDingbats" pitchFamily="82" charset="2"/>
                        <a:buNone/>
                        <a:tabLst/>
                      </a:pPr>
                      <a:r>
                        <a:rPr kumimoji="0" lang="en-US" sz="1400" b="0" i="0" u="none" strike="noStrike" cap="none" normalizeH="0" baseline="0" dirty="0">
                          <a:ln>
                            <a:noFill/>
                          </a:ln>
                          <a:solidFill>
                            <a:schemeClr val="tx1"/>
                          </a:solidFill>
                          <a:effectLst/>
                          <a:latin typeface="+mn-lt"/>
                          <a:cs typeface="Arial"/>
                        </a:rPr>
                        <a:t>U</a:t>
                      </a:r>
                      <a:r>
                        <a:rPr kumimoji="0" lang="en-US" sz="100" b="0" i="0" u="none" strike="noStrike" cap="none" normalizeH="0" baseline="0" dirty="0">
                          <a:ln>
                            <a:noFill/>
                          </a:ln>
                          <a:solidFill>
                            <a:schemeClr val="tx1"/>
                          </a:solidFill>
                          <a:effectLst/>
                          <a:latin typeface="+mn-lt"/>
                          <a:cs typeface="Arial"/>
                        </a:rPr>
                        <a:t> </a:t>
                      </a:r>
                      <a:r>
                        <a:rPr kumimoji="0" lang="en-US" sz="1400" b="0" i="0" u="none" strike="noStrike" cap="none" normalizeH="0" baseline="0" dirty="0">
                          <a:ln>
                            <a:noFill/>
                          </a:ln>
                          <a:solidFill>
                            <a:schemeClr val="tx1"/>
                          </a:solidFill>
                          <a:effectLst/>
                          <a:latin typeface="+mn-lt"/>
                          <a:cs typeface="Arial"/>
                        </a:rPr>
                        <a:t>D</a:t>
                      </a:r>
                      <a:r>
                        <a:rPr kumimoji="0" lang="en-US" sz="100" b="0" i="0" u="none" strike="noStrike" cap="none" normalizeH="0" baseline="0" dirty="0">
                          <a:ln>
                            <a:noFill/>
                          </a:ln>
                          <a:solidFill>
                            <a:schemeClr val="tx1"/>
                          </a:solidFill>
                          <a:effectLst/>
                          <a:latin typeface="+mn-lt"/>
                          <a:cs typeface="Arial"/>
                        </a:rPr>
                        <a:t> </a:t>
                      </a:r>
                      <a:r>
                        <a:rPr kumimoji="0" lang="en-US" sz="1400" b="0" i="0" u="none" strike="noStrike" cap="none" normalizeH="0" baseline="0" dirty="0">
                          <a:ln>
                            <a:noFill/>
                          </a:ln>
                          <a:solidFill>
                            <a:schemeClr val="tx1"/>
                          </a:solidFill>
                          <a:effectLst/>
                          <a:latin typeface="+mn-lt"/>
                          <a:cs typeface="Arial"/>
                        </a:rPr>
                        <a:t>P</a:t>
                      </a:r>
                    </a:p>
                  </a:txBody>
                  <a:tcPr marL="91427" marR="91427" marT="44815" marB="4481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75000"/>
                        <a:buFont typeface="ZapfDingbats" pitchFamily="82" charset="2"/>
                        <a:buNone/>
                        <a:tabLst/>
                      </a:pPr>
                      <a:r>
                        <a:rPr kumimoji="0" lang="en-US" sz="1400" b="0" i="0" u="none" strike="noStrike" cap="none" normalizeH="0" baseline="0" dirty="0">
                          <a:ln>
                            <a:noFill/>
                          </a:ln>
                          <a:solidFill>
                            <a:schemeClr val="tx1"/>
                          </a:solidFill>
                          <a:effectLst/>
                          <a:latin typeface="+mn-lt"/>
                          <a:cs typeface="Arial"/>
                        </a:rPr>
                        <a:t>&gt; 1023</a:t>
                      </a:r>
                    </a:p>
                  </a:txBody>
                  <a:tcPr marL="91427" marR="91427" marT="44815" marB="4481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75000"/>
                        <a:buFont typeface="ZapfDingbats" pitchFamily="82" charset="2"/>
                        <a:buNone/>
                        <a:tabLst/>
                      </a:pPr>
                      <a:r>
                        <a:rPr kumimoji="0" lang="en-US" sz="1400" b="0" i="0" u="none" strike="noStrike" cap="none" normalizeH="0" baseline="0" dirty="0">
                          <a:ln>
                            <a:noFill/>
                          </a:ln>
                          <a:solidFill>
                            <a:schemeClr val="tx1"/>
                          </a:solidFill>
                          <a:effectLst/>
                          <a:latin typeface="+mn-lt"/>
                          <a:cs typeface="Arial"/>
                        </a:rPr>
                        <a:t>53</a:t>
                      </a:r>
                    </a:p>
                  </a:txBody>
                  <a:tcPr marL="91427" marR="91427" marT="44815" marB="4481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75000"/>
                        <a:buFont typeface="ZapfDingbats" pitchFamily="82" charset="2"/>
                        <a:buNone/>
                        <a:tabLst/>
                      </a:pPr>
                      <a:r>
                        <a:rPr kumimoji="0" lang="en-US" sz="1400" b="0" i="0" u="none" strike="noStrike" cap="none" normalizeH="0" baseline="0" dirty="0">
                          <a:ln>
                            <a:noFill/>
                          </a:ln>
                          <a:solidFill>
                            <a:schemeClr val="tx1"/>
                          </a:solidFill>
                          <a:effectLst/>
                          <a:latin typeface="+mn-lt"/>
                          <a:cs typeface="Arial"/>
                        </a:rPr>
                        <a:t>---</a:t>
                      </a:r>
                    </a:p>
                  </a:txBody>
                  <a:tcPr marL="91427" marR="91427" marT="44815" marB="4481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97963780"/>
                  </a:ext>
                </a:extLst>
              </a:tr>
              <a:tr h="597376">
                <a:tc>
                  <a:txBody>
                    <a:bodyPr/>
                    <a:lstStyle/>
                    <a:p>
                      <a:pPr marL="0" marR="0" lvl="0" indent="0" algn="ctr" defTabSz="914400" rtl="0" eaLnBrk="0" fontAlgn="base" latinLnBrk="0" hangingPunct="0">
                        <a:lnSpc>
                          <a:spcPct val="100000"/>
                        </a:lnSpc>
                        <a:spcBef>
                          <a:spcPct val="20000"/>
                        </a:spcBef>
                        <a:spcAft>
                          <a:spcPct val="0"/>
                        </a:spcAft>
                        <a:buClr>
                          <a:srgbClr val="000099"/>
                        </a:buClr>
                        <a:buSzPct val="75000"/>
                        <a:buFont typeface="ZapfDingbats" pitchFamily="82" charset="2"/>
                        <a:buNone/>
                        <a:tabLst/>
                      </a:pPr>
                      <a:r>
                        <a:rPr kumimoji="0" lang="en-US" sz="1400" b="0" i="0" u="none" strike="noStrike" cap="none" normalizeH="0" baseline="0" dirty="0">
                          <a:ln>
                            <a:noFill/>
                          </a:ln>
                          <a:solidFill>
                            <a:schemeClr val="tx1"/>
                          </a:solidFill>
                          <a:effectLst/>
                          <a:latin typeface="+mn-lt"/>
                          <a:cs typeface="Arial"/>
                        </a:rPr>
                        <a:t>allow</a:t>
                      </a:r>
                    </a:p>
                  </a:txBody>
                  <a:tcPr marL="91427" marR="91427" marT="44815" marB="4481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75000"/>
                        <a:buFont typeface="ZapfDingbats" pitchFamily="82" charset="2"/>
                        <a:buNone/>
                        <a:tabLst/>
                      </a:pPr>
                      <a:r>
                        <a:rPr kumimoji="0" lang="en-US" sz="1400" b="0" i="0" u="none" strike="noStrike" cap="none" normalizeH="0" baseline="0" dirty="0">
                          <a:ln>
                            <a:noFill/>
                          </a:ln>
                          <a:solidFill>
                            <a:schemeClr val="tx1"/>
                          </a:solidFill>
                          <a:effectLst/>
                          <a:latin typeface="+mn-lt"/>
                          <a:cs typeface="Arial"/>
                        </a:rPr>
                        <a:t>outside of</a:t>
                      </a:r>
                    </a:p>
                    <a:p>
                      <a:pPr marL="0" marR="0" lvl="0" indent="0" algn="ctr" defTabSz="914400" rtl="0" eaLnBrk="0" fontAlgn="base" latinLnBrk="0" hangingPunct="0">
                        <a:lnSpc>
                          <a:spcPct val="100000"/>
                        </a:lnSpc>
                        <a:spcBef>
                          <a:spcPct val="20000"/>
                        </a:spcBef>
                        <a:spcAft>
                          <a:spcPct val="0"/>
                        </a:spcAft>
                        <a:buClr>
                          <a:srgbClr val="000099"/>
                        </a:buClr>
                        <a:buSzPct val="75000"/>
                        <a:buFont typeface="ZapfDingbats" pitchFamily="82" charset="2"/>
                        <a:buNone/>
                        <a:tabLst/>
                      </a:pPr>
                      <a:r>
                        <a:rPr kumimoji="0" lang="en-US" sz="1400" b="0" i="0" u="none" strike="noStrike" cap="none" normalizeH="0" baseline="0" dirty="0">
                          <a:ln>
                            <a:noFill/>
                          </a:ln>
                          <a:solidFill>
                            <a:schemeClr val="tx1"/>
                          </a:solidFill>
                          <a:effectLst/>
                          <a:latin typeface="+mn-lt"/>
                          <a:cs typeface="Arial"/>
                        </a:rPr>
                        <a:t>222.22/16</a:t>
                      </a:r>
                    </a:p>
                  </a:txBody>
                  <a:tcPr marL="91427" marR="91427" marT="44815" marB="4481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75000"/>
                        <a:buFont typeface="ZapfDingbats" pitchFamily="82" charset="2"/>
                        <a:buNone/>
                        <a:tabLst/>
                      </a:pPr>
                      <a:r>
                        <a:rPr kumimoji="0" lang="en-US" sz="1400" b="0" i="0" u="none" strike="noStrike" cap="none" normalizeH="0" baseline="0" dirty="0">
                          <a:ln>
                            <a:noFill/>
                          </a:ln>
                          <a:solidFill>
                            <a:schemeClr val="tx1"/>
                          </a:solidFill>
                          <a:effectLst/>
                          <a:latin typeface="+mn-lt"/>
                          <a:cs typeface="Arial"/>
                        </a:rPr>
                        <a:t>222.22/16</a:t>
                      </a:r>
                    </a:p>
                  </a:txBody>
                  <a:tcPr marL="91427" marR="91427" marT="44815" marB="4481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75000"/>
                        <a:buFont typeface="ZapfDingbats" pitchFamily="82" charset="2"/>
                        <a:buNone/>
                        <a:tabLst/>
                      </a:pPr>
                      <a:r>
                        <a:rPr kumimoji="0" lang="en-US" sz="1400" b="0" i="0" u="none" strike="noStrike" cap="none" normalizeH="0" baseline="0" dirty="0">
                          <a:ln>
                            <a:noFill/>
                          </a:ln>
                          <a:solidFill>
                            <a:schemeClr val="tx1"/>
                          </a:solidFill>
                          <a:effectLst/>
                          <a:latin typeface="+mn-lt"/>
                          <a:cs typeface="Arial"/>
                        </a:rPr>
                        <a:t>U</a:t>
                      </a:r>
                      <a:r>
                        <a:rPr kumimoji="0" lang="en-US" sz="100" b="0" i="0" u="none" strike="noStrike" cap="none" normalizeH="0" baseline="0" dirty="0">
                          <a:ln>
                            <a:noFill/>
                          </a:ln>
                          <a:solidFill>
                            <a:schemeClr val="tx1"/>
                          </a:solidFill>
                          <a:effectLst/>
                          <a:latin typeface="+mn-lt"/>
                          <a:cs typeface="Arial"/>
                        </a:rPr>
                        <a:t> </a:t>
                      </a:r>
                      <a:r>
                        <a:rPr kumimoji="0" lang="en-US" sz="1400" b="0" i="0" u="none" strike="noStrike" cap="none" normalizeH="0" baseline="0" dirty="0">
                          <a:ln>
                            <a:noFill/>
                          </a:ln>
                          <a:solidFill>
                            <a:schemeClr val="tx1"/>
                          </a:solidFill>
                          <a:effectLst/>
                          <a:latin typeface="+mn-lt"/>
                          <a:cs typeface="Arial"/>
                        </a:rPr>
                        <a:t>D</a:t>
                      </a:r>
                      <a:r>
                        <a:rPr kumimoji="0" lang="en-US" sz="100" b="0" i="0" u="none" strike="noStrike" cap="none" normalizeH="0" baseline="0" dirty="0">
                          <a:ln>
                            <a:noFill/>
                          </a:ln>
                          <a:solidFill>
                            <a:schemeClr val="tx1"/>
                          </a:solidFill>
                          <a:effectLst/>
                          <a:latin typeface="+mn-lt"/>
                          <a:cs typeface="Arial"/>
                        </a:rPr>
                        <a:t> </a:t>
                      </a:r>
                      <a:r>
                        <a:rPr kumimoji="0" lang="en-US" sz="1400" b="0" i="0" u="none" strike="noStrike" cap="none" normalizeH="0" baseline="0" dirty="0">
                          <a:ln>
                            <a:noFill/>
                          </a:ln>
                          <a:solidFill>
                            <a:schemeClr val="tx1"/>
                          </a:solidFill>
                          <a:effectLst/>
                          <a:latin typeface="+mn-lt"/>
                          <a:cs typeface="Arial"/>
                        </a:rPr>
                        <a:t>P</a:t>
                      </a:r>
                    </a:p>
                  </a:txBody>
                  <a:tcPr marL="91427" marR="91427" marT="44815" marB="4481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75000"/>
                        <a:buFont typeface="ZapfDingbats" pitchFamily="82" charset="2"/>
                        <a:buNone/>
                        <a:tabLst/>
                      </a:pPr>
                      <a:r>
                        <a:rPr kumimoji="0" lang="en-US" sz="1400" b="0" i="0" u="none" strike="noStrike" cap="none" normalizeH="0" baseline="0" dirty="0">
                          <a:ln>
                            <a:noFill/>
                          </a:ln>
                          <a:solidFill>
                            <a:schemeClr val="tx1"/>
                          </a:solidFill>
                          <a:effectLst/>
                          <a:latin typeface="+mn-lt"/>
                          <a:cs typeface="Arial"/>
                        </a:rPr>
                        <a:t>53</a:t>
                      </a:r>
                    </a:p>
                  </a:txBody>
                  <a:tcPr marL="91427" marR="91427" marT="44815" marB="4481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75000"/>
                        <a:buFont typeface="ZapfDingbats" pitchFamily="82" charset="2"/>
                        <a:buNone/>
                        <a:tabLst/>
                      </a:pPr>
                      <a:r>
                        <a:rPr kumimoji="0" lang="en-US" sz="1400" b="0" i="0" u="none" strike="noStrike" cap="none" normalizeH="0" baseline="0" dirty="0">
                          <a:ln>
                            <a:noFill/>
                          </a:ln>
                          <a:solidFill>
                            <a:schemeClr val="tx1"/>
                          </a:solidFill>
                          <a:effectLst/>
                          <a:latin typeface="+mn-lt"/>
                          <a:cs typeface="Arial"/>
                        </a:rPr>
                        <a:t>&gt; 1023</a:t>
                      </a:r>
                    </a:p>
                  </a:txBody>
                  <a:tcPr marL="91427" marR="91427" marT="44815" marB="4481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75000"/>
                        <a:buFont typeface="ZapfDingbats" pitchFamily="82" charset="2"/>
                        <a:buNone/>
                        <a:tabLst/>
                      </a:pPr>
                      <a:r>
                        <a:rPr kumimoji="0" lang="en-US" sz="1400" b="0" i="0" u="none" strike="noStrike" cap="none" normalizeH="0" baseline="0" dirty="0">
                          <a:ln>
                            <a:noFill/>
                          </a:ln>
                          <a:solidFill>
                            <a:schemeClr val="tx1"/>
                          </a:solidFill>
                          <a:effectLst/>
                          <a:latin typeface="+mn-lt"/>
                          <a:cs typeface="Arial"/>
                        </a:rPr>
                        <a:t>----</a:t>
                      </a:r>
                    </a:p>
                  </a:txBody>
                  <a:tcPr marL="91427" marR="91427" marT="44815" marB="4481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70325412"/>
                  </a:ext>
                </a:extLst>
              </a:tr>
              <a:tr h="318183">
                <a:tc>
                  <a:txBody>
                    <a:bodyPr/>
                    <a:lstStyle/>
                    <a:p>
                      <a:pPr marL="0" marR="0" lvl="0" indent="0" algn="ctr" defTabSz="914400" rtl="0" eaLnBrk="0" fontAlgn="base" latinLnBrk="0" hangingPunct="0">
                        <a:lnSpc>
                          <a:spcPct val="100000"/>
                        </a:lnSpc>
                        <a:spcBef>
                          <a:spcPct val="20000"/>
                        </a:spcBef>
                        <a:spcAft>
                          <a:spcPct val="0"/>
                        </a:spcAft>
                        <a:buClr>
                          <a:srgbClr val="000099"/>
                        </a:buClr>
                        <a:buSzPct val="75000"/>
                        <a:buFont typeface="ZapfDingbats" pitchFamily="82" charset="2"/>
                        <a:buNone/>
                        <a:tabLst/>
                      </a:pPr>
                      <a:r>
                        <a:rPr kumimoji="0" lang="en-US" sz="1400" b="0" i="0" u="none" strike="noStrike" cap="none" normalizeH="0" baseline="0" dirty="0">
                          <a:ln>
                            <a:noFill/>
                          </a:ln>
                          <a:solidFill>
                            <a:schemeClr val="tx1"/>
                          </a:solidFill>
                          <a:effectLst/>
                          <a:latin typeface="+mn-lt"/>
                          <a:cs typeface="Arial"/>
                        </a:rPr>
                        <a:t>deny</a:t>
                      </a:r>
                    </a:p>
                  </a:txBody>
                  <a:tcPr marL="91427" marR="91427" marT="44815" marB="4481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75000"/>
                        <a:buFont typeface="ZapfDingbats" pitchFamily="82" charset="2"/>
                        <a:buNone/>
                        <a:tabLst/>
                      </a:pPr>
                      <a:r>
                        <a:rPr kumimoji="0" lang="en-US" sz="1400" b="0" i="0" u="none" strike="noStrike" cap="none" normalizeH="0" baseline="0" dirty="0">
                          <a:ln>
                            <a:noFill/>
                          </a:ln>
                          <a:solidFill>
                            <a:schemeClr val="tx1"/>
                          </a:solidFill>
                          <a:effectLst/>
                          <a:latin typeface="+mn-lt"/>
                          <a:cs typeface="Arial"/>
                        </a:rPr>
                        <a:t>all</a:t>
                      </a:r>
                    </a:p>
                  </a:txBody>
                  <a:tcPr marL="91427" marR="91427" marT="44815" marB="4481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75000"/>
                        <a:buFont typeface="ZapfDingbats" pitchFamily="82" charset="2"/>
                        <a:buNone/>
                        <a:tabLst/>
                      </a:pPr>
                      <a:r>
                        <a:rPr kumimoji="0" lang="en-US" sz="1400" b="0" i="0" u="none" strike="noStrike" cap="none" normalizeH="0" baseline="0" dirty="0">
                          <a:ln>
                            <a:noFill/>
                          </a:ln>
                          <a:solidFill>
                            <a:schemeClr val="tx1"/>
                          </a:solidFill>
                          <a:effectLst/>
                          <a:latin typeface="+mn-lt"/>
                          <a:cs typeface="Arial"/>
                        </a:rPr>
                        <a:t>all</a:t>
                      </a:r>
                    </a:p>
                  </a:txBody>
                  <a:tcPr marL="91427" marR="91427" marT="44815" marB="4481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75000"/>
                        <a:buFont typeface="ZapfDingbats" pitchFamily="82" charset="2"/>
                        <a:buNone/>
                        <a:tabLst/>
                      </a:pPr>
                      <a:r>
                        <a:rPr kumimoji="0" lang="en-US" sz="1400" b="0" i="0" u="none" strike="noStrike" cap="none" normalizeH="0" baseline="0" dirty="0">
                          <a:ln>
                            <a:noFill/>
                          </a:ln>
                          <a:solidFill>
                            <a:schemeClr val="tx1"/>
                          </a:solidFill>
                          <a:effectLst/>
                          <a:latin typeface="+mn-lt"/>
                          <a:cs typeface="Arial"/>
                        </a:rPr>
                        <a:t>all</a:t>
                      </a:r>
                    </a:p>
                  </a:txBody>
                  <a:tcPr marL="91427" marR="91427" marT="44815" marB="4481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75000"/>
                        <a:buFont typeface="ZapfDingbats" pitchFamily="82" charset="2"/>
                        <a:buNone/>
                        <a:tabLst/>
                      </a:pPr>
                      <a:r>
                        <a:rPr kumimoji="0" lang="en-US" sz="1400" b="0" i="0" u="none" strike="noStrike" cap="none" normalizeH="0" baseline="0" dirty="0">
                          <a:ln>
                            <a:noFill/>
                          </a:ln>
                          <a:solidFill>
                            <a:schemeClr val="tx1"/>
                          </a:solidFill>
                          <a:effectLst/>
                          <a:latin typeface="+mn-lt"/>
                          <a:cs typeface="Arial"/>
                        </a:rPr>
                        <a:t>all</a:t>
                      </a:r>
                    </a:p>
                  </a:txBody>
                  <a:tcPr marL="91427" marR="91427" marT="44815" marB="4481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75000"/>
                        <a:buFont typeface="ZapfDingbats" pitchFamily="82" charset="2"/>
                        <a:buNone/>
                        <a:tabLst/>
                      </a:pPr>
                      <a:r>
                        <a:rPr kumimoji="0" lang="en-US" sz="1400" b="0" i="0" u="none" strike="noStrike" cap="none" normalizeH="0" baseline="0" dirty="0">
                          <a:ln>
                            <a:noFill/>
                          </a:ln>
                          <a:solidFill>
                            <a:schemeClr val="tx1"/>
                          </a:solidFill>
                          <a:effectLst/>
                          <a:latin typeface="+mn-lt"/>
                          <a:cs typeface="Arial"/>
                        </a:rPr>
                        <a:t>all</a:t>
                      </a:r>
                    </a:p>
                  </a:txBody>
                  <a:tcPr marL="91427" marR="91427" marT="44815" marB="4481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75000"/>
                        <a:buFont typeface="ZapfDingbats" pitchFamily="82" charset="2"/>
                        <a:buNone/>
                        <a:tabLst/>
                      </a:pPr>
                      <a:r>
                        <a:rPr kumimoji="0" lang="en-US" sz="1400" b="0" i="0" u="none" strike="noStrike" cap="none" normalizeH="0" baseline="0" dirty="0">
                          <a:ln>
                            <a:noFill/>
                          </a:ln>
                          <a:solidFill>
                            <a:schemeClr val="tx1"/>
                          </a:solidFill>
                          <a:effectLst/>
                          <a:latin typeface="+mn-lt"/>
                          <a:cs typeface="Arial"/>
                        </a:rPr>
                        <a:t>all</a:t>
                      </a:r>
                    </a:p>
                  </a:txBody>
                  <a:tcPr marL="91427" marR="91427" marT="44815" marB="4481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12899894"/>
                  </a:ext>
                </a:extLst>
              </a:tr>
            </a:tbl>
          </a:graphicData>
        </a:graphic>
      </p:graphicFrame>
    </p:spTree>
    <p:extLst>
      <p:ext uri="{BB962C8B-B14F-4D97-AF65-F5344CB8AC3E}">
        <p14:creationId xmlns:p14="http://schemas.microsoft.com/office/powerpoint/2010/main" val="116296383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eaLnBrk="0" fontAlgn="base" hangingPunct="0">
              <a:spcBef>
                <a:spcPct val="0"/>
              </a:spcBef>
              <a:spcAft>
                <a:spcPct val="0"/>
              </a:spcAft>
              <a:buClrTx/>
            </a:pPr>
            <a:r>
              <a:rPr lang="en-US" dirty="0">
                <a:latin typeface="Times New Roman" panose="02020603050405020304" pitchFamily="18" charset="0"/>
                <a:ea typeface="ＭＳ Ｐゴシック" charset="0"/>
              </a:rPr>
              <a:t>Stateful Packet Filtering </a:t>
            </a:r>
            <a:r>
              <a:rPr lang="en-US" sz="2000" b="0" dirty="0">
                <a:latin typeface="Times New Roman" panose="02020603050405020304" pitchFamily="18" charset="0"/>
                <a:ea typeface="ＭＳ Ｐゴシック" charset="0"/>
              </a:rPr>
              <a:t>(1 of 2)</a:t>
            </a:r>
          </a:p>
        </p:txBody>
      </p:sp>
      <p:sp>
        <p:nvSpPr>
          <p:cNvPr id="3" name="Content Placeholder 2"/>
          <p:cNvSpPr>
            <a:spLocks noGrp="1"/>
          </p:cNvSpPr>
          <p:nvPr>
            <p:ph type="body" idx="1"/>
          </p:nvPr>
        </p:nvSpPr>
        <p:spPr>
          <a:xfrm>
            <a:off x="457200" y="1600200"/>
            <a:ext cx="8229600" cy="1184909"/>
          </a:xfrm>
        </p:spPr>
        <p:txBody>
          <a:bodyPr wrap="square" lIns="91425" tIns="91425" rIns="91425" bIns="91425">
            <a:spAutoFit/>
          </a:bodyPr>
          <a:lstStyle/>
          <a:p>
            <a:pPr marL="255651" lvl="0" indent="-255651" eaLnBrk="0" fontAlgn="base" hangingPunct="0">
              <a:spcAft>
                <a:spcPct val="0"/>
              </a:spcAft>
              <a:buFont typeface="Arial" panose="020B0604020202020204" pitchFamily="34" charset="0"/>
              <a:buChar char="•"/>
            </a:pPr>
            <a:r>
              <a:rPr lang="en-US" sz="2000" b="1" dirty="0">
                <a:solidFill>
                  <a:srgbClr val="000000"/>
                </a:solidFill>
                <a:latin typeface="+mn-lt"/>
                <a:ea typeface="ＭＳ Ｐゴシック" charset="0"/>
              </a:rPr>
              <a:t>stateless packet filter: </a:t>
            </a:r>
            <a:r>
              <a:rPr lang="en-US" sz="2000" dirty="0">
                <a:solidFill>
                  <a:srgbClr val="000000"/>
                </a:solidFill>
                <a:latin typeface="+mn-lt"/>
                <a:ea typeface="ＭＳ Ｐゴシック" charset="0"/>
              </a:rPr>
              <a:t>heavy handed tool</a:t>
            </a:r>
          </a:p>
          <a:p>
            <a:pPr marL="741553" lvl="1" indent="-284353" eaLnBrk="0" fontAlgn="base" hangingPunct="0">
              <a:spcAft>
                <a:spcPct val="0"/>
              </a:spcAft>
              <a:buFont typeface="Arial" panose="020B0604020202020204" pitchFamily="34" charset="0"/>
              <a:buChar char="–"/>
            </a:pPr>
            <a:r>
              <a:rPr lang="en-US" sz="2000" dirty="0">
                <a:solidFill>
                  <a:srgbClr val="000000"/>
                </a:solidFill>
                <a:latin typeface="+mn-lt"/>
                <a:ea typeface="ＭＳ Ｐゴシック" charset="0"/>
              </a:rPr>
              <a:t>admits packets that “</a:t>
            </a:r>
            <a:r>
              <a:rPr lang="en-US" altLang="ja-JP" sz="2000" dirty="0">
                <a:solidFill>
                  <a:srgbClr val="000000"/>
                </a:solidFill>
                <a:latin typeface="+mn-lt"/>
                <a:ea typeface="ＭＳ Ｐゴシック" charset="0"/>
              </a:rPr>
              <a:t>make no sense,” e.g., dest port = 80, A</a:t>
            </a:r>
            <a:r>
              <a:rPr lang="en-US" altLang="ja-JP" sz="100" dirty="0">
                <a:solidFill>
                  <a:srgbClr val="000000"/>
                </a:solidFill>
                <a:latin typeface="+mn-lt"/>
                <a:ea typeface="ＭＳ Ｐゴシック" charset="0"/>
              </a:rPr>
              <a:t> </a:t>
            </a:r>
            <a:r>
              <a:rPr lang="en-US" altLang="ja-JP" sz="2000" dirty="0">
                <a:solidFill>
                  <a:srgbClr val="000000"/>
                </a:solidFill>
                <a:latin typeface="+mn-lt"/>
                <a:ea typeface="ＭＳ Ｐゴシック" charset="0"/>
              </a:rPr>
              <a:t>C</a:t>
            </a:r>
            <a:r>
              <a:rPr lang="en-US" altLang="ja-JP" sz="100" dirty="0">
                <a:solidFill>
                  <a:srgbClr val="000000"/>
                </a:solidFill>
                <a:latin typeface="+mn-lt"/>
                <a:ea typeface="ＭＳ Ｐゴシック" charset="0"/>
              </a:rPr>
              <a:t> </a:t>
            </a:r>
            <a:r>
              <a:rPr lang="en-US" altLang="ja-JP" sz="2000" dirty="0">
                <a:solidFill>
                  <a:srgbClr val="000000"/>
                </a:solidFill>
                <a:latin typeface="+mn-lt"/>
                <a:ea typeface="ＭＳ Ｐゴシック" charset="0"/>
              </a:rPr>
              <a:t>K bit set, even though no T</a:t>
            </a:r>
            <a:r>
              <a:rPr lang="en-US" altLang="ja-JP" sz="100" dirty="0">
                <a:solidFill>
                  <a:srgbClr val="000000"/>
                </a:solidFill>
                <a:latin typeface="+mn-lt"/>
                <a:ea typeface="ＭＳ Ｐゴシック" charset="0"/>
              </a:rPr>
              <a:t> </a:t>
            </a:r>
            <a:r>
              <a:rPr lang="en-US" altLang="ja-JP" sz="2000" dirty="0">
                <a:solidFill>
                  <a:srgbClr val="000000"/>
                </a:solidFill>
                <a:latin typeface="+mn-lt"/>
                <a:ea typeface="ＭＳ Ｐゴシック" charset="0"/>
              </a:rPr>
              <a:t>C</a:t>
            </a:r>
            <a:r>
              <a:rPr lang="en-US" altLang="ja-JP" sz="100" dirty="0">
                <a:solidFill>
                  <a:srgbClr val="000000"/>
                </a:solidFill>
                <a:latin typeface="+mn-lt"/>
                <a:ea typeface="ＭＳ Ｐゴシック" charset="0"/>
              </a:rPr>
              <a:t> </a:t>
            </a:r>
            <a:r>
              <a:rPr lang="en-US" altLang="ja-JP" sz="2000" dirty="0">
                <a:solidFill>
                  <a:srgbClr val="000000"/>
                </a:solidFill>
                <a:latin typeface="+mn-lt"/>
                <a:ea typeface="ＭＳ Ｐゴシック" charset="0"/>
              </a:rPr>
              <a:t>P connection established:</a:t>
            </a:r>
            <a:endParaRPr lang="en-US" sz="2000" dirty="0">
              <a:solidFill>
                <a:srgbClr val="000000"/>
              </a:solidFill>
              <a:latin typeface="+mn-lt"/>
              <a:ea typeface="ＭＳ Ｐゴシック" charset="0"/>
            </a:endParaRPr>
          </a:p>
        </p:txBody>
      </p:sp>
      <p:graphicFrame>
        <p:nvGraphicFramePr>
          <p:cNvPr id="5" name="Table 4"/>
          <p:cNvGraphicFramePr>
            <a:graphicFrameLocks noGrp="1"/>
          </p:cNvGraphicFramePr>
          <p:nvPr>
            <p:extLst>
              <p:ext uri="{D42A27DB-BD31-4B8C-83A1-F6EECF244321}">
                <p14:modId xmlns:p14="http://schemas.microsoft.com/office/powerpoint/2010/main" val="1529788101"/>
              </p:ext>
            </p:extLst>
          </p:nvPr>
        </p:nvGraphicFramePr>
        <p:xfrm>
          <a:off x="712921" y="3104307"/>
          <a:ext cx="7780150" cy="1253812"/>
        </p:xfrm>
        <a:graphic>
          <a:graphicData uri="http://schemas.openxmlformats.org/drawingml/2006/table">
            <a:tbl>
              <a:tblPr firstRow="1" bandRow="1">
                <a:tableStyleId>{2D5ABB26-0587-4C30-8999-92F81FD0307C}</a:tableStyleId>
              </a:tblPr>
              <a:tblGrid>
                <a:gridCol w="1111450">
                  <a:extLst>
                    <a:ext uri="{9D8B030D-6E8A-4147-A177-3AD203B41FA5}">
                      <a16:colId xmlns:a16="http://schemas.microsoft.com/office/drawing/2014/main" val="402933649"/>
                    </a:ext>
                  </a:extLst>
                </a:gridCol>
                <a:gridCol w="1111450">
                  <a:extLst>
                    <a:ext uri="{9D8B030D-6E8A-4147-A177-3AD203B41FA5}">
                      <a16:colId xmlns:a16="http://schemas.microsoft.com/office/drawing/2014/main" val="2138751333"/>
                    </a:ext>
                  </a:extLst>
                </a:gridCol>
                <a:gridCol w="1111450">
                  <a:extLst>
                    <a:ext uri="{9D8B030D-6E8A-4147-A177-3AD203B41FA5}">
                      <a16:colId xmlns:a16="http://schemas.microsoft.com/office/drawing/2014/main" val="1033085598"/>
                    </a:ext>
                  </a:extLst>
                </a:gridCol>
                <a:gridCol w="1111450">
                  <a:extLst>
                    <a:ext uri="{9D8B030D-6E8A-4147-A177-3AD203B41FA5}">
                      <a16:colId xmlns:a16="http://schemas.microsoft.com/office/drawing/2014/main" val="320109963"/>
                    </a:ext>
                  </a:extLst>
                </a:gridCol>
                <a:gridCol w="1111450">
                  <a:extLst>
                    <a:ext uri="{9D8B030D-6E8A-4147-A177-3AD203B41FA5}">
                      <a16:colId xmlns:a16="http://schemas.microsoft.com/office/drawing/2014/main" val="166209259"/>
                    </a:ext>
                  </a:extLst>
                </a:gridCol>
                <a:gridCol w="1111450">
                  <a:extLst>
                    <a:ext uri="{9D8B030D-6E8A-4147-A177-3AD203B41FA5}">
                      <a16:colId xmlns:a16="http://schemas.microsoft.com/office/drawing/2014/main" val="2066049528"/>
                    </a:ext>
                  </a:extLst>
                </a:gridCol>
                <a:gridCol w="1111450">
                  <a:extLst>
                    <a:ext uri="{9D8B030D-6E8A-4147-A177-3AD203B41FA5}">
                      <a16:colId xmlns:a16="http://schemas.microsoft.com/office/drawing/2014/main" val="2746969748"/>
                    </a:ext>
                  </a:extLst>
                </a:gridCol>
              </a:tblGrid>
              <a:tr h="370840">
                <a:tc>
                  <a:txBody>
                    <a:bodyPr/>
                    <a:lstStyle/>
                    <a:p>
                      <a:pPr marL="0" marR="0" lvl="0" indent="0" algn="ctr" defTabSz="914400" rtl="0" eaLnBrk="0" fontAlgn="base" latinLnBrk="0" hangingPunct="0">
                        <a:lnSpc>
                          <a:spcPct val="100000"/>
                        </a:lnSpc>
                        <a:spcBef>
                          <a:spcPct val="20000"/>
                        </a:spcBef>
                        <a:spcAft>
                          <a:spcPct val="0"/>
                        </a:spcAft>
                        <a:buClr>
                          <a:srgbClr val="000099"/>
                        </a:buClr>
                        <a:buSzPct val="75000"/>
                        <a:buFont typeface="ZapfDingbats" pitchFamily="82" charset="2"/>
                        <a:buNone/>
                        <a:tabLst/>
                      </a:pPr>
                      <a:r>
                        <a:rPr kumimoji="0" lang="en-US" sz="1600" b="1" i="0" u="none" strike="noStrike" cap="none" normalizeH="0" baseline="0" dirty="0">
                          <a:ln>
                            <a:noFill/>
                          </a:ln>
                          <a:solidFill>
                            <a:schemeClr val="tx1"/>
                          </a:solidFill>
                          <a:effectLst/>
                          <a:latin typeface="+mn-lt"/>
                          <a:cs typeface="Arial"/>
                        </a:rPr>
                        <a:t>action</a:t>
                      </a:r>
                    </a:p>
                  </a:txBody>
                  <a:tcPr marT="45229" marB="4522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75000"/>
                        <a:buFont typeface="ZapfDingbats" pitchFamily="82" charset="2"/>
                        <a:buNone/>
                        <a:tabLst/>
                      </a:pPr>
                      <a:r>
                        <a:rPr kumimoji="0" lang="en-US" sz="1600" b="1" i="0" u="none" strike="noStrike" cap="none" normalizeH="0" baseline="0" dirty="0">
                          <a:ln>
                            <a:noFill/>
                          </a:ln>
                          <a:solidFill>
                            <a:schemeClr val="tx1"/>
                          </a:solidFill>
                          <a:effectLst/>
                          <a:latin typeface="+mn-lt"/>
                          <a:cs typeface="Arial"/>
                        </a:rPr>
                        <a:t>source</a:t>
                      </a:r>
                    </a:p>
                    <a:p>
                      <a:pPr marL="0" marR="0" lvl="0" indent="0" algn="ctr" defTabSz="914400" rtl="0" eaLnBrk="0" fontAlgn="base" latinLnBrk="0" hangingPunct="0">
                        <a:lnSpc>
                          <a:spcPct val="100000"/>
                        </a:lnSpc>
                        <a:spcBef>
                          <a:spcPct val="20000"/>
                        </a:spcBef>
                        <a:spcAft>
                          <a:spcPct val="0"/>
                        </a:spcAft>
                        <a:buClr>
                          <a:srgbClr val="000099"/>
                        </a:buClr>
                        <a:buSzPct val="75000"/>
                        <a:buFont typeface="ZapfDingbats" pitchFamily="82" charset="2"/>
                        <a:buNone/>
                        <a:tabLst/>
                      </a:pPr>
                      <a:r>
                        <a:rPr kumimoji="0" lang="en-US" sz="1600" b="1" i="0" u="none" strike="noStrike" cap="none" normalizeH="0" baseline="0" dirty="0">
                          <a:ln>
                            <a:noFill/>
                          </a:ln>
                          <a:solidFill>
                            <a:schemeClr val="tx1"/>
                          </a:solidFill>
                          <a:effectLst/>
                          <a:latin typeface="+mn-lt"/>
                          <a:cs typeface="Arial"/>
                        </a:rPr>
                        <a:t>address</a:t>
                      </a:r>
                    </a:p>
                  </a:txBody>
                  <a:tcPr marT="45229" marB="4522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75000"/>
                        <a:buFont typeface="ZapfDingbats" pitchFamily="82" charset="2"/>
                        <a:buNone/>
                        <a:tabLst/>
                      </a:pPr>
                      <a:r>
                        <a:rPr kumimoji="0" lang="en-US" sz="1600" b="1" i="0" u="none" strike="noStrike" cap="none" normalizeH="0" baseline="0" dirty="0">
                          <a:ln>
                            <a:noFill/>
                          </a:ln>
                          <a:solidFill>
                            <a:schemeClr val="tx1"/>
                          </a:solidFill>
                          <a:effectLst/>
                          <a:latin typeface="+mn-lt"/>
                          <a:cs typeface="Arial"/>
                        </a:rPr>
                        <a:t>dest</a:t>
                      </a:r>
                    </a:p>
                    <a:p>
                      <a:pPr marL="0" marR="0" lvl="0" indent="0" algn="ctr" defTabSz="914400" rtl="0" eaLnBrk="0" fontAlgn="base" latinLnBrk="0" hangingPunct="0">
                        <a:lnSpc>
                          <a:spcPct val="100000"/>
                        </a:lnSpc>
                        <a:spcBef>
                          <a:spcPct val="20000"/>
                        </a:spcBef>
                        <a:spcAft>
                          <a:spcPct val="0"/>
                        </a:spcAft>
                        <a:buClr>
                          <a:srgbClr val="000099"/>
                        </a:buClr>
                        <a:buSzPct val="75000"/>
                        <a:buFont typeface="ZapfDingbats" pitchFamily="82" charset="2"/>
                        <a:buNone/>
                        <a:tabLst/>
                      </a:pPr>
                      <a:r>
                        <a:rPr kumimoji="0" lang="en-US" sz="1600" b="1" i="0" u="none" strike="noStrike" cap="none" normalizeH="0" baseline="0" dirty="0">
                          <a:ln>
                            <a:noFill/>
                          </a:ln>
                          <a:solidFill>
                            <a:schemeClr val="tx1"/>
                          </a:solidFill>
                          <a:effectLst/>
                          <a:latin typeface="+mn-lt"/>
                          <a:cs typeface="Arial"/>
                        </a:rPr>
                        <a:t>address</a:t>
                      </a:r>
                    </a:p>
                  </a:txBody>
                  <a:tcPr marT="45229" marB="4522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75000"/>
                        <a:buFont typeface="ZapfDingbats" pitchFamily="82" charset="2"/>
                        <a:buNone/>
                        <a:tabLst/>
                      </a:pPr>
                      <a:r>
                        <a:rPr kumimoji="0" lang="en-US" sz="1600" b="1" i="0" u="none" strike="noStrike" cap="none" normalizeH="0" baseline="0" dirty="0">
                          <a:ln>
                            <a:noFill/>
                          </a:ln>
                          <a:solidFill>
                            <a:schemeClr val="tx1"/>
                          </a:solidFill>
                          <a:effectLst/>
                          <a:latin typeface="+mn-lt"/>
                          <a:cs typeface="Arial"/>
                        </a:rPr>
                        <a:t>protocol</a:t>
                      </a:r>
                    </a:p>
                  </a:txBody>
                  <a:tcPr marT="45229" marB="4522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75000"/>
                        <a:buFont typeface="ZapfDingbats" pitchFamily="82" charset="2"/>
                        <a:buNone/>
                        <a:tabLst/>
                      </a:pPr>
                      <a:r>
                        <a:rPr kumimoji="0" lang="en-US" sz="1600" b="1" i="0" u="none" strike="noStrike" cap="none" normalizeH="0" baseline="0" dirty="0">
                          <a:ln>
                            <a:noFill/>
                          </a:ln>
                          <a:solidFill>
                            <a:schemeClr val="tx1"/>
                          </a:solidFill>
                          <a:effectLst/>
                          <a:latin typeface="+mn-lt"/>
                          <a:cs typeface="Arial"/>
                        </a:rPr>
                        <a:t>source</a:t>
                      </a:r>
                    </a:p>
                    <a:p>
                      <a:pPr marL="0" marR="0" lvl="0" indent="0" algn="ctr" defTabSz="914400" rtl="0" eaLnBrk="0" fontAlgn="base" latinLnBrk="0" hangingPunct="0">
                        <a:lnSpc>
                          <a:spcPct val="100000"/>
                        </a:lnSpc>
                        <a:spcBef>
                          <a:spcPct val="20000"/>
                        </a:spcBef>
                        <a:spcAft>
                          <a:spcPct val="0"/>
                        </a:spcAft>
                        <a:buClr>
                          <a:srgbClr val="000099"/>
                        </a:buClr>
                        <a:buSzPct val="75000"/>
                        <a:buFont typeface="ZapfDingbats" pitchFamily="82" charset="2"/>
                        <a:buNone/>
                        <a:tabLst/>
                      </a:pPr>
                      <a:r>
                        <a:rPr kumimoji="0" lang="en-US" sz="1600" b="1" i="0" u="none" strike="noStrike" cap="none" normalizeH="0" baseline="0" dirty="0">
                          <a:ln>
                            <a:noFill/>
                          </a:ln>
                          <a:solidFill>
                            <a:schemeClr val="tx1"/>
                          </a:solidFill>
                          <a:effectLst/>
                          <a:latin typeface="+mn-lt"/>
                          <a:cs typeface="Arial"/>
                        </a:rPr>
                        <a:t>port</a:t>
                      </a:r>
                    </a:p>
                  </a:txBody>
                  <a:tcPr marT="45229" marB="4522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75000"/>
                        <a:buFont typeface="ZapfDingbats" pitchFamily="82" charset="2"/>
                        <a:buNone/>
                        <a:tabLst/>
                      </a:pPr>
                      <a:r>
                        <a:rPr kumimoji="0" lang="en-US" sz="1600" b="1" i="0" u="none" strike="noStrike" cap="none" normalizeH="0" baseline="0" dirty="0">
                          <a:ln>
                            <a:noFill/>
                          </a:ln>
                          <a:solidFill>
                            <a:schemeClr val="tx1"/>
                          </a:solidFill>
                          <a:effectLst/>
                          <a:latin typeface="+mn-lt"/>
                          <a:cs typeface="Arial"/>
                        </a:rPr>
                        <a:t>dest</a:t>
                      </a:r>
                    </a:p>
                    <a:p>
                      <a:pPr marL="0" marR="0" lvl="0" indent="0" algn="ctr" defTabSz="914400" rtl="0" eaLnBrk="0" fontAlgn="base" latinLnBrk="0" hangingPunct="0">
                        <a:lnSpc>
                          <a:spcPct val="100000"/>
                        </a:lnSpc>
                        <a:spcBef>
                          <a:spcPct val="20000"/>
                        </a:spcBef>
                        <a:spcAft>
                          <a:spcPct val="0"/>
                        </a:spcAft>
                        <a:buClr>
                          <a:srgbClr val="000099"/>
                        </a:buClr>
                        <a:buSzPct val="75000"/>
                        <a:buFont typeface="ZapfDingbats" pitchFamily="82" charset="2"/>
                        <a:buNone/>
                        <a:tabLst/>
                      </a:pPr>
                      <a:r>
                        <a:rPr kumimoji="0" lang="en-US" sz="1600" b="1" i="0" u="none" strike="noStrike" cap="none" normalizeH="0" baseline="0" dirty="0">
                          <a:ln>
                            <a:noFill/>
                          </a:ln>
                          <a:solidFill>
                            <a:schemeClr val="tx1"/>
                          </a:solidFill>
                          <a:effectLst/>
                          <a:latin typeface="+mn-lt"/>
                          <a:cs typeface="Arial"/>
                        </a:rPr>
                        <a:t>port</a:t>
                      </a:r>
                    </a:p>
                  </a:txBody>
                  <a:tcPr marT="45229" marB="4522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75000"/>
                        <a:buFont typeface="ZapfDingbats" pitchFamily="82" charset="2"/>
                        <a:buNone/>
                        <a:tabLst/>
                      </a:pPr>
                      <a:r>
                        <a:rPr kumimoji="0" lang="en-US" sz="1600" b="1" i="0" u="none" strike="noStrike" cap="none" normalizeH="0" baseline="0" dirty="0">
                          <a:ln>
                            <a:noFill/>
                          </a:ln>
                          <a:solidFill>
                            <a:schemeClr val="tx1"/>
                          </a:solidFill>
                          <a:effectLst/>
                          <a:latin typeface="+mn-lt"/>
                          <a:cs typeface="Arial"/>
                        </a:rPr>
                        <a:t>flag</a:t>
                      </a:r>
                    </a:p>
                    <a:p>
                      <a:pPr marL="0" marR="0" lvl="0" indent="0" algn="ctr" defTabSz="914400" rtl="0" eaLnBrk="0" fontAlgn="base" latinLnBrk="0" hangingPunct="0">
                        <a:lnSpc>
                          <a:spcPct val="100000"/>
                        </a:lnSpc>
                        <a:spcBef>
                          <a:spcPct val="20000"/>
                        </a:spcBef>
                        <a:spcAft>
                          <a:spcPct val="0"/>
                        </a:spcAft>
                        <a:buClr>
                          <a:srgbClr val="000099"/>
                        </a:buClr>
                        <a:buSzPct val="75000"/>
                        <a:buFont typeface="ZapfDingbats" pitchFamily="82" charset="2"/>
                        <a:buNone/>
                        <a:tabLst/>
                      </a:pPr>
                      <a:r>
                        <a:rPr kumimoji="0" lang="en-US" sz="1600" b="1" i="0" u="none" strike="noStrike" cap="none" normalizeH="0" baseline="0" dirty="0">
                          <a:ln>
                            <a:noFill/>
                          </a:ln>
                          <a:solidFill>
                            <a:schemeClr val="tx1"/>
                          </a:solidFill>
                          <a:effectLst/>
                          <a:latin typeface="+mn-lt"/>
                          <a:cs typeface="Arial"/>
                        </a:rPr>
                        <a:t>bit</a:t>
                      </a:r>
                    </a:p>
                  </a:txBody>
                  <a:tcPr marT="45229" marB="4522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53980303"/>
                  </a:ext>
                </a:extLst>
              </a:tr>
              <a:tr h="370840">
                <a:tc>
                  <a:txBody>
                    <a:bodyPr/>
                    <a:lstStyle/>
                    <a:p>
                      <a:pPr marL="0" marR="0" lvl="0" indent="0" algn="ctr" defTabSz="914400" rtl="0" eaLnBrk="0" fontAlgn="base" latinLnBrk="0" hangingPunct="0">
                        <a:lnSpc>
                          <a:spcPct val="100000"/>
                        </a:lnSpc>
                        <a:spcBef>
                          <a:spcPct val="20000"/>
                        </a:spcBef>
                        <a:spcAft>
                          <a:spcPct val="0"/>
                        </a:spcAft>
                        <a:buClr>
                          <a:srgbClr val="000099"/>
                        </a:buClr>
                        <a:buSzPct val="75000"/>
                        <a:buFont typeface="ZapfDingbats" pitchFamily="82" charset="2"/>
                        <a:buNone/>
                        <a:tabLst/>
                      </a:pPr>
                      <a:r>
                        <a:rPr kumimoji="0" lang="en-US" sz="1600" b="0" i="0" u="none" strike="noStrike" cap="none" normalizeH="0" baseline="0" dirty="0">
                          <a:ln>
                            <a:noFill/>
                          </a:ln>
                          <a:solidFill>
                            <a:schemeClr val="tx1"/>
                          </a:solidFill>
                          <a:effectLst/>
                          <a:latin typeface="+mn-lt"/>
                          <a:cs typeface="Arial"/>
                        </a:rPr>
                        <a:t>allow</a:t>
                      </a:r>
                    </a:p>
                  </a:txBody>
                  <a:tcPr marT="45229" marB="4522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75000"/>
                        <a:buFont typeface="ZapfDingbats" pitchFamily="82" charset="2"/>
                        <a:buNone/>
                        <a:tabLst/>
                      </a:pPr>
                      <a:r>
                        <a:rPr kumimoji="0" lang="en-US" sz="1600" b="0" i="0" u="none" strike="noStrike" cap="none" normalizeH="0" baseline="0" dirty="0">
                          <a:ln>
                            <a:noFill/>
                          </a:ln>
                          <a:solidFill>
                            <a:schemeClr val="tx1"/>
                          </a:solidFill>
                          <a:effectLst/>
                          <a:latin typeface="+mn-lt"/>
                          <a:cs typeface="Arial"/>
                        </a:rPr>
                        <a:t>outside of</a:t>
                      </a:r>
                    </a:p>
                    <a:p>
                      <a:pPr marL="0" marR="0" lvl="0" indent="0" algn="ctr" defTabSz="914400" rtl="0" eaLnBrk="0" fontAlgn="base" latinLnBrk="0" hangingPunct="0">
                        <a:lnSpc>
                          <a:spcPct val="100000"/>
                        </a:lnSpc>
                        <a:spcBef>
                          <a:spcPct val="20000"/>
                        </a:spcBef>
                        <a:spcAft>
                          <a:spcPct val="0"/>
                        </a:spcAft>
                        <a:buClr>
                          <a:srgbClr val="000099"/>
                        </a:buClr>
                        <a:buSzPct val="75000"/>
                        <a:buFont typeface="ZapfDingbats" pitchFamily="82" charset="2"/>
                        <a:buNone/>
                        <a:tabLst/>
                      </a:pPr>
                      <a:r>
                        <a:rPr kumimoji="0" lang="en-US" sz="1600" b="0" i="0" u="none" strike="noStrike" cap="none" normalizeH="0" baseline="0" dirty="0">
                          <a:ln>
                            <a:noFill/>
                          </a:ln>
                          <a:solidFill>
                            <a:schemeClr val="tx1"/>
                          </a:solidFill>
                          <a:effectLst/>
                          <a:latin typeface="+mn-lt"/>
                          <a:cs typeface="Arial"/>
                        </a:rPr>
                        <a:t>222.22/16</a:t>
                      </a:r>
                    </a:p>
                  </a:txBody>
                  <a:tcPr marT="45229" marB="4522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75000"/>
                        <a:buFont typeface="ZapfDingbats" pitchFamily="82" charset="2"/>
                        <a:buNone/>
                        <a:tabLst/>
                      </a:pPr>
                      <a:r>
                        <a:rPr kumimoji="0" lang="en-US" sz="1600" b="0" i="0" u="none" strike="noStrike" cap="none" normalizeH="0" baseline="0" dirty="0">
                          <a:ln>
                            <a:noFill/>
                          </a:ln>
                          <a:solidFill>
                            <a:schemeClr val="tx1"/>
                          </a:solidFill>
                          <a:effectLst/>
                          <a:latin typeface="+mn-lt"/>
                          <a:cs typeface="Arial"/>
                        </a:rPr>
                        <a:t>222.22/16</a:t>
                      </a:r>
                    </a:p>
                  </a:txBody>
                  <a:tcPr marT="45229" marB="4522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75000"/>
                        <a:buFont typeface="ZapfDingbats" pitchFamily="82" charset="2"/>
                        <a:buNone/>
                        <a:tabLst/>
                      </a:pPr>
                      <a:r>
                        <a:rPr kumimoji="0" lang="en-US" sz="1600" b="0" i="0" u="none" strike="noStrike" cap="none" normalizeH="0" baseline="0" dirty="0">
                          <a:ln>
                            <a:noFill/>
                          </a:ln>
                          <a:solidFill>
                            <a:schemeClr val="tx1"/>
                          </a:solidFill>
                          <a:effectLst/>
                          <a:latin typeface="+mn-lt"/>
                          <a:cs typeface="Arial"/>
                        </a:rPr>
                        <a:t>T</a:t>
                      </a:r>
                      <a:r>
                        <a:rPr kumimoji="0" lang="en-US" sz="100" b="0" i="0" u="none" strike="noStrike" cap="none" normalizeH="0" baseline="0" dirty="0">
                          <a:ln>
                            <a:noFill/>
                          </a:ln>
                          <a:solidFill>
                            <a:schemeClr val="tx1"/>
                          </a:solidFill>
                          <a:effectLst/>
                          <a:latin typeface="+mn-lt"/>
                          <a:cs typeface="Arial"/>
                        </a:rPr>
                        <a:t> </a:t>
                      </a:r>
                      <a:r>
                        <a:rPr kumimoji="0" lang="en-US" sz="1600" b="0" i="0" u="none" strike="noStrike" cap="none" normalizeH="0" baseline="0" dirty="0">
                          <a:ln>
                            <a:noFill/>
                          </a:ln>
                          <a:solidFill>
                            <a:schemeClr val="tx1"/>
                          </a:solidFill>
                          <a:effectLst/>
                          <a:latin typeface="+mn-lt"/>
                          <a:cs typeface="Arial"/>
                        </a:rPr>
                        <a:t>C</a:t>
                      </a:r>
                      <a:r>
                        <a:rPr kumimoji="0" lang="en-US" sz="100" b="0" i="0" u="none" strike="noStrike" cap="none" normalizeH="0" baseline="0" dirty="0">
                          <a:ln>
                            <a:noFill/>
                          </a:ln>
                          <a:solidFill>
                            <a:schemeClr val="tx1"/>
                          </a:solidFill>
                          <a:effectLst/>
                          <a:latin typeface="+mn-lt"/>
                          <a:cs typeface="Arial"/>
                        </a:rPr>
                        <a:t> </a:t>
                      </a:r>
                      <a:r>
                        <a:rPr kumimoji="0" lang="en-US" sz="1600" b="0" i="0" u="none" strike="noStrike" cap="none" normalizeH="0" baseline="0" dirty="0">
                          <a:ln>
                            <a:noFill/>
                          </a:ln>
                          <a:solidFill>
                            <a:schemeClr val="tx1"/>
                          </a:solidFill>
                          <a:effectLst/>
                          <a:latin typeface="+mn-lt"/>
                          <a:cs typeface="Arial"/>
                        </a:rPr>
                        <a:t>P</a:t>
                      </a:r>
                    </a:p>
                  </a:txBody>
                  <a:tcPr marT="45229" marB="4522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75000"/>
                        <a:buFont typeface="ZapfDingbats" pitchFamily="82" charset="2"/>
                        <a:buNone/>
                        <a:tabLst/>
                      </a:pPr>
                      <a:r>
                        <a:rPr kumimoji="0" lang="en-US" sz="1600" b="0" i="0" u="none" strike="noStrike" cap="none" normalizeH="0" baseline="0" dirty="0">
                          <a:ln>
                            <a:noFill/>
                          </a:ln>
                          <a:solidFill>
                            <a:schemeClr val="tx1"/>
                          </a:solidFill>
                          <a:effectLst/>
                          <a:latin typeface="+mn-lt"/>
                          <a:cs typeface="Arial"/>
                        </a:rPr>
                        <a:t>80</a:t>
                      </a:r>
                    </a:p>
                  </a:txBody>
                  <a:tcPr marT="45229" marB="4522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75000"/>
                        <a:buFont typeface="ZapfDingbats" pitchFamily="82" charset="2"/>
                        <a:buNone/>
                        <a:tabLst/>
                      </a:pPr>
                      <a:r>
                        <a:rPr kumimoji="0" lang="en-US" sz="1600" b="0" i="0" u="none" strike="noStrike" cap="none" normalizeH="0" baseline="0" dirty="0">
                          <a:ln>
                            <a:noFill/>
                          </a:ln>
                          <a:solidFill>
                            <a:schemeClr val="tx1"/>
                          </a:solidFill>
                          <a:effectLst/>
                          <a:latin typeface="+mn-lt"/>
                          <a:cs typeface="Arial"/>
                        </a:rPr>
                        <a:t>&gt; 1023</a:t>
                      </a:r>
                    </a:p>
                  </a:txBody>
                  <a:tcPr marT="45229" marB="4522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75000"/>
                        <a:buFont typeface="ZapfDingbats" pitchFamily="82" charset="2"/>
                        <a:buNone/>
                        <a:tabLst/>
                      </a:pPr>
                      <a:r>
                        <a:rPr kumimoji="0" lang="en-US" sz="1600" b="0" i="0" u="none" strike="noStrike" cap="none" normalizeH="0" baseline="0" dirty="0">
                          <a:ln>
                            <a:noFill/>
                          </a:ln>
                          <a:solidFill>
                            <a:schemeClr val="tx1"/>
                          </a:solidFill>
                          <a:effectLst/>
                          <a:latin typeface="+mn-lt"/>
                          <a:cs typeface="Arial"/>
                        </a:rPr>
                        <a:t>A</a:t>
                      </a:r>
                      <a:r>
                        <a:rPr kumimoji="0" lang="en-US" sz="100" b="0" i="0" u="none" strike="noStrike" cap="none" normalizeH="0" baseline="0" dirty="0">
                          <a:ln>
                            <a:noFill/>
                          </a:ln>
                          <a:solidFill>
                            <a:schemeClr val="tx1"/>
                          </a:solidFill>
                          <a:effectLst/>
                          <a:latin typeface="+mn-lt"/>
                          <a:cs typeface="Arial"/>
                        </a:rPr>
                        <a:t> </a:t>
                      </a:r>
                      <a:r>
                        <a:rPr kumimoji="0" lang="en-US" sz="1600" b="0" i="0" u="none" strike="noStrike" cap="none" normalizeH="0" baseline="0" dirty="0">
                          <a:ln>
                            <a:noFill/>
                          </a:ln>
                          <a:solidFill>
                            <a:schemeClr val="tx1"/>
                          </a:solidFill>
                          <a:effectLst/>
                          <a:latin typeface="+mn-lt"/>
                          <a:cs typeface="Arial"/>
                        </a:rPr>
                        <a:t>C</a:t>
                      </a:r>
                      <a:r>
                        <a:rPr kumimoji="0" lang="en-US" sz="100" b="0" i="0" u="none" strike="noStrike" cap="none" normalizeH="0" baseline="0" dirty="0">
                          <a:ln>
                            <a:noFill/>
                          </a:ln>
                          <a:solidFill>
                            <a:schemeClr val="tx1"/>
                          </a:solidFill>
                          <a:effectLst/>
                          <a:latin typeface="+mn-lt"/>
                          <a:cs typeface="Arial"/>
                        </a:rPr>
                        <a:t> </a:t>
                      </a:r>
                      <a:r>
                        <a:rPr kumimoji="0" lang="en-US" sz="1600" b="0" i="0" u="none" strike="noStrike" cap="none" normalizeH="0" baseline="0" dirty="0">
                          <a:ln>
                            <a:noFill/>
                          </a:ln>
                          <a:solidFill>
                            <a:schemeClr val="tx1"/>
                          </a:solidFill>
                          <a:effectLst/>
                          <a:latin typeface="+mn-lt"/>
                          <a:cs typeface="Arial"/>
                        </a:rPr>
                        <a:t>K</a:t>
                      </a:r>
                    </a:p>
                  </a:txBody>
                  <a:tcPr marT="45229" marB="4522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4108313"/>
                  </a:ext>
                </a:extLst>
              </a:tr>
            </a:tbl>
          </a:graphicData>
        </a:graphic>
      </p:graphicFrame>
      <p:sp>
        <p:nvSpPr>
          <p:cNvPr id="4" name="Content Placeholder 3"/>
          <p:cNvSpPr>
            <a:spLocks noGrp="1"/>
          </p:cNvSpPr>
          <p:nvPr>
            <p:ph type="body" idx="2"/>
          </p:nvPr>
        </p:nvSpPr>
        <p:spPr>
          <a:xfrm>
            <a:off x="457200" y="4659819"/>
            <a:ext cx="8229600" cy="1569630"/>
          </a:xfrm>
        </p:spPr>
        <p:txBody>
          <a:bodyPr wrap="square" lIns="91425" tIns="91425" rIns="91425" bIns="91425">
            <a:spAutoFit/>
          </a:bodyPr>
          <a:lstStyle/>
          <a:p>
            <a:pPr marL="255651" lvl="0" indent="-255651" eaLnBrk="0" fontAlgn="base" hangingPunct="0">
              <a:spcAft>
                <a:spcPct val="0"/>
              </a:spcAft>
              <a:buFont typeface="Arial" panose="020B0604020202020204" pitchFamily="34" charset="0"/>
              <a:buChar char="•"/>
            </a:pPr>
            <a:r>
              <a:rPr lang="en-US" sz="2000" b="1" kern="1200" dirty="0">
                <a:solidFill>
                  <a:srgbClr val="000000"/>
                </a:solidFill>
                <a:latin typeface="+mn-lt"/>
                <a:ea typeface="ＭＳ Ｐゴシック" charset="0"/>
                <a:cs typeface="Gill Sans MT" charset="0"/>
              </a:rPr>
              <a:t>stateful packet filter:</a:t>
            </a:r>
            <a:r>
              <a:rPr lang="en-US" sz="2000" kern="1200" dirty="0">
                <a:solidFill>
                  <a:srgbClr val="000000"/>
                </a:solidFill>
                <a:latin typeface="+mn-lt"/>
                <a:ea typeface="ＭＳ Ｐゴシック" charset="0"/>
                <a:cs typeface="Gill Sans MT" charset="0"/>
              </a:rPr>
              <a:t> track status of every T</a:t>
            </a:r>
            <a:r>
              <a:rPr lang="en-US" sz="100" kern="1200" dirty="0">
                <a:solidFill>
                  <a:srgbClr val="000000"/>
                </a:solidFill>
                <a:latin typeface="+mn-lt"/>
                <a:ea typeface="ＭＳ Ｐゴシック" charset="0"/>
                <a:cs typeface="Gill Sans MT" charset="0"/>
              </a:rPr>
              <a:t> </a:t>
            </a:r>
            <a:r>
              <a:rPr lang="en-US" sz="2000" kern="1200" dirty="0">
                <a:solidFill>
                  <a:srgbClr val="000000"/>
                </a:solidFill>
                <a:latin typeface="+mn-lt"/>
                <a:ea typeface="ＭＳ Ｐゴシック" charset="0"/>
                <a:cs typeface="Gill Sans MT" charset="0"/>
              </a:rPr>
              <a:t>C</a:t>
            </a:r>
            <a:r>
              <a:rPr lang="en-US" sz="100" kern="1200" dirty="0">
                <a:solidFill>
                  <a:srgbClr val="000000"/>
                </a:solidFill>
                <a:latin typeface="+mn-lt"/>
                <a:ea typeface="ＭＳ Ｐゴシック" charset="0"/>
                <a:cs typeface="Gill Sans MT" charset="0"/>
              </a:rPr>
              <a:t> </a:t>
            </a:r>
            <a:r>
              <a:rPr lang="en-US" sz="2000" kern="1200" dirty="0">
                <a:solidFill>
                  <a:srgbClr val="000000"/>
                </a:solidFill>
                <a:latin typeface="+mn-lt"/>
                <a:ea typeface="ＭＳ Ｐゴシック" charset="0"/>
                <a:cs typeface="Gill Sans MT" charset="0"/>
              </a:rPr>
              <a:t>P connection</a:t>
            </a:r>
          </a:p>
          <a:p>
            <a:pPr marL="741553" lvl="1" indent="-284353" eaLnBrk="0" fontAlgn="base" hangingPunct="0">
              <a:spcAft>
                <a:spcPct val="0"/>
              </a:spcAft>
              <a:buFont typeface="Arial" panose="020B0604020202020204" pitchFamily="34" charset="0"/>
              <a:buChar char="–"/>
            </a:pPr>
            <a:r>
              <a:rPr lang="en-US" sz="2000" kern="1200" dirty="0">
                <a:solidFill>
                  <a:srgbClr val="000000"/>
                </a:solidFill>
                <a:latin typeface="+mn-lt"/>
                <a:ea typeface="ＭＳ Ｐゴシック" charset="0"/>
                <a:cs typeface="Gill Sans MT" charset="0"/>
              </a:rPr>
              <a:t>track connection setup (S</a:t>
            </a:r>
            <a:r>
              <a:rPr lang="en-US" sz="100" kern="1200" dirty="0">
                <a:solidFill>
                  <a:srgbClr val="000000"/>
                </a:solidFill>
                <a:latin typeface="+mn-lt"/>
                <a:ea typeface="ＭＳ Ｐゴシック" charset="0"/>
                <a:cs typeface="Gill Sans MT" charset="0"/>
              </a:rPr>
              <a:t> </a:t>
            </a:r>
            <a:r>
              <a:rPr lang="en-US" sz="2000" kern="1200" dirty="0">
                <a:solidFill>
                  <a:srgbClr val="000000"/>
                </a:solidFill>
                <a:latin typeface="+mn-lt"/>
                <a:ea typeface="ＭＳ Ｐゴシック" charset="0"/>
                <a:cs typeface="Gill Sans MT" charset="0"/>
              </a:rPr>
              <a:t>Y</a:t>
            </a:r>
            <a:r>
              <a:rPr lang="en-US" sz="100" kern="1200" dirty="0">
                <a:solidFill>
                  <a:srgbClr val="000000"/>
                </a:solidFill>
                <a:latin typeface="+mn-lt"/>
                <a:ea typeface="ＭＳ Ｐゴシック" charset="0"/>
                <a:cs typeface="Gill Sans MT" charset="0"/>
              </a:rPr>
              <a:t> </a:t>
            </a:r>
            <a:r>
              <a:rPr lang="en-US" sz="2000" kern="1200" dirty="0">
                <a:solidFill>
                  <a:srgbClr val="000000"/>
                </a:solidFill>
                <a:latin typeface="+mn-lt"/>
                <a:ea typeface="ＭＳ Ｐゴシック" charset="0"/>
                <a:cs typeface="Gill Sans MT" charset="0"/>
              </a:rPr>
              <a:t>N), teardown (F</a:t>
            </a:r>
            <a:r>
              <a:rPr lang="en-US" sz="100" kern="1200" dirty="0">
                <a:solidFill>
                  <a:srgbClr val="000000"/>
                </a:solidFill>
                <a:latin typeface="+mn-lt"/>
                <a:ea typeface="ＭＳ Ｐゴシック" charset="0"/>
                <a:cs typeface="Gill Sans MT" charset="0"/>
              </a:rPr>
              <a:t> </a:t>
            </a:r>
            <a:r>
              <a:rPr lang="en-US" sz="2000" kern="1200" dirty="0">
                <a:solidFill>
                  <a:srgbClr val="000000"/>
                </a:solidFill>
                <a:latin typeface="+mn-lt"/>
                <a:ea typeface="ＭＳ Ｐゴシック" charset="0"/>
                <a:cs typeface="Gill Sans MT" charset="0"/>
              </a:rPr>
              <a:t>I</a:t>
            </a:r>
            <a:r>
              <a:rPr lang="en-US" sz="100" kern="1200" dirty="0">
                <a:solidFill>
                  <a:srgbClr val="000000"/>
                </a:solidFill>
                <a:latin typeface="+mn-lt"/>
                <a:ea typeface="ＭＳ Ｐゴシック" charset="0"/>
                <a:cs typeface="Gill Sans MT" charset="0"/>
              </a:rPr>
              <a:t> </a:t>
            </a:r>
            <a:r>
              <a:rPr lang="en-US" sz="2000" kern="1200" dirty="0">
                <a:solidFill>
                  <a:srgbClr val="000000"/>
                </a:solidFill>
                <a:latin typeface="+mn-lt"/>
                <a:ea typeface="ＭＳ Ｐゴシック" charset="0"/>
                <a:cs typeface="Gill Sans MT" charset="0"/>
              </a:rPr>
              <a:t>N): determine whether incoming, outgoing packets “</a:t>
            </a:r>
            <a:r>
              <a:rPr lang="en-US" altLang="ja-JP" sz="2000" kern="1200" dirty="0">
                <a:solidFill>
                  <a:srgbClr val="000000"/>
                </a:solidFill>
                <a:latin typeface="+mn-lt"/>
                <a:ea typeface="ＭＳ Ｐゴシック" charset="0"/>
                <a:cs typeface="Gill Sans MT" charset="0"/>
              </a:rPr>
              <a:t>makes sense”</a:t>
            </a:r>
          </a:p>
          <a:p>
            <a:pPr marL="741553" lvl="1" indent="-284353" eaLnBrk="0" fontAlgn="base" hangingPunct="0">
              <a:spcAft>
                <a:spcPct val="0"/>
              </a:spcAft>
              <a:buFont typeface="Arial" panose="020B0604020202020204" pitchFamily="34" charset="0"/>
              <a:buChar char="–"/>
            </a:pPr>
            <a:r>
              <a:rPr lang="en-US" sz="2000" kern="1200" dirty="0">
                <a:solidFill>
                  <a:srgbClr val="000000"/>
                </a:solidFill>
                <a:latin typeface="+mn-lt"/>
                <a:ea typeface="ＭＳ Ｐゴシック" charset="0"/>
                <a:cs typeface="Gill Sans MT" charset="0"/>
              </a:rPr>
              <a:t>timeout inactive connections at firewall: no longer admit packets</a:t>
            </a:r>
          </a:p>
        </p:txBody>
      </p:sp>
    </p:spTree>
    <p:extLst>
      <p:ext uri="{BB962C8B-B14F-4D97-AF65-F5344CB8AC3E}">
        <p14:creationId xmlns:p14="http://schemas.microsoft.com/office/powerpoint/2010/main" val="4040062861"/>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ea typeface="ＭＳ Ｐゴシック" charset="0"/>
              </a:rPr>
              <a:t>Stateful Packet Filtering </a:t>
            </a:r>
            <a:r>
              <a:rPr lang="en-US" sz="2000" b="0" dirty="0">
                <a:latin typeface="Times New Roman" panose="02020603050405020304" pitchFamily="18" charset="0"/>
                <a:ea typeface="ＭＳ Ｐゴシック" charset="0"/>
              </a:rPr>
              <a:t>(2 of 2)</a:t>
            </a:r>
            <a:endParaRPr lang="en-US" dirty="0"/>
          </a:p>
        </p:txBody>
      </p:sp>
      <p:sp>
        <p:nvSpPr>
          <p:cNvPr id="3" name="Text Placeholder 2"/>
          <p:cNvSpPr>
            <a:spLocks noGrp="1"/>
          </p:cNvSpPr>
          <p:nvPr>
            <p:ph type="body" idx="1"/>
          </p:nvPr>
        </p:nvSpPr>
        <p:spPr>
          <a:xfrm>
            <a:off x="457200" y="1497692"/>
            <a:ext cx="8229600" cy="652486"/>
          </a:xfrm>
        </p:spPr>
        <p:txBody>
          <a:bodyPr/>
          <a:lstStyle/>
          <a:p>
            <a:pPr marL="0" lvl="0" indent="0">
              <a:buNone/>
            </a:pPr>
            <a:r>
              <a:rPr lang="en-US" sz="1800" kern="1200" dirty="0">
                <a:solidFill>
                  <a:srgbClr val="000000"/>
                </a:solidFill>
                <a:latin typeface="Arial (Body)"/>
                <a:ea typeface="ＭＳ Ｐゴシック" charset="0"/>
                <a:cs typeface="Gill Sans MT" charset="0"/>
              </a:rPr>
              <a:t>A</a:t>
            </a:r>
            <a:r>
              <a:rPr lang="en-US" sz="100" kern="1200" dirty="0">
                <a:solidFill>
                  <a:srgbClr val="000000"/>
                </a:solidFill>
                <a:latin typeface="Arial (Body)"/>
                <a:ea typeface="ＭＳ Ｐゴシック" charset="0"/>
                <a:cs typeface="Gill Sans MT" charset="0"/>
              </a:rPr>
              <a:t> </a:t>
            </a:r>
            <a:r>
              <a:rPr lang="en-US" sz="1800" kern="1200" dirty="0">
                <a:solidFill>
                  <a:srgbClr val="000000"/>
                </a:solidFill>
                <a:latin typeface="Arial (Body)"/>
                <a:ea typeface="ＭＳ Ｐゴシック" charset="0"/>
                <a:cs typeface="Gill Sans MT" charset="0"/>
              </a:rPr>
              <a:t>C</a:t>
            </a:r>
            <a:r>
              <a:rPr lang="en-US" sz="100" kern="1200" dirty="0">
                <a:solidFill>
                  <a:srgbClr val="000000"/>
                </a:solidFill>
                <a:latin typeface="Arial (Body)"/>
                <a:ea typeface="ＭＳ Ｐゴシック" charset="0"/>
                <a:cs typeface="Gill Sans MT" charset="0"/>
              </a:rPr>
              <a:t> </a:t>
            </a:r>
            <a:r>
              <a:rPr lang="en-US" sz="1800" kern="1200" dirty="0">
                <a:solidFill>
                  <a:srgbClr val="000000"/>
                </a:solidFill>
                <a:latin typeface="Arial (Body)"/>
                <a:ea typeface="ＭＳ Ｐゴシック" charset="0"/>
                <a:cs typeface="Gill Sans MT" charset="0"/>
              </a:rPr>
              <a:t>L augmented to indicate need to check connection state table before admitting packet</a:t>
            </a:r>
          </a:p>
        </p:txBody>
      </p:sp>
      <p:graphicFrame>
        <p:nvGraphicFramePr>
          <p:cNvPr id="4" name="Table 3"/>
          <p:cNvGraphicFramePr>
            <a:graphicFrameLocks noGrp="1"/>
          </p:cNvGraphicFramePr>
          <p:nvPr>
            <p:extLst>
              <p:ext uri="{D42A27DB-BD31-4B8C-83A1-F6EECF244321}">
                <p14:modId xmlns:p14="http://schemas.microsoft.com/office/powerpoint/2010/main" val="628824564"/>
              </p:ext>
            </p:extLst>
          </p:nvPr>
        </p:nvGraphicFramePr>
        <p:xfrm>
          <a:off x="835737" y="2316209"/>
          <a:ext cx="7377534" cy="3881131"/>
        </p:xfrm>
        <a:graphic>
          <a:graphicData uri="http://schemas.openxmlformats.org/drawingml/2006/table">
            <a:tbl>
              <a:tblPr firstRow="1" bandRow="1">
                <a:tableStyleId>{2D5ABB26-0587-4C30-8999-92F81FD0307C}</a:tableStyleId>
              </a:tblPr>
              <a:tblGrid>
                <a:gridCol w="713663">
                  <a:extLst>
                    <a:ext uri="{9D8B030D-6E8A-4147-A177-3AD203B41FA5}">
                      <a16:colId xmlns:a16="http://schemas.microsoft.com/office/drawing/2014/main" val="3073741876"/>
                    </a:ext>
                  </a:extLst>
                </a:gridCol>
                <a:gridCol w="1015537">
                  <a:extLst>
                    <a:ext uri="{9D8B030D-6E8A-4147-A177-3AD203B41FA5}">
                      <a16:colId xmlns:a16="http://schemas.microsoft.com/office/drawing/2014/main" val="412143523"/>
                    </a:ext>
                  </a:extLst>
                </a:gridCol>
                <a:gridCol w="1096838">
                  <a:extLst>
                    <a:ext uri="{9D8B030D-6E8A-4147-A177-3AD203B41FA5}">
                      <a16:colId xmlns:a16="http://schemas.microsoft.com/office/drawing/2014/main" val="121937566"/>
                    </a:ext>
                  </a:extLst>
                </a:gridCol>
                <a:gridCol w="828463">
                  <a:extLst>
                    <a:ext uri="{9D8B030D-6E8A-4147-A177-3AD203B41FA5}">
                      <a16:colId xmlns:a16="http://schemas.microsoft.com/office/drawing/2014/main" val="2112467104"/>
                    </a:ext>
                  </a:extLst>
                </a:gridCol>
                <a:gridCol w="865533">
                  <a:extLst>
                    <a:ext uri="{9D8B030D-6E8A-4147-A177-3AD203B41FA5}">
                      <a16:colId xmlns:a16="http://schemas.microsoft.com/office/drawing/2014/main" val="2408606872"/>
                    </a:ext>
                  </a:extLst>
                </a:gridCol>
                <a:gridCol w="718458">
                  <a:extLst>
                    <a:ext uri="{9D8B030D-6E8A-4147-A177-3AD203B41FA5}">
                      <a16:colId xmlns:a16="http://schemas.microsoft.com/office/drawing/2014/main" val="678763695"/>
                    </a:ext>
                  </a:extLst>
                </a:gridCol>
                <a:gridCol w="783771">
                  <a:extLst>
                    <a:ext uri="{9D8B030D-6E8A-4147-A177-3AD203B41FA5}">
                      <a16:colId xmlns:a16="http://schemas.microsoft.com/office/drawing/2014/main" val="3556720899"/>
                    </a:ext>
                  </a:extLst>
                </a:gridCol>
                <a:gridCol w="1355271">
                  <a:extLst>
                    <a:ext uri="{9D8B030D-6E8A-4147-A177-3AD203B41FA5}">
                      <a16:colId xmlns:a16="http://schemas.microsoft.com/office/drawing/2014/main" val="4188003577"/>
                    </a:ext>
                  </a:extLst>
                </a:gridCol>
              </a:tblGrid>
              <a:tr h="563469">
                <a:tc>
                  <a:txBody>
                    <a:bodyPr/>
                    <a:lstStyle/>
                    <a:p>
                      <a:pPr marL="0" marR="0" lvl="0" indent="0" algn="ctr" defTabSz="914400" rtl="0" eaLnBrk="0" fontAlgn="base" latinLnBrk="0" hangingPunct="0">
                        <a:lnSpc>
                          <a:spcPct val="100000"/>
                        </a:lnSpc>
                        <a:spcBef>
                          <a:spcPct val="20000"/>
                        </a:spcBef>
                        <a:spcAft>
                          <a:spcPct val="0"/>
                        </a:spcAft>
                        <a:buClr>
                          <a:srgbClr val="000099"/>
                        </a:buClr>
                        <a:buSzPct val="75000"/>
                        <a:buFont typeface="ZapfDingbats" pitchFamily="82" charset="2"/>
                        <a:buNone/>
                        <a:tabLst/>
                      </a:pPr>
                      <a:r>
                        <a:rPr kumimoji="0" lang="en-US" sz="1200" b="1" i="0" u="none" strike="noStrike" cap="none" normalizeH="0" baseline="0" dirty="0">
                          <a:ln>
                            <a:noFill/>
                          </a:ln>
                          <a:solidFill>
                            <a:schemeClr val="tx1"/>
                          </a:solidFill>
                          <a:effectLst/>
                          <a:latin typeface="+mn-lt"/>
                          <a:cs typeface="Arial"/>
                        </a:rPr>
                        <a:t>action</a:t>
                      </a:r>
                    </a:p>
                  </a:txBody>
                  <a:tcPr marT="44671" marB="4467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75000"/>
                        <a:buFont typeface="ZapfDingbats" pitchFamily="82" charset="2"/>
                        <a:buNone/>
                        <a:tabLst/>
                      </a:pPr>
                      <a:r>
                        <a:rPr kumimoji="0" lang="en-US" sz="1200" b="1" i="0" u="none" strike="noStrike" cap="none" normalizeH="0" baseline="0" dirty="0">
                          <a:ln>
                            <a:noFill/>
                          </a:ln>
                          <a:solidFill>
                            <a:schemeClr val="tx1"/>
                          </a:solidFill>
                          <a:effectLst/>
                          <a:latin typeface="+mn-lt"/>
                          <a:cs typeface="Arial"/>
                        </a:rPr>
                        <a:t>source</a:t>
                      </a:r>
                    </a:p>
                    <a:p>
                      <a:pPr marL="0" marR="0" lvl="0" indent="0" algn="ctr" defTabSz="914400" rtl="0" eaLnBrk="0" fontAlgn="base" latinLnBrk="0" hangingPunct="0">
                        <a:lnSpc>
                          <a:spcPct val="100000"/>
                        </a:lnSpc>
                        <a:spcBef>
                          <a:spcPct val="20000"/>
                        </a:spcBef>
                        <a:spcAft>
                          <a:spcPct val="0"/>
                        </a:spcAft>
                        <a:buClr>
                          <a:srgbClr val="000099"/>
                        </a:buClr>
                        <a:buSzPct val="75000"/>
                        <a:buFont typeface="ZapfDingbats" pitchFamily="82" charset="2"/>
                        <a:buNone/>
                        <a:tabLst/>
                      </a:pPr>
                      <a:r>
                        <a:rPr kumimoji="0" lang="en-US" sz="1200" b="1" i="0" u="none" strike="noStrike" cap="none" normalizeH="0" baseline="0" dirty="0">
                          <a:ln>
                            <a:noFill/>
                          </a:ln>
                          <a:solidFill>
                            <a:schemeClr val="tx1"/>
                          </a:solidFill>
                          <a:effectLst/>
                          <a:latin typeface="+mn-lt"/>
                          <a:cs typeface="Arial"/>
                        </a:rPr>
                        <a:t>address</a:t>
                      </a:r>
                    </a:p>
                  </a:txBody>
                  <a:tcPr marT="44671" marB="4467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75000"/>
                        <a:buFont typeface="ZapfDingbats" pitchFamily="82" charset="2"/>
                        <a:buNone/>
                        <a:tabLst/>
                      </a:pPr>
                      <a:r>
                        <a:rPr kumimoji="0" lang="en-US" sz="1200" b="1" i="0" u="none" strike="noStrike" cap="none" normalizeH="0" baseline="0" dirty="0">
                          <a:ln>
                            <a:noFill/>
                          </a:ln>
                          <a:solidFill>
                            <a:schemeClr val="tx1"/>
                          </a:solidFill>
                          <a:effectLst/>
                          <a:latin typeface="+mn-lt"/>
                          <a:cs typeface="Arial"/>
                        </a:rPr>
                        <a:t>dest</a:t>
                      </a:r>
                    </a:p>
                    <a:p>
                      <a:pPr marL="0" marR="0" lvl="0" indent="0" algn="ctr" defTabSz="914400" rtl="0" eaLnBrk="0" fontAlgn="base" latinLnBrk="0" hangingPunct="0">
                        <a:lnSpc>
                          <a:spcPct val="100000"/>
                        </a:lnSpc>
                        <a:spcBef>
                          <a:spcPct val="20000"/>
                        </a:spcBef>
                        <a:spcAft>
                          <a:spcPct val="0"/>
                        </a:spcAft>
                        <a:buClr>
                          <a:srgbClr val="000099"/>
                        </a:buClr>
                        <a:buSzPct val="75000"/>
                        <a:buFont typeface="ZapfDingbats" pitchFamily="82" charset="2"/>
                        <a:buNone/>
                        <a:tabLst/>
                      </a:pPr>
                      <a:r>
                        <a:rPr kumimoji="0" lang="en-US" sz="1200" b="1" i="0" u="none" strike="noStrike" cap="none" normalizeH="0" baseline="0" dirty="0">
                          <a:ln>
                            <a:noFill/>
                          </a:ln>
                          <a:solidFill>
                            <a:schemeClr val="tx1"/>
                          </a:solidFill>
                          <a:effectLst/>
                          <a:latin typeface="+mn-lt"/>
                          <a:cs typeface="Arial"/>
                        </a:rPr>
                        <a:t>address</a:t>
                      </a:r>
                    </a:p>
                  </a:txBody>
                  <a:tcPr marT="44671" marB="4467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75000"/>
                        <a:buFont typeface="ZapfDingbats" pitchFamily="82" charset="2"/>
                        <a:buNone/>
                        <a:tabLst/>
                      </a:pPr>
                      <a:r>
                        <a:rPr kumimoji="0" lang="en-US" sz="1200" b="1" i="0" u="none" strike="noStrike" cap="none" normalizeH="0" baseline="0" dirty="0">
                          <a:ln>
                            <a:noFill/>
                          </a:ln>
                          <a:solidFill>
                            <a:schemeClr val="tx1"/>
                          </a:solidFill>
                          <a:effectLst/>
                          <a:latin typeface="+mn-lt"/>
                          <a:cs typeface="Arial"/>
                        </a:rPr>
                        <a:t>proto</a:t>
                      </a:r>
                    </a:p>
                  </a:txBody>
                  <a:tcPr marT="44671" marB="4467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75000"/>
                        <a:buFont typeface="ZapfDingbats" pitchFamily="82" charset="2"/>
                        <a:buNone/>
                        <a:tabLst/>
                      </a:pPr>
                      <a:r>
                        <a:rPr kumimoji="0" lang="en-US" sz="1200" b="1" i="0" u="none" strike="noStrike" cap="none" normalizeH="0" baseline="0" dirty="0">
                          <a:ln>
                            <a:noFill/>
                          </a:ln>
                          <a:solidFill>
                            <a:schemeClr val="tx1"/>
                          </a:solidFill>
                          <a:effectLst/>
                          <a:latin typeface="+mn-lt"/>
                          <a:cs typeface="Arial"/>
                        </a:rPr>
                        <a:t>source</a:t>
                      </a:r>
                    </a:p>
                    <a:p>
                      <a:pPr marL="0" marR="0" lvl="0" indent="0" algn="ctr" defTabSz="914400" rtl="0" eaLnBrk="0" fontAlgn="base" latinLnBrk="0" hangingPunct="0">
                        <a:lnSpc>
                          <a:spcPct val="100000"/>
                        </a:lnSpc>
                        <a:spcBef>
                          <a:spcPct val="20000"/>
                        </a:spcBef>
                        <a:spcAft>
                          <a:spcPct val="0"/>
                        </a:spcAft>
                        <a:buClr>
                          <a:srgbClr val="000099"/>
                        </a:buClr>
                        <a:buSzPct val="75000"/>
                        <a:buFont typeface="ZapfDingbats" pitchFamily="82" charset="2"/>
                        <a:buNone/>
                        <a:tabLst/>
                      </a:pPr>
                      <a:r>
                        <a:rPr kumimoji="0" lang="en-US" sz="1200" b="1" i="0" u="none" strike="noStrike" cap="none" normalizeH="0" baseline="0" dirty="0">
                          <a:ln>
                            <a:noFill/>
                          </a:ln>
                          <a:solidFill>
                            <a:schemeClr val="tx1"/>
                          </a:solidFill>
                          <a:effectLst/>
                          <a:latin typeface="+mn-lt"/>
                          <a:cs typeface="Arial"/>
                        </a:rPr>
                        <a:t>port</a:t>
                      </a:r>
                    </a:p>
                  </a:txBody>
                  <a:tcPr marT="44671" marB="4467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75000"/>
                        <a:buFont typeface="ZapfDingbats" pitchFamily="82" charset="2"/>
                        <a:buNone/>
                        <a:tabLst/>
                      </a:pPr>
                      <a:r>
                        <a:rPr kumimoji="0" lang="en-US" sz="1200" b="1" i="0" u="none" strike="noStrike" cap="none" normalizeH="0" baseline="0" dirty="0">
                          <a:ln>
                            <a:noFill/>
                          </a:ln>
                          <a:solidFill>
                            <a:schemeClr val="tx1"/>
                          </a:solidFill>
                          <a:effectLst/>
                          <a:latin typeface="+mn-lt"/>
                          <a:cs typeface="Arial"/>
                        </a:rPr>
                        <a:t>dest</a:t>
                      </a:r>
                    </a:p>
                    <a:p>
                      <a:pPr marL="0" marR="0" lvl="0" indent="0" algn="ctr" defTabSz="914400" rtl="0" eaLnBrk="0" fontAlgn="base" latinLnBrk="0" hangingPunct="0">
                        <a:lnSpc>
                          <a:spcPct val="100000"/>
                        </a:lnSpc>
                        <a:spcBef>
                          <a:spcPct val="20000"/>
                        </a:spcBef>
                        <a:spcAft>
                          <a:spcPct val="0"/>
                        </a:spcAft>
                        <a:buClr>
                          <a:srgbClr val="000099"/>
                        </a:buClr>
                        <a:buSzPct val="75000"/>
                        <a:buFont typeface="ZapfDingbats" pitchFamily="82" charset="2"/>
                        <a:buNone/>
                        <a:tabLst/>
                      </a:pPr>
                      <a:r>
                        <a:rPr kumimoji="0" lang="en-US" sz="1200" b="1" i="0" u="none" strike="noStrike" cap="none" normalizeH="0" baseline="0" dirty="0">
                          <a:ln>
                            <a:noFill/>
                          </a:ln>
                          <a:solidFill>
                            <a:schemeClr val="tx1"/>
                          </a:solidFill>
                          <a:effectLst/>
                          <a:latin typeface="+mn-lt"/>
                          <a:cs typeface="Arial"/>
                        </a:rPr>
                        <a:t>port</a:t>
                      </a:r>
                    </a:p>
                  </a:txBody>
                  <a:tcPr marT="44671" marB="4467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75000"/>
                        <a:buFont typeface="ZapfDingbats" pitchFamily="82" charset="2"/>
                        <a:buNone/>
                        <a:tabLst/>
                      </a:pPr>
                      <a:r>
                        <a:rPr kumimoji="0" lang="en-US" sz="1200" b="1" i="0" u="none" strike="noStrike" cap="none" normalizeH="0" baseline="0" dirty="0">
                          <a:ln>
                            <a:noFill/>
                          </a:ln>
                          <a:solidFill>
                            <a:schemeClr val="tx1"/>
                          </a:solidFill>
                          <a:effectLst/>
                          <a:latin typeface="+mn-lt"/>
                          <a:cs typeface="Arial"/>
                        </a:rPr>
                        <a:t>flag</a:t>
                      </a:r>
                    </a:p>
                    <a:p>
                      <a:pPr marL="0" marR="0" lvl="0" indent="0" algn="ctr" defTabSz="914400" rtl="0" eaLnBrk="0" fontAlgn="base" latinLnBrk="0" hangingPunct="0">
                        <a:lnSpc>
                          <a:spcPct val="100000"/>
                        </a:lnSpc>
                        <a:spcBef>
                          <a:spcPct val="20000"/>
                        </a:spcBef>
                        <a:spcAft>
                          <a:spcPct val="0"/>
                        </a:spcAft>
                        <a:buClr>
                          <a:srgbClr val="000099"/>
                        </a:buClr>
                        <a:buSzPct val="75000"/>
                        <a:buFont typeface="ZapfDingbats" pitchFamily="82" charset="2"/>
                        <a:buNone/>
                        <a:tabLst/>
                      </a:pPr>
                      <a:r>
                        <a:rPr kumimoji="0" lang="en-US" sz="1200" b="1" i="0" u="none" strike="noStrike" cap="none" normalizeH="0" baseline="0" dirty="0">
                          <a:ln>
                            <a:noFill/>
                          </a:ln>
                          <a:solidFill>
                            <a:schemeClr val="tx1"/>
                          </a:solidFill>
                          <a:effectLst/>
                          <a:latin typeface="+mn-lt"/>
                          <a:cs typeface="Arial"/>
                        </a:rPr>
                        <a:t>bit</a:t>
                      </a:r>
                    </a:p>
                  </a:txBody>
                  <a:tcPr marT="44671" marB="4467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75000"/>
                        <a:buFont typeface="ZapfDingbats" pitchFamily="82" charset="2"/>
                        <a:buNone/>
                        <a:tabLst/>
                        <a:defRPr/>
                      </a:pPr>
                      <a:r>
                        <a:rPr kumimoji="0" lang="en-US" sz="1200" b="1" i="0" u="none" strike="noStrike" cap="none" normalizeH="0" baseline="0" dirty="0">
                          <a:ln>
                            <a:noFill/>
                          </a:ln>
                          <a:solidFill>
                            <a:schemeClr val="tx1"/>
                          </a:solidFill>
                          <a:effectLst/>
                          <a:latin typeface="+mn-lt"/>
                          <a:cs typeface="Arial"/>
                        </a:rPr>
                        <a:t>check conxion</a:t>
                      </a:r>
                    </a:p>
                  </a:txBody>
                  <a:tcPr marT="44671" marB="4467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1072592"/>
                  </a:ext>
                </a:extLst>
              </a:tr>
              <a:tr h="700210">
                <a:tc>
                  <a:txBody>
                    <a:bodyPr/>
                    <a:lstStyle/>
                    <a:p>
                      <a:pPr marL="0" marR="0" lvl="0" indent="0" algn="ctr" defTabSz="914400" rtl="0" eaLnBrk="0" fontAlgn="base" latinLnBrk="0" hangingPunct="0">
                        <a:lnSpc>
                          <a:spcPct val="100000"/>
                        </a:lnSpc>
                        <a:spcBef>
                          <a:spcPct val="20000"/>
                        </a:spcBef>
                        <a:spcAft>
                          <a:spcPct val="0"/>
                        </a:spcAft>
                        <a:buClr>
                          <a:srgbClr val="000099"/>
                        </a:buClr>
                        <a:buSzPct val="75000"/>
                        <a:buFont typeface="ZapfDingbats" pitchFamily="82" charset="2"/>
                        <a:buNone/>
                        <a:tabLst/>
                      </a:pPr>
                      <a:r>
                        <a:rPr kumimoji="0" lang="en-US" sz="1200" b="0" i="0" u="none" strike="noStrike" cap="none" normalizeH="0" baseline="0" dirty="0">
                          <a:ln>
                            <a:noFill/>
                          </a:ln>
                          <a:solidFill>
                            <a:schemeClr val="tx1"/>
                          </a:solidFill>
                          <a:effectLst/>
                          <a:latin typeface="+mn-lt"/>
                          <a:cs typeface="Arial"/>
                        </a:rPr>
                        <a:t>allow</a:t>
                      </a:r>
                    </a:p>
                  </a:txBody>
                  <a:tcPr marT="44671" marB="4467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75000"/>
                        <a:buFont typeface="ZapfDingbats" pitchFamily="82" charset="2"/>
                        <a:buNone/>
                        <a:tabLst/>
                      </a:pPr>
                      <a:r>
                        <a:rPr kumimoji="0" lang="en-US" sz="1200" b="0" i="0" u="none" strike="noStrike" cap="none" normalizeH="0" baseline="0" dirty="0">
                          <a:ln>
                            <a:noFill/>
                          </a:ln>
                          <a:solidFill>
                            <a:schemeClr val="bg1"/>
                          </a:solidFill>
                          <a:effectLst/>
                          <a:latin typeface="+mn-lt"/>
                          <a:cs typeface="Arial"/>
                        </a:rPr>
                        <a:t>222.22/16</a:t>
                      </a:r>
                    </a:p>
                  </a:txBody>
                  <a:tcPr marT="44671" marB="4467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75000"/>
                        <a:buFont typeface="ZapfDingbats" pitchFamily="82" charset="2"/>
                        <a:buNone/>
                        <a:tabLst/>
                      </a:pPr>
                      <a:r>
                        <a:rPr kumimoji="0" lang="en-US" sz="1200" b="0" i="0" u="none" strike="noStrike" cap="none" normalizeH="0" baseline="0" dirty="0">
                          <a:ln>
                            <a:noFill/>
                          </a:ln>
                          <a:solidFill>
                            <a:schemeClr val="tx1"/>
                          </a:solidFill>
                          <a:effectLst/>
                          <a:latin typeface="+mn-lt"/>
                          <a:cs typeface="Arial"/>
                        </a:rPr>
                        <a:t>outside of</a:t>
                      </a:r>
                    </a:p>
                    <a:p>
                      <a:pPr marL="0" marR="0" lvl="0" indent="0" algn="ctr" defTabSz="914400" rtl="0" eaLnBrk="0" fontAlgn="base" latinLnBrk="0" hangingPunct="0">
                        <a:lnSpc>
                          <a:spcPct val="100000"/>
                        </a:lnSpc>
                        <a:spcBef>
                          <a:spcPct val="20000"/>
                        </a:spcBef>
                        <a:spcAft>
                          <a:spcPct val="0"/>
                        </a:spcAft>
                        <a:buClr>
                          <a:srgbClr val="000099"/>
                        </a:buClr>
                        <a:buSzPct val="75000"/>
                        <a:buFont typeface="ZapfDingbats" pitchFamily="82" charset="2"/>
                        <a:buNone/>
                        <a:tabLst/>
                      </a:pPr>
                      <a:r>
                        <a:rPr kumimoji="0" lang="en-US" sz="1200" b="0" i="0" u="none" strike="noStrike" cap="none" normalizeH="0" baseline="0" dirty="0">
                          <a:ln>
                            <a:noFill/>
                          </a:ln>
                          <a:solidFill>
                            <a:schemeClr val="bg1"/>
                          </a:solidFill>
                          <a:effectLst/>
                          <a:latin typeface="+mn-lt"/>
                          <a:cs typeface="Arial"/>
                        </a:rPr>
                        <a:t>222.22/16</a:t>
                      </a:r>
                    </a:p>
                  </a:txBody>
                  <a:tcPr marT="44671" marB="4467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75000"/>
                        <a:buFont typeface="ZapfDingbats" pitchFamily="82" charset="2"/>
                        <a:buNone/>
                        <a:tabLst/>
                      </a:pPr>
                      <a:r>
                        <a:rPr kumimoji="0" lang="en-US" sz="1200" b="0" i="0" u="none" strike="noStrike" cap="none" normalizeH="0" baseline="0" dirty="0">
                          <a:ln>
                            <a:noFill/>
                          </a:ln>
                          <a:solidFill>
                            <a:schemeClr val="tx1"/>
                          </a:solidFill>
                          <a:effectLst/>
                          <a:latin typeface="+mn-lt"/>
                          <a:cs typeface="Arial"/>
                        </a:rPr>
                        <a:t>T</a:t>
                      </a:r>
                      <a:r>
                        <a:rPr kumimoji="0" lang="en-US" sz="100" b="0" i="0" u="none" strike="noStrike" cap="none" normalizeH="0" baseline="0" dirty="0">
                          <a:ln>
                            <a:noFill/>
                          </a:ln>
                          <a:solidFill>
                            <a:schemeClr val="tx1"/>
                          </a:solidFill>
                          <a:effectLst/>
                          <a:latin typeface="+mn-lt"/>
                          <a:cs typeface="Arial"/>
                        </a:rPr>
                        <a:t> </a:t>
                      </a:r>
                      <a:r>
                        <a:rPr kumimoji="0" lang="en-US" sz="1200" b="0" i="0" u="none" strike="noStrike" cap="none" normalizeH="0" baseline="0" dirty="0">
                          <a:ln>
                            <a:noFill/>
                          </a:ln>
                          <a:solidFill>
                            <a:schemeClr val="tx1"/>
                          </a:solidFill>
                          <a:effectLst/>
                          <a:latin typeface="+mn-lt"/>
                          <a:cs typeface="Arial"/>
                        </a:rPr>
                        <a:t>C</a:t>
                      </a:r>
                      <a:r>
                        <a:rPr kumimoji="0" lang="en-US" sz="100" b="0" i="0" u="none" strike="noStrike" cap="none" normalizeH="0" baseline="0" dirty="0">
                          <a:ln>
                            <a:noFill/>
                          </a:ln>
                          <a:solidFill>
                            <a:schemeClr val="tx1"/>
                          </a:solidFill>
                          <a:effectLst/>
                          <a:latin typeface="+mn-lt"/>
                          <a:cs typeface="Arial"/>
                        </a:rPr>
                        <a:t> </a:t>
                      </a:r>
                      <a:r>
                        <a:rPr kumimoji="0" lang="en-US" sz="1200" b="0" i="0" u="none" strike="noStrike" cap="none" normalizeH="0" baseline="0" dirty="0">
                          <a:ln>
                            <a:noFill/>
                          </a:ln>
                          <a:solidFill>
                            <a:schemeClr val="tx1"/>
                          </a:solidFill>
                          <a:effectLst/>
                          <a:latin typeface="+mn-lt"/>
                          <a:cs typeface="Arial"/>
                        </a:rPr>
                        <a:t>P</a:t>
                      </a:r>
                    </a:p>
                  </a:txBody>
                  <a:tcPr marT="44671" marB="4467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75000"/>
                        <a:buFont typeface="ZapfDingbats" pitchFamily="82" charset="2"/>
                        <a:buNone/>
                        <a:tabLst/>
                      </a:pPr>
                      <a:r>
                        <a:rPr kumimoji="0" lang="en-US" sz="1200" b="0" i="0" u="none" strike="noStrike" cap="none" normalizeH="0" baseline="0" dirty="0">
                          <a:ln>
                            <a:noFill/>
                          </a:ln>
                          <a:solidFill>
                            <a:schemeClr val="tx1"/>
                          </a:solidFill>
                          <a:effectLst/>
                          <a:latin typeface="+mn-lt"/>
                          <a:cs typeface="Arial"/>
                        </a:rPr>
                        <a:t>&gt; 1023</a:t>
                      </a:r>
                    </a:p>
                  </a:txBody>
                  <a:tcPr marT="44671" marB="4467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75000"/>
                        <a:buFont typeface="ZapfDingbats" pitchFamily="82" charset="2"/>
                        <a:buNone/>
                        <a:tabLst/>
                      </a:pPr>
                      <a:r>
                        <a:rPr kumimoji="0" lang="en-US" sz="1200" b="0" i="0" u="none" strike="noStrike" cap="none" normalizeH="0" baseline="0" dirty="0">
                          <a:ln>
                            <a:noFill/>
                          </a:ln>
                          <a:solidFill>
                            <a:schemeClr val="tx1"/>
                          </a:solidFill>
                          <a:effectLst/>
                          <a:latin typeface="+mn-lt"/>
                          <a:cs typeface="Arial"/>
                        </a:rPr>
                        <a:t>80</a:t>
                      </a:r>
                    </a:p>
                  </a:txBody>
                  <a:tcPr marT="44671" marB="4467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75000"/>
                        <a:buFont typeface="ZapfDingbats" pitchFamily="82" charset="2"/>
                        <a:buNone/>
                        <a:tabLst/>
                      </a:pPr>
                      <a:r>
                        <a:rPr kumimoji="0" lang="en-US" sz="1200" b="0" i="0" u="none" strike="noStrike" cap="none" normalizeH="0" baseline="0" dirty="0">
                          <a:ln>
                            <a:noFill/>
                          </a:ln>
                          <a:solidFill>
                            <a:schemeClr val="tx1"/>
                          </a:solidFill>
                          <a:effectLst/>
                          <a:latin typeface="+mn-lt"/>
                          <a:cs typeface="Arial"/>
                        </a:rPr>
                        <a:t>any</a:t>
                      </a:r>
                    </a:p>
                  </a:txBody>
                  <a:tcPr marT="44671" marB="4467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75000"/>
                        <a:buFont typeface="ZapfDingbats" pitchFamily="82" charset="2"/>
                        <a:buNone/>
                        <a:tabLst/>
                      </a:pPr>
                      <a:r>
                        <a:rPr kumimoji="0" lang="en-US" sz="1200" b="0" i="0" u="none" strike="noStrike" cap="none" normalizeH="0" baseline="0" dirty="0">
                          <a:ln>
                            <a:noFill/>
                          </a:ln>
                          <a:solidFill>
                            <a:schemeClr val="bg1"/>
                          </a:solidFill>
                          <a:effectLst/>
                          <a:latin typeface="+mn-lt"/>
                          <a:cs typeface="Arial"/>
                        </a:rPr>
                        <a:t>Blank</a:t>
                      </a:r>
                    </a:p>
                  </a:txBody>
                  <a:tcPr marT="44671" marB="4467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02583651"/>
                  </a:ext>
                </a:extLst>
              </a:tr>
              <a:tr h="764275">
                <a:tc>
                  <a:txBody>
                    <a:bodyPr/>
                    <a:lstStyle/>
                    <a:p>
                      <a:pPr marL="0" marR="0" lvl="0" indent="0" algn="ctr" defTabSz="914400" rtl="0" eaLnBrk="0" fontAlgn="base" latinLnBrk="0" hangingPunct="0">
                        <a:lnSpc>
                          <a:spcPct val="100000"/>
                        </a:lnSpc>
                        <a:spcBef>
                          <a:spcPct val="20000"/>
                        </a:spcBef>
                        <a:spcAft>
                          <a:spcPct val="0"/>
                        </a:spcAft>
                        <a:buClr>
                          <a:srgbClr val="000099"/>
                        </a:buClr>
                        <a:buSzPct val="75000"/>
                        <a:buFont typeface="ZapfDingbats" pitchFamily="82" charset="2"/>
                        <a:buNone/>
                        <a:tabLst/>
                      </a:pPr>
                      <a:r>
                        <a:rPr kumimoji="0" lang="en-US" sz="1200" b="0" i="0" u="none" strike="noStrike" cap="none" normalizeH="0" baseline="0" dirty="0">
                          <a:ln>
                            <a:noFill/>
                          </a:ln>
                          <a:solidFill>
                            <a:schemeClr val="tx1"/>
                          </a:solidFill>
                          <a:effectLst/>
                          <a:latin typeface="+mn-lt"/>
                          <a:cs typeface="Arial"/>
                        </a:rPr>
                        <a:t>allow</a:t>
                      </a:r>
                    </a:p>
                  </a:txBody>
                  <a:tcPr marT="44671" marB="4467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75000"/>
                        <a:buFont typeface="ZapfDingbats" pitchFamily="82" charset="2"/>
                        <a:buNone/>
                        <a:tabLst/>
                      </a:pPr>
                      <a:r>
                        <a:rPr kumimoji="0" lang="en-US" sz="1200" b="0" i="0" u="none" strike="noStrike" cap="none" normalizeH="0" baseline="0" dirty="0">
                          <a:ln>
                            <a:noFill/>
                          </a:ln>
                          <a:solidFill>
                            <a:schemeClr val="tx1"/>
                          </a:solidFill>
                          <a:effectLst/>
                          <a:latin typeface="+mn-lt"/>
                          <a:cs typeface="Arial"/>
                        </a:rPr>
                        <a:t>outside of</a:t>
                      </a:r>
                    </a:p>
                    <a:p>
                      <a:pPr marL="0" marR="0" lvl="0" indent="0" algn="ctr" defTabSz="914400" rtl="0" eaLnBrk="0" fontAlgn="base" latinLnBrk="0" hangingPunct="0">
                        <a:lnSpc>
                          <a:spcPct val="100000"/>
                        </a:lnSpc>
                        <a:spcBef>
                          <a:spcPct val="20000"/>
                        </a:spcBef>
                        <a:spcAft>
                          <a:spcPct val="0"/>
                        </a:spcAft>
                        <a:buClr>
                          <a:srgbClr val="000099"/>
                        </a:buClr>
                        <a:buSzPct val="75000"/>
                        <a:buFont typeface="ZapfDingbats" pitchFamily="82" charset="2"/>
                        <a:buNone/>
                        <a:tabLst/>
                      </a:pPr>
                      <a:r>
                        <a:rPr kumimoji="0" lang="en-US" sz="1200" b="0" i="0" u="none" strike="noStrike" cap="none" normalizeH="0" baseline="0" dirty="0">
                          <a:ln>
                            <a:noFill/>
                          </a:ln>
                          <a:solidFill>
                            <a:schemeClr val="bg1"/>
                          </a:solidFill>
                          <a:effectLst/>
                          <a:latin typeface="+mn-lt"/>
                          <a:cs typeface="Arial"/>
                        </a:rPr>
                        <a:t>222.22/16</a:t>
                      </a:r>
                    </a:p>
                  </a:txBody>
                  <a:tcPr marT="44671" marB="4467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75000"/>
                        <a:buFont typeface="ZapfDingbats" pitchFamily="82" charset="2"/>
                        <a:buNone/>
                        <a:tabLst/>
                      </a:pPr>
                      <a:r>
                        <a:rPr kumimoji="0" lang="en-US" sz="1200" b="0" i="0" u="none" strike="noStrike" cap="none" normalizeH="0" baseline="0" dirty="0">
                          <a:ln>
                            <a:noFill/>
                          </a:ln>
                          <a:solidFill>
                            <a:schemeClr val="bg1"/>
                          </a:solidFill>
                          <a:effectLst/>
                          <a:latin typeface="+mn-lt"/>
                          <a:cs typeface="Arial"/>
                        </a:rPr>
                        <a:t>222.22/16</a:t>
                      </a:r>
                    </a:p>
                  </a:txBody>
                  <a:tcPr marT="44671" marB="4467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75000"/>
                        <a:buFont typeface="ZapfDingbats" pitchFamily="82" charset="2"/>
                        <a:buNone/>
                        <a:tabLst/>
                      </a:pPr>
                      <a:r>
                        <a:rPr kumimoji="0" lang="en-US" sz="1200" b="0" i="0" u="none" strike="noStrike" cap="none" normalizeH="0" baseline="0" dirty="0">
                          <a:ln>
                            <a:noFill/>
                          </a:ln>
                          <a:solidFill>
                            <a:schemeClr val="tx1"/>
                          </a:solidFill>
                          <a:effectLst/>
                          <a:latin typeface="+mn-lt"/>
                          <a:cs typeface="Arial"/>
                        </a:rPr>
                        <a:t>T</a:t>
                      </a:r>
                      <a:r>
                        <a:rPr kumimoji="0" lang="en-US" sz="100" b="0" i="0" u="none" strike="noStrike" cap="none" normalizeH="0" baseline="0" dirty="0">
                          <a:ln>
                            <a:noFill/>
                          </a:ln>
                          <a:solidFill>
                            <a:schemeClr val="tx1"/>
                          </a:solidFill>
                          <a:effectLst/>
                          <a:latin typeface="+mn-lt"/>
                          <a:cs typeface="Arial"/>
                        </a:rPr>
                        <a:t> </a:t>
                      </a:r>
                      <a:r>
                        <a:rPr kumimoji="0" lang="en-US" sz="1200" b="0" i="0" u="none" strike="noStrike" cap="none" normalizeH="0" baseline="0" dirty="0">
                          <a:ln>
                            <a:noFill/>
                          </a:ln>
                          <a:solidFill>
                            <a:schemeClr val="tx1"/>
                          </a:solidFill>
                          <a:effectLst/>
                          <a:latin typeface="+mn-lt"/>
                          <a:cs typeface="Arial"/>
                        </a:rPr>
                        <a:t>C</a:t>
                      </a:r>
                      <a:r>
                        <a:rPr kumimoji="0" lang="en-US" sz="100" b="0" i="0" u="none" strike="noStrike" cap="none" normalizeH="0" baseline="0" dirty="0">
                          <a:ln>
                            <a:noFill/>
                          </a:ln>
                          <a:solidFill>
                            <a:schemeClr val="tx1"/>
                          </a:solidFill>
                          <a:effectLst/>
                          <a:latin typeface="+mn-lt"/>
                          <a:cs typeface="Arial"/>
                        </a:rPr>
                        <a:t> </a:t>
                      </a:r>
                      <a:r>
                        <a:rPr kumimoji="0" lang="en-US" sz="1200" b="0" i="0" u="none" strike="noStrike" cap="none" normalizeH="0" baseline="0" dirty="0">
                          <a:ln>
                            <a:noFill/>
                          </a:ln>
                          <a:solidFill>
                            <a:schemeClr val="tx1"/>
                          </a:solidFill>
                          <a:effectLst/>
                          <a:latin typeface="+mn-lt"/>
                          <a:cs typeface="Arial"/>
                        </a:rPr>
                        <a:t>P</a:t>
                      </a:r>
                    </a:p>
                  </a:txBody>
                  <a:tcPr marT="44671" marB="4467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75000"/>
                        <a:buFont typeface="ZapfDingbats" pitchFamily="82" charset="2"/>
                        <a:buNone/>
                        <a:tabLst/>
                      </a:pPr>
                      <a:r>
                        <a:rPr kumimoji="0" lang="en-US" sz="1200" b="0" i="0" u="none" strike="noStrike" cap="none" normalizeH="0" baseline="0" dirty="0">
                          <a:ln>
                            <a:noFill/>
                          </a:ln>
                          <a:solidFill>
                            <a:schemeClr val="tx1"/>
                          </a:solidFill>
                          <a:effectLst/>
                          <a:latin typeface="+mn-lt"/>
                          <a:cs typeface="Arial"/>
                        </a:rPr>
                        <a:t>80</a:t>
                      </a:r>
                    </a:p>
                  </a:txBody>
                  <a:tcPr marT="44671" marB="4467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75000"/>
                        <a:buFont typeface="ZapfDingbats" pitchFamily="82" charset="2"/>
                        <a:buNone/>
                        <a:tabLst/>
                      </a:pPr>
                      <a:r>
                        <a:rPr kumimoji="0" lang="en-US" sz="1200" b="0" i="0" u="none" strike="noStrike" cap="none" normalizeH="0" baseline="0" dirty="0">
                          <a:ln>
                            <a:noFill/>
                          </a:ln>
                          <a:solidFill>
                            <a:schemeClr val="tx1"/>
                          </a:solidFill>
                          <a:effectLst/>
                          <a:latin typeface="+mn-lt"/>
                          <a:cs typeface="Arial"/>
                        </a:rPr>
                        <a:t>&gt; 1023</a:t>
                      </a:r>
                    </a:p>
                  </a:txBody>
                  <a:tcPr marT="44671" marB="4467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75000"/>
                        <a:buFont typeface="ZapfDingbats" pitchFamily="82" charset="2"/>
                        <a:buNone/>
                        <a:tabLst/>
                      </a:pPr>
                      <a:r>
                        <a:rPr kumimoji="0" lang="en-US" sz="1200" b="0" i="0" u="none" strike="noStrike" cap="none" normalizeH="0" baseline="0" dirty="0">
                          <a:ln>
                            <a:noFill/>
                          </a:ln>
                          <a:solidFill>
                            <a:schemeClr val="tx1"/>
                          </a:solidFill>
                          <a:effectLst/>
                          <a:latin typeface="+mn-lt"/>
                          <a:cs typeface="Arial"/>
                        </a:rPr>
                        <a:t>A</a:t>
                      </a:r>
                      <a:r>
                        <a:rPr kumimoji="0" lang="en-US" sz="100" b="0" i="0" u="none" strike="noStrike" cap="none" normalizeH="0" baseline="0" dirty="0">
                          <a:ln>
                            <a:noFill/>
                          </a:ln>
                          <a:solidFill>
                            <a:schemeClr val="tx1"/>
                          </a:solidFill>
                          <a:effectLst/>
                          <a:latin typeface="+mn-lt"/>
                          <a:cs typeface="Arial"/>
                        </a:rPr>
                        <a:t> </a:t>
                      </a:r>
                      <a:r>
                        <a:rPr kumimoji="0" lang="en-US" sz="1200" b="0" i="0" u="none" strike="noStrike" cap="none" normalizeH="0" baseline="0" dirty="0">
                          <a:ln>
                            <a:noFill/>
                          </a:ln>
                          <a:solidFill>
                            <a:schemeClr val="tx1"/>
                          </a:solidFill>
                          <a:effectLst/>
                          <a:latin typeface="+mn-lt"/>
                          <a:cs typeface="Arial"/>
                        </a:rPr>
                        <a:t>C</a:t>
                      </a:r>
                      <a:r>
                        <a:rPr kumimoji="0" lang="en-US" sz="100" b="0" i="0" u="none" strike="noStrike" cap="none" normalizeH="0" baseline="0" dirty="0">
                          <a:ln>
                            <a:noFill/>
                          </a:ln>
                          <a:solidFill>
                            <a:schemeClr val="tx1"/>
                          </a:solidFill>
                          <a:effectLst/>
                          <a:latin typeface="+mn-lt"/>
                          <a:cs typeface="Arial"/>
                        </a:rPr>
                        <a:t> </a:t>
                      </a:r>
                      <a:r>
                        <a:rPr kumimoji="0" lang="en-US" sz="1200" b="0" i="0" u="none" strike="noStrike" cap="none" normalizeH="0" baseline="0" dirty="0">
                          <a:ln>
                            <a:noFill/>
                          </a:ln>
                          <a:solidFill>
                            <a:schemeClr val="tx1"/>
                          </a:solidFill>
                          <a:effectLst/>
                          <a:latin typeface="+mn-lt"/>
                          <a:cs typeface="Arial"/>
                        </a:rPr>
                        <a:t>K</a:t>
                      </a:r>
                    </a:p>
                  </a:txBody>
                  <a:tcPr marT="44671" marB="4467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75000"/>
                        <a:buFont typeface="ZapfDingbats" pitchFamily="82" charset="2"/>
                        <a:buNone/>
                        <a:tabLst/>
                      </a:pPr>
                      <a:r>
                        <a:rPr kumimoji="0" lang="en-US" sz="1200" b="1" i="0" u="none" strike="noStrike" cap="none" normalizeH="0" baseline="0" dirty="0">
                          <a:ln>
                            <a:noFill/>
                          </a:ln>
                          <a:solidFill>
                            <a:schemeClr val="tx1"/>
                          </a:solidFill>
                          <a:effectLst/>
                          <a:latin typeface="+mn-lt"/>
                          <a:cs typeface="Arial"/>
                        </a:rPr>
                        <a:t>X</a:t>
                      </a:r>
                    </a:p>
                  </a:txBody>
                  <a:tcPr marT="44671" marB="4467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9063371"/>
                  </a:ext>
                </a:extLst>
              </a:tr>
              <a:tr h="714127">
                <a:tc>
                  <a:txBody>
                    <a:bodyPr/>
                    <a:lstStyle/>
                    <a:p>
                      <a:pPr marL="0" marR="0" lvl="0" indent="0" algn="ctr" defTabSz="914400" rtl="0" eaLnBrk="0" fontAlgn="base" latinLnBrk="0" hangingPunct="0">
                        <a:lnSpc>
                          <a:spcPct val="100000"/>
                        </a:lnSpc>
                        <a:spcBef>
                          <a:spcPct val="20000"/>
                        </a:spcBef>
                        <a:spcAft>
                          <a:spcPct val="0"/>
                        </a:spcAft>
                        <a:buClr>
                          <a:srgbClr val="000099"/>
                        </a:buClr>
                        <a:buSzPct val="75000"/>
                        <a:buFont typeface="ZapfDingbats" pitchFamily="82" charset="2"/>
                        <a:buNone/>
                        <a:tabLst/>
                      </a:pPr>
                      <a:r>
                        <a:rPr kumimoji="0" lang="en-US" sz="1200" b="0" i="0" u="none" strike="noStrike" cap="none" normalizeH="0" baseline="0" dirty="0">
                          <a:ln>
                            <a:noFill/>
                          </a:ln>
                          <a:solidFill>
                            <a:schemeClr val="tx1"/>
                          </a:solidFill>
                          <a:effectLst/>
                          <a:latin typeface="+mn-lt"/>
                          <a:cs typeface="Arial"/>
                        </a:rPr>
                        <a:t>allow</a:t>
                      </a:r>
                    </a:p>
                  </a:txBody>
                  <a:tcPr marT="44671" marB="4467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75000"/>
                        <a:buFont typeface="ZapfDingbats" pitchFamily="82" charset="2"/>
                        <a:buNone/>
                        <a:tabLst/>
                      </a:pPr>
                      <a:r>
                        <a:rPr kumimoji="0" lang="en-US" sz="1200" b="0" i="0" u="none" strike="noStrike" cap="none" normalizeH="0" baseline="0" dirty="0">
                          <a:ln>
                            <a:noFill/>
                          </a:ln>
                          <a:solidFill>
                            <a:schemeClr val="bg1"/>
                          </a:solidFill>
                          <a:effectLst/>
                          <a:latin typeface="+mn-lt"/>
                          <a:cs typeface="Arial"/>
                        </a:rPr>
                        <a:t>222.22/16</a:t>
                      </a:r>
                    </a:p>
                  </a:txBody>
                  <a:tcPr marT="44671" marB="4467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75000"/>
                        <a:buFont typeface="ZapfDingbats" pitchFamily="82" charset="2"/>
                        <a:buNone/>
                        <a:tabLst/>
                      </a:pPr>
                      <a:r>
                        <a:rPr kumimoji="0" lang="en-US" sz="1200" b="0" i="0" u="none" strike="noStrike" cap="none" normalizeH="0" baseline="0" dirty="0">
                          <a:ln>
                            <a:noFill/>
                          </a:ln>
                          <a:solidFill>
                            <a:schemeClr val="tx1"/>
                          </a:solidFill>
                          <a:effectLst/>
                          <a:latin typeface="+mn-lt"/>
                          <a:cs typeface="Arial"/>
                        </a:rPr>
                        <a:t>outside of</a:t>
                      </a:r>
                    </a:p>
                    <a:p>
                      <a:pPr marL="0" marR="0" lvl="0" indent="0" algn="ctr" defTabSz="914400" rtl="0" eaLnBrk="0" fontAlgn="base" latinLnBrk="0" hangingPunct="0">
                        <a:lnSpc>
                          <a:spcPct val="100000"/>
                        </a:lnSpc>
                        <a:spcBef>
                          <a:spcPct val="20000"/>
                        </a:spcBef>
                        <a:spcAft>
                          <a:spcPct val="0"/>
                        </a:spcAft>
                        <a:buClr>
                          <a:srgbClr val="000099"/>
                        </a:buClr>
                        <a:buSzPct val="75000"/>
                        <a:buFont typeface="ZapfDingbats" pitchFamily="82" charset="2"/>
                        <a:buNone/>
                        <a:tabLst/>
                      </a:pPr>
                      <a:r>
                        <a:rPr kumimoji="0" lang="en-US" sz="1200" b="0" i="0" u="none" strike="noStrike" cap="none" normalizeH="0" baseline="0" dirty="0">
                          <a:ln>
                            <a:noFill/>
                          </a:ln>
                          <a:solidFill>
                            <a:schemeClr val="bg1"/>
                          </a:solidFill>
                          <a:effectLst/>
                          <a:latin typeface="+mn-lt"/>
                          <a:cs typeface="Arial"/>
                        </a:rPr>
                        <a:t>222.22/16</a:t>
                      </a:r>
                    </a:p>
                  </a:txBody>
                  <a:tcPr marT="44671" marB="4467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75000"/>
                        <a:buFont typeface="ZapfDingbats" pitchFamily="82" charset="2"/>
                        <a:buNone/>
                        <a:tabLst/>
                      </a:pPr>
                      <a:r>
                        <a:rPr kumimoji="0" lang="en-US" sz="1200" b="0" i="0" u="none" strike="noStrike" cap="none" normalizeH="0" baseline="0" dirty="0">
                          <a:ln>
                            <a:noFill/>
                          </a:ln>
                          <a:solidFill>
                            <a:schemeClr val="tx1"/>
                          </a:solidFill>
                          <a:effectLst/>
                          <a:latin typeface="+mn-lt"/>
                          <a:cs typeface="Arial"/>
                        </a:rPr>
                        <a:t>U</a:t>
                      </a:r>
                      <a:r>
                        <a:rPr kumimoji="0" lang="en-US" sz="100" b="0" i="0" u="none" strike="noStrike" cap="none" normalizeH="0" baseline="0" dirty="0">
                          <a:ln>
                            <a:noFill/>
                          </a:ln>
                          <a:solidFill>
                            <a:schemeClr val="tx1"/>
                          </a:solidFill>
                          <a:effectLst/>
                          <a:latin typeface="+mn-lt"/>
                          <a:cs typeface="Arial"/>
                        </a:rPr>
                        <a:t> </a:t>
                      </a:r>
                      <a:r>
                        <a:rPr kumimoji="0" lang="en-US" sz="1200" b="0" i="0" u="none" strike="noStrike" cap="none" normalizeH="0" baseline="0" dirty="0">
                          <a:ln>
                            <a:noFill/>
                          </a:ln>
                          <a:solidFill>
                            <a:schemeClr val="tx1"/>
                          </a:solidFill>
                          <a:effectLst/>
                          <a:latin typeface="+mn-lt"/>
                          <a:cs typeface="Arial"/>
                        </a:rPr>
                        <a:t>D</a:t>
                      </a:r>
                      <a:r>
                        <a:rPr kumimoji="0" lang="en-US" sz="100" b="0" i="0" u="none" strike="noStrike" cap="none" normalizeH="0" baseline="0" dirty="0">
                          <a:ln>
                            <a:noFill/>
                          </a:ln>
                          <a:solidFill>
                            <a:schemeClr val="tx1"/>
                          </a:solidFill>
                          <a:effectLst/>
                          <a:latin typeface="+mn-lt"/>
                          <a:cs typeface="Arial"/>
                        </a:rPr>
                        <a:t> </a:t>
                      </a:r>
                      <a:r>
                        <a:rPr kumimoji="0" lang="en-US" sz="1200" b="0" i="0" u="none" strike="noStrike" cap="none" normalizeH="0" baseline="0" dirty="0">
                          <a:ln>
                            <a:noFill/>
                          </a:ln>
                          <a:solidFill>
                            <a:schemeClr val="tx1"/>
                          </a:solidFill>
                          <a:effectLst/>
                          <a:latin typeface="+mn-lt"/>
                          <a:cs typeface="Arial"/>
                        </a:rPr>
                        <a:t>P</a:t>
                      </a:r>
                    </a:p>
                  </a:txBody>
                  <a:tcPr marT="44671" marB="4467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75000"/>
                        <a:buFont typeface="ZapfDingbats" pitchFamily="82" charset="2"/>
                        <a:buNone/>
                        <a:tabLst/>
                      </a:pPr>
                      <a:r>
                        <a:rPr kumimoji="0" lang="en-US" sz="1200" b="0" i="0" u="none" strike="noStrike" cap="none" normalizeH="0" baseline="0" dirty="0">
                          <a:ln>
                            <a:noFill/>
                          </a:ln>
                          <a:solidFill>
                            <a:schemeClr val="tx1"/>
                          </a:solidFill>
                          <a:effectLst/>
                          <a:latin typeface="+mn-lt"/>
                          <a:cs typeface="Arial"/>
                        </a:rPr>
                        <a:t>&gt; 1023</a:t>
                      </a:r>
                    </a:p>
                  </a:txBody>
                  <a:tcPr marT="44671" marB="4467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75000"/>
                        <a:buFont typeface="ZapfDingbats" pitchFamily="82" charset="2"/>
                        <a:buNone/>
                        <a:tabLst/>
                      </a:pPr>
                      <a:r>
                        <a:rPr kumimoji="0" lang="en-US" sz="1200" b="0" i="0" u="none" strike="noStrike" cap="none" normalizeH="0" baseline="0" dirty="0">
                          <a:ln>
                            <a:noFill/>
                          </a:ln>
                          <a:solidFill>
                            <a:schemeClr val="tx1"/>
                          </a:solidFill>
                          <a:effectLst/>
                          <a:latin typeface="+mn-lt"/>
                          <a:cs typeface="Arial"/>
                        </a:rPr>
                        <a:t>53</a:t>
                      </a:r>
                    </a:p>
                  </a:txBody>
                  <a:tcPr marT="44671" marB="4467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75000"/>
                        <a:buFont typeface="ZapfDingbats" pitchFamily="82" charset="2"/>
                        <a:buNone/>
                        <a:tabLst/>
                      </a:pPr>
                      <a:r>
                        <a:rPr kumimoji="0" lang="en-US" sz="1200" b="0" i="0" u="none" strike="noStrike" cap="none" normalizeH="0" baseline="0" dirty="0">
                          <a:ln>
                            <a:noFill/>
                          </a:ln>
                          <a:solidFill>
                            <a:schemeClr val="tx1"/>
                          </a:solidFill>
                          <a:effectLst/>
                          <a:latin typeface="+mn-lt"/>
                          <a:cs typeface="Arial"/>
                        </a:rPr>
                        <a:t>---</a:t>
                      </a:r>
                    </a:p>
                  </a:txBody>
                  <a:tcPr marT="44671" marB="4467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75000"/>
                        <a:buFont typeface="ZapfDingbats" pitchFamily="82" charset="2"/>
                        <a:buNone/>
                        <a:tabLst/>
                      </a:pPr>
                      <a:r>
                        <a:rPr kumimoji="0" lang="en-US" sz="1200" b="0" i="0" u="none" strike="noStrike" cap="none" normalizeH="0" baseline="0" dirty="0">
                          <a:ln>
                            <a:noFill/>
                          </a:ln>
                          <a:solidFill>
                            <a:schemeClr val="bg1"/>
                          </a:solidFill>
                          <a:effectLst/>
                          <a:latin typeface="+mn-lt"/>
                          <a:cs typeface="Arial"/>
                        </a:rPr>
                        <a:t>Blank</a:t>
                      </a:r>
                    </a:p>
                  </a:txBody>
                  <a:tcPr marT="44671" marB="4467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55673251"/>
                  </a:ext>
                </a:extLst>
              </a:tr>
              <a:tr h="742232">
                <a:tc>
                  <a:txBody>
                    <a:bodyPr/>
                    <a:lstStyle/>
                    <a:p>
                      <a:pPr marL="0" marR="0" lvl="0" indent="0" algn="ctr" defTabSz="914400" rtl="0" eaLnBrk="0" fontAlgn="base" latinLnBrk="0" hangingPunct="0">
                        <a:lnSpc>
                          <a:spcPct val="100000"/>
                        </a:lnSpc>
                        <a:spcBef>
                          <a:spcPct val="20000"/>
                        </a:spcBef>
                        <a:spcAft>
                          <a:spcPct val="0"/>
                        </a:spcAft>
                        <a:buClr>
                          <a:srgbClr val="000099"/>
                        </a:buClr>
                        <a:buSzPct val="75000"/>
                        <a:buFont typeface="ZapfDingbats" pitchFamily="82" charset="2"/>
                        <a:buNone/>
                        <a:tabLst/>
                      </a:pPr>
                      <a:r>
                        <a:rPr kumimoji="0" lang="en-US" sz="1200" b="0" i="0" u="none" strike="noStrike" cap="none" normalizeH="0" baseline="0" dirty="0">
                          <a:ln>
                            <a:noFill/>
                          </a:ln>
                          <a:solidFill>
                            <a:schemeClr val="tx1"/>
                          </a:solidFill>
                          <a:effectLst/>
                          <a:latin typeface="+mn-lt"/>
                          <a:cs typeface="Arial"/>
                        </a:rPr>
                        <a:t>allow</a:t>
                      </a:r>
                    </a:p>
                  </a:txBody>
                  <a:tcPr marT="44671" marB="4467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75000"/>
                        <a:buFont typeface="ZapfDingbats" pitchFamily="82" charset="2"/>
                        <a:buNone/>
                        <a:tabLst/>
                      </a:pPr>
                      <a:r>
                        <a:rPr kumimoji="0" lang="en-US" sz="1200" b="0" i="0" u="none" strike="noStrike" cap="none" normalizeH="0" baseline="0" dirty="0">
                          <a:ln>
                            <a:noFill/>
                          </a:ln>
                          <a:solidFill>
                            <a:schemeClr val="tx1"/>
                          </a:solidFill>
                          <a:effectLst/>
                          <a:latin typeface="+mn-lt"/>
                          <a:cs typeface="Arial"/>
                        </a:rPr>
                        <a:t>outside of</a:t>
                      </a:r>
                    </a:p>
                    <a:p>
                      <a:pPr marL="0" marR="0" lvl="0" indent="0" algn="ctr" defTabSz="914400" rtl="0" eaLnBrk="0" fontAlgn="base" latinLnBrk="0" hangingPunct="0">
                        <a:lnSpc>
                          <a:spcPct val="100000"/>
                        </a:lnSpc>
                        <a:spcBef>
                          <a:spcPct val="20000"/>
                        </a:spcBef>
                        <a:spcAft>
                          <a:spcPct val="0"/>
                        </a:spcAft>
                        <a:buClr>
                          <a:srgbClr val="000099"/>
                        </a:buClr>
                        <a:buSzPct val="75000"/>
                        <a:buFont typeface="ZapfDingbats" pitchFamily="82" charset="2"/>
                        <a:buNone/>
                        <a:tabLst/>
                      </a:pPr>
                      <a:r>
                        <a:rPr kumimoji="0" lang="en-US" sz="1200" b="0" i="0" u="none" strike="noStrike" cap="none" normalizeH="0" baseline="0" dirty="0">
                          <a:ln>
                            <a:noFill/>
                          </a:ln>
                          <a:solidFill>
                            <a:schemeClr val="bg1"/>
                          </a:solidFill>
                          <a:effectLst/>
                          <a:latin typeface="+mn-lt"/>
                          <a:cs typeface="Arial"/>
                        </a:rPr>
                        <a:t>222.22/16</a:t>
                      </a:r>
                    </a:p>
                  </a:txBody>
                  <a:tcPr marT="44671" marB="4467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75000"/>
                        <a:buFont typeface="ZapfDingbats" pitchFamily="82" charset="2"/>
                        <a:buNone/>
                        <a:tabLst/>
                      </a:pPr>
                      <a:r>
                        <a:rPr kumimoji="0" lang="en-US" sz="1200" b="0" i="0" u="none" strike="noStrike" cap="none" normalizeH="0" baseline="0" dirty="0">
                          <a:ln>
                            <a:noFill/>
                          </a:ln>
                          <a:solidFill>
                            <a:schemeClr val="bg1"/>
                          </a:solidFill>
                          <a:effectLst/>
                          <a:latin typeface="+mn-lt"/>
                          <a:cs typeface="Arial"/>
                        </a:rPr>
                        <a:t>222.22/16</a:t>
                      </a:r>
                    </a:p>
                  </a:txBody>
                  <a:tcPr marT="44671" marB="4467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75000"/>
                        <a:buFont typeface="ZapfDingbats" pitchFamily="82" charset="2"/>
                        <a:buNone/>
                        <a:tabLst/>
                      </a:pPr>
                      <a:r>
                        <a:rPr kumimoji="0" lang="en-US" sz="1200" b="0" i="0" u="none" strike="noStrike" cap="none" normalizeH="0" baseline="0" dirty="0">
                          <a:ln>
                            <a:noFill/>
                          </a:ln>
                          <a:solidFill>
                            <a:schemeClr val="tx1"/>
                          </a:solidFill>
                          <a:effectLst/>
                          <a:latin typeface="+mn-lt"/>
                          <a:cs typeface="Arial"/>
                        </a:rPr>
                        <a:t>U</a:t>
                      </a:r>
                      <a:r>
                        <a:rPr kumimoji="0" lang="en-US" sz="100" b="0" i="0" u="none" strike="noStrike" cap="none" normalizeH="0" baseline="0" dirty="0">
                          <a:ln>
                            <a:noFill/>
                          </a:ln>
                          <a:solidFill>
                            <a:schemeClr val="tx1"/>
                          </a:solidFill>
                          <a:effectLst/>
                          <a:latin typeface="+mn-lt"/>
                          <a:cs typeface="Arial"/>
                        </a:rPr>
                        <a:t> </a:t>
                      </a:r>
                      <a:r>
                        <a:rPr kumimoji="0" lang="en-US" sz="1200" b="0" i="0" u="none" strike="noStrike" cap="none" normalizeH="0" baseline="0" dirty="0">
                          <a:ln>
                            <a:noFill/>
                          </a:ln>
                          <a:solidFill>
                            <a:schemeClr val="tx1"/>
                          </a:solidFill>
                          <a:effectLst/>
                          <a:latin typeface="+mn-lt"/>
                          <a:cs typeface="Arial"/>
                        </a:rPr>
                        <a:t>D</a:t>
                      </a:r>
                      <a:r>
                        <a:rPr kumimoji="0" lang="en-US" sz="100" b="0" i="0" u="none" strike="noStrike" cap="none" normalizeH="0" baseline="0" dirty="0">
                          <a:ln>
                            <a:noFill/>
                          </a:ln>
                          <a:solidFill>
                            <a:schemeClr val="tx1"/>
                          </a:solidFill>
                          <a:effectLst/>
                          <a:latin typeface="+mn-lt"/>
                          <a:cs typeface="Arial"/>
                        </a:rPr>
                        <a:t> </a:t>
                      </a:r>
                      <a:r>
                        <a:rPr kumimoji="0" lang="en-US" sz="1200" b="0" i="0" u="none" strike="noStrike" cap="none" normalizeH="0" baseline="0" dirty="0">
                          <a:ln>
                            <a:noFill/>
                          </a:ln>
                          <a:solidFill>
                            <a:schemeClr val="tx1"/>
                          </a:solidFill>
                          <a:effectLst/>
                          <a:latin typeface="+mn-lt"/>
                          <a:cs typeface="Arial"/>
                        </a:rPr>
                        <a:t>P</a:t>
                      </a:r>
                    </a:p>
                  </a:txBody>
                  <a:tcPr marT="44671" marB="4467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75000"/>
                        <a:buFont typeface="ZapfDingbats" pitchFamily="82" charset="2"/>
                        <a:buNone/>
                        <a:tabLst/>
                      </a:pPr>
                      <a:r>
                        <a:rPr kumimoji="0" lang="en-US" sz="1200" b="0" i="0" u="none" strike="noStrike" cap="none" normalizeH="0" baseline="0" dirty="0">
                          <a:ln>
                            <a:noFill/>
                          </a:ln>
                          <a:solidFill>
                            <a:schemeClr val="tx1"/>
                          </a:solidFill>
                          <a:effectLst/>
                          <a:latin typeface="+mn-lt"/>
                          <a:cs typeface="Arial"/>
                        </a:rPr>
                        <a:t>53</a:t>
                      </a:r>
                    </a:p>
                  </a:txBody>
                  <a:tcPr marT="44671" marB="4467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75000"/>
                        <a:buFont typeface="ZapfDingbats" pitchFamily="82" charset="2"/>
                        <a:buNone/>
                        <a:tabLst/>
                      </a:pPr>
                      <a:r>
                        <a:rPr kumimoji="0" lang="en-US" sz="1200" b="0" i="0" u="none" strike="noStrike" cap="none" normalizeH="0" baseline="0" dirty="0">
                          <a:ln>
                            <a:noFill/>
                          </a:ln>
                          <a:solidFill>
                            <a:schemeClr val="tx1"/>
                          </a:solidFill>
                          <a:effectLst/>
                          <a:latin typeface="+mn-lt"/>
                          <a:cs typeface="Arial"/>
                        </a:rPr>
                        <a:t>&gt; 1023</a:t>
                      </a:r>
                    </a:p>
                  </a:txBody>
                  <a:tcPr marT="44671" marB="4467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75000"/>
                        <a:buFont typeface="ZapfDingbats" pitchFamily="82" charset="2"/>
                        <a:buNone/>
                        <a:tabLst/>
                      </a:pPr>
                      <a:r>
                        <a:rPr kumimoji="0" lang="en-US" sz="1200" b="0" i="0" u="none" strike="noStrike" cap="none" normalizeH="0" baseline="0" dirty="0">
                          <a:ln>
                            <a:noFill/>
                          </a:ln>
                          <a:solidFill>
                            <a:schemeClr val="tx1"/>
                          </a:solidFill>
                          <a:effectLst/>
                          <a:latin typeface="+mn-lt"/>
                          <a:cs typeface="Arial"/>
                        </a:rPr>
                        <a:t>----</a:t>
                      </a:r>
                    </a:p>
                  </a:txBody>
                  <a:tcPr marT="44671" marB="4467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75000"/>
                        <a:buFont typeface="ZapfDingbats" pitchFamily="82" charset="2"/>
                        <a:buNone/>
                        <a:tabLst/>
                      </a:pPr>
                      <a:r>
                        <a:rPr kumimoji="0" lang="en-US" sz="1200" b="1" i="0" u="none" strike="noStrike" cap="none" normalizeH="0" baseline="0" dirty="0">
                          <a:ln>
                            <a:noFill/>
                          </a:ln>
                          <a:solidFill>
                            <a:schemeClr val="tx1"/>
                          </a:solidFill>
                          <a:effectLst/>
                          <a:latin typeface="+mn-lt"/>
                          <a:cs typeface="Arial"/>
                        </a:rPr>
                        <a:t>X</a:t>
                      </a:r>
                    </a:p>
                  </a:txBody>
                  <a:tcPr marT="44671" marB="4467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51354003"/>
                  </a:ext>
                </a:extLst>
              </a:tr>
              <a:tr h="396818">
                <a:tc>
                  <a:txBody>
                    <a:bodyPr/>
                    <a:lstStyle/>
                    <a:p>
                      <a:pPr marL="0" marR="0" lvl="0" indent="0" algn="ctr" defTabSz="914400" rtl="0" eaLnBrk="0" fontAlgn="base" latinLnBrk="0" hangingPunct="0">
                        <a:lnSpc>
                          <a:spcPct val="100000"/>
                        </a:lnSpc>
                        <a:spcBef>
                          <a:spcPct val="20000"/>
                        </a:spcBef>
                        <a:spcAft>
                          <a:spcPct val="0"/>
                        </a:spcAft>
                        <a:buClr>
                          <a:srgbClr val="000099"/>
                        </a:buClr>
                        <a:buSzPct val="75000"/>
                        <a:buFont typeface="ZapfDingbats" pitchFamily="82" charset="2"/>
                        <a:buNone/>
                        <a:tabLst/>
                      </a:pPr>
                      <a:r>
                        <a:rPr kumimoji="0" lang="en-US" sz="1200" b="0" i="0" u="none" strike="noStrike" cap="none" normalizeH="0" baseline="0" dirty="0">
                          <a:ln>
                            <a:noFill/>
                          </a:ln>
                          <a:solidFill>
                            <a:schemeClr val="tx1"/>
                          </a:solidFill>
                          <a:effectLst/>
                          <a:latin typeface="+mn-lt"/>
                          <a:cs typeface="Arial"/>
                        </a:rPr>
                        <a:t>deny</a:t>
                      </a:r>
                    </a:p>
                  </a:txBody>
                  <a:tcPr marT="44671" marB="4467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75000"/>
                        <a:buFont typeface="ZapfDingbats" pitchFamily="82" charset="2"/>
                        <a:buNone/>
                        <a:tabLst/>
                      </a:pPr>
                      <a:r>
                        <a:rPr kumimoji="0" lang="en-US" sz="1200" b="0" i="0" u="none" strike="noStrike" cap="none" normalizeH="0" baseline="0" dirty="0">
                          <a:ln>
                            <a:noFill/>
                          </a:ln>
                          <a:solidFill>
                            <a:schemeClr val="tx1"/>
                          </a:solidFill>
                          <a:effectLst/>
                          <a:latin typeface="+mn-lt"/>
                          <a:cs typeface="Arial"/>
                        </a:rPr>
                        <a:t>all</a:t>
                      </a:r>
                    </a:p>
                  </a:txBody>
                  <a:tcPr marT="44671" marB="4467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75000"/>
                        <a:buFont typeface="ZapfDingbats" pitchFamily="82" charset="2"/>
                        <a:buNone/>
                        <a:tabLst/>
                      </a:pPr>
                      <a:r>
                        <a:rPr kumimoji="0" lang="en-US" sz="1200" b="0" i="0" u="none" strike="noStrike" cap="none" normalizeH="0" baseline="0" dirty="0">
                          <a:ln>
                            <a:noFill/>
                          </a:ln>
                          <a:solidFill>
                            <a:schemeClr val="tx1"/>
                          </a:solidFill>
                          <a:effectLst/>
                          <a:latin typeface="+mn-lt"/>
                          <a:cs typeface="Arial"/>
                        </a:rPr>
                        <a:t>all</a:t>
                      </a:r>
                    </a:p>
                  </a:txBody>
                  <a:tcPr marT="44671" marB="4467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75000"/>
                        <a:buFont typeface="ZapfDingbats" pitchFamily="82" charset="2"/>
                        <a:buNone/>
                        <a:tabLst/>
                      </a:pPr>
                      <a:r>
                        <a:rPr kumimoji="0" lang="en-US" sz="1200" b="0" i="0" u="none" strike="noStrike" cap="none" normalizeH="0" baseline="0" dirty="0">
                          <a:ln>
                            <a:noFill/>
                          </a:ln>
                          <a:solidFill>
                            <a:schemeClr val="tx1"/>
                          </a:solidFill>
                          <a:effectLst/>
                          <a:latin typeface="+mn-lt"/>
                          <a:cs typeface="Arial"/>
                        </a:rPr>
                        <a:t>all</a:t>
                      </a:r>
                    </a:p>
                  </a:txBody>
                  <a:tcPr marT="44671" marB="4467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75000"/>
                        <a:buFont typeface="ZapfDingbats" pitchFamily="82" charset="2"/>
                        <a:buNone/>
                        <a:tabLst/>
                      </a:pPr>
                      <a:r>
                        <a:rPr kumimoji="0" lang="en-US" sz="1200" b="0" i="0" u="none" strike="noStrike" cap="none" normalizeH="0" baseline="0" dirty="0">
                          <a:ln>
                            <a:noFill/>
                          </a:ln>
                          <a:solidFill>
                            <a:schemeClr val="tx1"/>
                          </a:solidFill>
                          <a:effectLst/>
                          <a:latin typeface="+mn-lt"/>
                          <a:cs typeface="Arial"/>
                        </a:rPr>
                        <a:t>all</a:t>
                      </a:r>
                    </a:p>
                  </a:txBody>
                  <a:tcPr marT="44671" marB="4467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75000"/>
                        <a:buFont typeface="ZapfDingbats" pitchFamily="82" charset="2"/>
                        <a:buNone/>
                        <a:tabLst/>
                      </a:pPr>
                      <a:r>
                        <a:rPr kumimoji="0" lang="en-US" sz="1200" b="0" i="0" u="none" strike="noStrike" cap="none" normalizeH="0" baseline="0" dirty="0">
                          <a:ln>
                            <a:noFill/>
                          </a:ln>
                          <a:solidFill>
                            <a:schemeClr val="tx1"/>
                          </a:solidFill>
                          <a:effectLst/>
                          <a:latin typeface="+mn-lt"/>
                          <a:cs typeface="Arial"/>
                        </a:rPr>
                        <a:t>all</a:t>
                      </a:r>
                    </a:p>
                  </a:txBody>
                  <a:tcPr marT="44671" marB="4467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75000"/>
                        <a:buFont typeface="ZapfDingbats" pitchFamily="82" charset="2"/>
                        <a:buNone/>
                        <a:tabLst/>
                      </a:pPr>
                      <a:r>
                        <a:rPr kumimoji="0" lang="en-US" sz="1200" b="0" i="0" u="none" strike="noStrike" cap="none" normalizeH="0" baseline="0" dirty="0">
                          <a:ln>
                            <a:noFill/>
                          </a:ln>
                          <a:solidFill>
                            <a:schemeClr val="tx1"/>
                          </a:solidFill>
                          <a:effectLst/>
                          <a:latin typeface="+mn-lt"/>
                          <a:cs typeface="Arial"/>
                        </a:rPr>
                        <a:t>all</a:t>
                      </a:r>
                    </a:p>
                  </a:txBody>
                  <a:tcPr marT="44671" marB="4467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75000"/>
                        <a:buFont typeface="ZapfDingbats" pitchFamily="82" charset="2"/>
                        <a:buNone/>
                        <a:tabLst/>
                      </a:pPr>
                      <a:r>
                        <a:rPr kumimoji="0" lang="en-US" sz="1200" b="0" i="0" u="none" strike="noStrike" cap="none" normalizeH="0" baseline="0" dirty="0">
                          <a:ln>
                            <a:noFill/>
                          </a:ln>
                          <a:solidFill>
                            <a:schemeClr val="bg1"/>
                          </a:solidFill>
                          <a:effectLst/>
                          <a:latin typeface="+mn-lt"/>
                          <a:cs typeface="Arial"/>
                        </a:rPr>
                        <a:t>Blank</a:t>
                      </a:r>
                    </a:p>
                  </a:txBody>
                  <a:tcPr marT="44671" marB="4467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22452564"/>
                  </a:ext>
                </a:extLst>
              </a:tr>
            </a:tbl>
          </a:graphicData>
        </a:graphic>
      </p:graphicFrame>
      <p:graphicFrame>
        <p:nvGraphicFramePr>
          <p:cNvPr id="5" name="Object 4" descr="Start fraction 222.22 over 16 end fraction."/>
          <p:cNvGraphicFramePr>
            <a:graphicFrameLocks noChangeAspect="1"/>
          </p:cNvGraphicFramePr>
          <p:nvPr>
            <p:extLst>
              <p:ext uri="{D42A27DB-BD31-4B8C-83A1-F6EECF244321}">
                <p14:modId xmlns:p14="http://schemas.microsoft.com/office/powerpoint/2010/main" val="1679507415"/>
              </p:ext>
            </p:extLst>
          </p:nvPr>
        </p:nvGraphicFramePr>
        <p:xfrm>
          <a:off x="1650175" y="3087554"/>
          <a:ext cx="571877" cy="422099"/>
        </p:xfrm>
        <a:graphic>
          <a:graphicData uri="http://schemas.openxmlformats.org/presentationml/2006/ole">
            <mc:AlternateContent xmlns:mc="http://schemas.openxmlformats.org/markup-compatibility/2006">
              <mc:Choice xmlns:v="urn:schemas-microsoft-com:vml" Requires="v">
                <p:oleObj spid="_x0000_s43106" name="Equation" r:id="rId3" imgW="533160" imgH="393480" progId="Equation.DSMT4">
                  <p:embed/>
                </p:oleObj>
              </mc:Choice>
              <mc:Fallback>
                <p:oleObj name="Equation" r:id="rId3" imgW="533160" imgH="393480" progId="Equation.DSMT4">
                  <p:embed/>
                  <p:pic>
                    <p:nvPicPr>
                      <p:cNvPr id="5" name="Object 4"/>
                      <p:cNvPicPr/>
                      <p:nvPr/>
                    </p:nvPicPr>
                    <p:blipFill>
                      <a:blip r:embed="rId4"/>
                      <a:stretch>
                        <a:fillRect/>
                      </a:stretch>
                    </p:blipFill>
                    <p:spPr>
                      <a:xfrm>
                        <a:off x="1650175" y="3087554"/>
                        <a:ext cx="571877" cy="422099"/>
                      </a:xfrm>
                      <a:prstGeom prst="rect">
                        <a:avLst/>
                      </a:prstGeom>
                    </p:spPr>
                  </p:pic>
                </p:oleObj>
              </mc:Fallback>
            </mc:AlternateContent>
          </a:graphicData>
        </a:graphic>
      </p:graphicFrame>
      <p:graphicFrame>
        <p:nvGraphicFramePr>
          <p:cNvPr id="6" name="Object 5" descr="Start fraction 222.22 over 16 end fraction."/>
          <p:cNvGraphicFramePr>
            <a:graphicFrameLocks noChangeAspect="1"/>
          </p:cNvGraphicFramePr>
          <p:nvPr>
            <p:extLst>
              <p:ext uri="{D42A27DB-BD31-4B8C-83A1-F6EECF244321}">
                <p14:modId xmlns:p14="http://schemas.microsoft.com/office/powerpoint/2010/main" val="1151544521"/>
              </p:ext>
            </p:extLst>
          </p:nvPr>
        </p:nvGraphicFramePr>
        <p:xfrm>
          <a:off x="1696258" y="3881380"/>
          <a:ext cx="549562" cy="405629"/>
        </p:xfrm>
        <a:graphic>
          <a:graphicData uri="http://schemas.openxmlformats.org/presentationml/2006/ole">
            <mc:AlternateContent xmlns:mc="http://schemas.openxmlformats.org/markup-compatibility/2006">
              <mc:Choice xmlns:v="urn:schemas-microsoft-com:vml" Requires="v">
                <p:oleObj spid="_x0000_s43107" name="Equation" r:id="rId5" imgW="533160" imgH="393480" progId="Equation.DSMT4">
                  <p:embed/>
                </p:oleObj>
              </mc:Choice>
              <mc:Fallback>
                <p:oleObj name="Equation" r:id="rId5" imgW="533160" imgH="393480" progId="Equation.DSMT4">
                  <p:embed/>
                  <p:pic>
                    <p:nvPicPr>
                      <p:cNvPr id="9" name="Object 8"/>
                      <p:cNvPicPr/>
                      <p:nvPr/>
                    </p:nvPicPr>
                    <p:blipFill>
                      <a:blip r:embed="rId6"/>
                      <a:stretch>
                        <a:fillRect/>
                      </a:stretch>
                    </p:blipFill>
                    <p:spPr>
                      <a:xfrm>
                        <a:off x="1696258" y="3881380"/>
                        <a:ext cx="549562" cy="405629"/>
                      </a:xfrm>
                      <a:prstGeom prst="rect">
                        <a:avLst/>
                      </a:prstGeom>
                    </p:spPr>
                  </p:pic>
                </p:oleObj>
              </mc:Fallback>
            </mc:AlternateContent>
          </a:graphicData>
        </a:graphic>
      </p:graphicFrame>
      <p:graphicFrame>
        <p:nvGraphicFramePr>
          <p:cNvPr id="7" name="Object 6" descr="Start fraction 222.22 over 16 end fraction."/>
          <p:cNvGraphicFramePr>
            <a:graphicFrameLocks noChangeAspect="1"/>
          </p:cNvGraphicFramePr>
          <p:nvPr>
            <p:extLst>
              <p:ext uri="{D42A27DB-BD31-4B8C-83A1-F6EECF244321}">
                <p14:modId xmlns:p14="http://schemas.microsoft.com/office/powerpoint/2010/main" val="2677750997"/>
              </p:ext>
            </p:extLst>
          </p:nvPr>
        </p:nvGraphicFramePr>
        <p:xfrm>
          <a:off x="1661333" y="4549289"/>
          <a:ext cx="549562" cy="405629"/>
        </p:xfrm>
        <a:graphic>
          <a:graphicData uri="http://schemas.openxmlformats.org/presentationml/2006/ole">
            <mc:AlternateContent xmlns:mc="http://schemas.openxmlformats.org/markup-compatibility/2006">
              <mc:Choice xmlns:v="urn:schemas-microsoft-com:vml" Requires="v">
                <p:oleObj spid="_x0000_s43108" name="Equation" r:id="rId7" imgW="533160" imgH="393480" progId="Equation.DSMT4">
                  <p:embed/>
                </p:oleObj>
              </mc:Choice>
              <mc:Fallback>
                <p:oleObj name="Equation" r:id="rId7" imgW="533160" imgH="393480" progId="Equation.DSMT4">
                  <p:embed/>
                  <p:pic>
                    <p:nvPicPr>
                      <p:cNvPr id="9" name="Object 8"/>
                      <p:cNvPicPr/>
                      <p:nvPr/>
                    </p:nvPicPr>
                    <p:blipFill>
                      <a:blip r:embed="rId6"/>
                      <a:stretch>
                        <a:fillRect/>
                      </a:stretch>
                    </p:blipFill>
                    <p:spPr>
                      <a:xfrm>
                        <a:off x="1661333" y="4549289"/>
                        <a:ext cx="549562" cy="405629"/>
                      </a:xfrm>
                      <a:prstGeom prst="rect">
                        <a:avLst/>
                      </a:prstGeom>
                    </p:spPr>
                  </p:pic>
                </p:oleObj>
              </mc:Fallback>
            </mc:AlternateContent>
          </a:graphicData>
        </a:graphic>
      </p:graphicFrame>
      <p:graphicFrame>
        <p:nvGraphicFramePr>
          <p:cNvPr id="8" name="Object 7" descr="Start fraction 222.22 over 16 end fraction."/>
          <p:cNvGraphicFramePr>
            <a:graphicFrameLocks noChangeAspect="1"/>
          </p:cNvGraphicFramePr>
          <p:nvPr>
            <p:extLst>
              <p:ext uri="{D42A27DB-BD31-4B8C-83A1-F6EECF244321}">
                <p14:modId xmlns:p14="http://schemas.microsoft.com/office/powerpoint/2010/main" val="3150727801"/>
              </p:ext>
            </p:extLst>
          </p:nvPr>
        </p:nvGraphicFramePr>
        <p:xfrm>
          <a:off x="1722930" y="5383157"/>
          <a:ext cx="522890" cy="385943"/>
        </p:xfrm>
        <a:graphic>
          <a:graphicData uri="http://schemas.openxmlformats.org/presentationml/2006/ole">
            <mc:AlternateContent xmlns:mc="http://schemas.openxmlformats.org/markup-compatibility/2006">
              <mc:Choice xmlns:v="urn:schemas-microsoft-com:vml" Requires="v">
                <p:oleObj spid="_x0000_s43109" name="Equation" r:id="rId8" imgW="533160" imgH="393480" progId="Equation.DSMT4">
                  <p:embed/>
                </p:oleObj>
              </mc:Choice>
              <mc:Fallback>
                <p:oleObj name="Equation" r:id="rId8" imgW="533160" imgH="393480" progId="Equation.DSMT4">
                  <p:embed/>
                  <p:pic>
                    <p:nvPicPr>
                      <p:cNvPr id="9" name="Object 8"/>
                      <p:cNvPicPr/>
                      <p:nvPr/>
                    </p:nvPicPr>
                    <p:blipFill>
                      <a:blip r:embed="rId6"/>
                      <a:stretch>
                        <a:fillRect/>
                      </a:stretch>
                    </p:blipFill>
                    <p:spPr>
                      <a:xfrm>
                        <a:off x="1722930" y="5383157"/>
                        <a:ext cx="522890" cy="385943"/>
                      </a:xfrm>
                      <a:prstGeom prst="rect">
                        <a:avLst/>
                      </a:prstGeom>
                    </p:spPr>
                  </p:pic>
                </p:oleObj>
              </mc:Fallback>
            </mc:AlternateContent>
          </a:graphicData>
        </a:graphic>
      </p:graphicFrame>
      <p:graphicFrame>
        <p:nvGraphicFramePr>
          <p:cNvPr id="10" name="Object 9" descr="Start fraction 222.22 over 16 end fraction."/>
          <p:cNvGraphicFramePr>
            <a:graphicFrameLocks noChangeAspect="1"/>
          </p:cNvGraphicFramePr>
          <p:nvPr>
            <p:extLst>
              <p:ext uri="{D42A27DB-BD31-4B8C-83A1-F6EECF244321}">
                <p14:modId xmlns:p14="http://schemas.microsoft.com/office/powerpoint/2010/main" val="3178253257"/>
              </p:ext>
            </p:extLst>
          </p:nvPr>
        </p:nvGraphicFramePr>
        <p:xfrm>
          <a:off x="2798882" y="3136499"/>
          <a:ext cx="507512" cy="374593"/>
        </p:xfrm>
        <a:graphic>
          <a:graphicData uri="http://schemas.openxmlformats.org/presentationml/2006/ole">
            <mc:AlternateContent xmlns:mc="http://schemas.openxmlformats.org/markup-compatibility/2006">
              <mc:Choice xmlns:v="urn:schemas-microsoft-com:vml" Requires="v">
                <p:oleObj spid="_x0000_s43110" name="Equation" r:id="rId9" imgW="533160" imgH="393480" progId="Equation.DSMT4">
                  <p:embed/>
                </p:oleObj>
              </mc:Choice>
              <mc:Fallback>
                <p:oleObj name="Equation" r:id="rId9" imgW="533160" imgH="393480" progId="Equation.DSMT4">
                  <p:embed/>
                  <p:pic>
                    <p:nvPicPr>
                      <p:cNvPr id="9" name="Object 8"/>
                      <p:cNvPicPr/>
                      <p:nvPr/>
                    </p:nvPicPr>
                    <p:blipFill>
                      <a:blip r:embed="rId6"/>
                      <a:stretch>
                        <a:fillRect/>
                      </a:stretch>
                    </p:blipFill>
                    <p:spPr>
                      <a:xfrm>
                        <a:off x="2798882" y="3136499"/>
                        <a:ext cx="507512" cy="374593"/>
                      </a:xfrm>
                      <a:prstGeom prst="rect">
                        <a:avLst/>
                      </a:prstGeom>
                    </p:spPr>
                  </p:pic>
                </p:oleObj>
              </mc:Fallback>
            </mc:AlternateContent>
          </a:graphicData>
        </a:graphic>
      </p:graphicFrame>
      <p:graphicFrame>
        <p:nvGraphicFramePr>
          <p:cNvPr id="9" name="Object 8" descr="Start fraction 222.22 over 16 end fraction."/>
          <p:cNvGraphicFramePr>
            <a:graphicFrameLocks noChangeAspect="1"/>
          </p:cNvGraphicFramePr>
          <p:nvPr>
            <p:extLst>
              <p:ext uri="{D42A27DB-BD31-4B8C-83A1-F6EECF244321}">
                <p14:modId xmlns:p14="http://schemas.microsoft.com/office/powerpoint/2010/main" val="1370972960"/>
              </p:ext>
            </p:extLst>
          </p:nvPr>
        </p:nvGraphicFramePr>
        <p:xfrm>
          <a:off x="2777857" y="3749588"/>
          <a:ext cx="549562" cy="405629"/>
        </p:xfrm>
        <a:graphic>
          <a:graphicData uri="http://schemas.openxmlformats.org/presentationml/2006/ole">
            <mc:AlternateContent xmlns:mc="http://schemas.openxmlformats.org/markup-compatibility/2006">
              <mc:Choice xmlns:v="urn:schemas-microsoft-com:vml" Requires="v">
                <p:oleObj spid="_x0000_s43111" name="Equation" r:id="rId10" imgW="533160" imgH="393480" progId="Equation.DSMT4">
                  <p:embed/>
                </p:oleObj>
              </mc:Choice>
              <mc:Fallback>
                <p:oleObj name="Equation" r:id="rId10" imgW="533160" imgH="393480" progId="Equation.DSMT4">
                  <p:embed/>
                  <p:pic>
                    <p:nvPicPr>
                      <p:cNvPr id="9" name="Object 8"/>
                      <p:cNvPicPr/>
                      <p:nvPr/>
                    </p:nvPicPr>
                    <p:blipFill>
                      <a:blip r:embed="rId6"/>
                      <a:stretch>
                        <a:fillRect/>
                      </a:stretch>
                    </p:blipFill>
                    <p:spPr>
                      <a:xfrm>
                        <a:off x="2777857" y="3749588"/>
                        <a:ext cx="549562" cy="405629"/>
                      </a:xfrm>
                      <a:prstGeom prst="rect">
                        <a:avLst/>
                      </a:prstGeom>
                    </p:spPr>
                  </p:pic>
                </p:oleObj>
              </mc:Fallback>
            </mc:AlternateContent>
          </a:graphicData>
        </a:graphic>
      </p:graphicFrame>
      <p:graphicFrame>
        <p:nvGraphicFramePr>
          <p:cNvPr id="11" name="Object 10" descr="Start fraction 222.22 over 16 end fraction."/>
          <p:cNvGraphicFramePr>
            <a:graphicFrameLocks noChangeAspect="1"/>
          </p:cNvGraphicFramePr>
          <p:nvPr>
            <p:extLst>
              <p:ext uri="{D42A27DB-BD31-4B8C-83A1-F6EECF244321}">
                <p14:modId xmlns:p14="http://schemas.microsoft.com/office/powerpoint/2010/main" val="4201818434"/>
              </p:ext>
            </p:extLst>
          </p:nvPr>
        </p:nvGraphicFramePr>
        <p:xfrm>
          <a:off x="2798882" y="4580620"/>
          <a:ext cx="533400" cy="393700"/>
        </p:xfrm>
        <a:graphic>
          <a:graphicData uri="http://schemas.openxmlformats.org/presentationml/2006/ole">
            <mc:AlternateContent xmlns:mc="http://schemas.openxmlformats.org/markup-compatibility/2006">
              <mc:Choice xmlns:v="urn:schemas-microsoft-com:vml" Requires="v">
                <p:oleObj spid="_x0000_s43112" name="Equation" r:id="rId11" imgW="533160" imgH="393480" progId="Equation.DSMT4">
                  <p:embed/>
                </p:oleObj>
              </mc:Choice>
              <mc:Fallback>
                <p:oleObj name="Equation" r:id="rId11" imgW="533160" imgH="393480" progId="Equation.DSMT4">
                  <p:embed/>
                  <p:pic>
                    <p:nvPicPr>
                      <p:cNvPr id="9" name="Object 8"/>
                      <p:cNvPicPr/>
                      <p:nvPr/>
                    </p:nvPicPr>
                    <p:blipFill>
                      <a:blip r:embed="rId6"/>
                      <a:stretch>
                        <a:fillRect/>
                      </a:stretch>
                    </p:blipFill>
                    <p:spPr>
                      <a:xfrm>
                        <a:off x="2798882" y="4580620"/>
                        <a:ext cx="533400" cy="393700"/>
                      </a:xfrm>
                      <a:prstGeom prst="rect">
                        <a:avLst/>
                      </a:prstGeom>
                    </p:spPr>
                  </p:pic>
                </p:oleObj>
              </mc:Fallback>
            </mc:AlternateContent>
          </a:graphicData>
        </a:graphic>
      </p:graphicFrame>
      <p:graphicFrame>
        <p:nvGraphicFramePr>
          <p:cNvPr id="12" name="Object 11" descr="Start fraction 222.22 over 16 end fraction."/>
          <p:cNvGraphicFramePr>
            <a:graphicFrameLocks noChangeAspect="1"/>
          </p:cNvGraphicFramePr>
          <p:nvPr>
            <p:extLst>
              <p:ext uri="{D42A27DB-BD31-4B8C-83A1-F6EECF244321}">
                <p14:modId xmlns:p14="http://schemas.microsoft.com/office/powerpoint/2010/main" val="660362998"/>
              </p:ext>
            </p:extLst>
          </p:nvPr>
        </p:nvGraphicFramePr>
        <p:xfrm>
          <a:off x="2798882" y="5182967"/>
          <a:ext cx="549562" cy="405629"/>
        </p:xfrm>
        <a:graphic>
          <a:graphicData uri="http://schemas.openxmlformats.org/presentationml/2006/ole">
            <mc:AlternateContent xmlns:mc="http://schemas.openxmlformats.org/markup-compatibility/2006">
              <mc:Choice xmlns:v="urn:schemas-microsoft-com:vml" Requires="v">
                <p:oleObj spid="_x0000_s43113" name="Equation" r:id="rId12" imgW="533160" imgH="393480" progId="Equation.DSMT4">
                  <p:embed/>
                </p:oleObj>
              </mc:Choice>
              <mc:Fallback>
                <p:oleObj name="Equation" r:id="rId12" imgW="533160" imgH="393480" progId="Equation.DSMT4">
                  <p:embed/>
                  <p:pic>
                    <p:nvPicPr>
                      <p:cNvPr id="9" name="Object 8"/>
                      <p:cNvPicPr/>
                      <p:nvPr/>
                    </p:nvPicPr>
                    <p:blipFill>
                      <a:blip r:embed="rId6"/>
                      <a:stretch>
                        <a:fillRect/>
                      </a:stretch>
                    </p:blipFill>
                    <p:spPr>
                      <a:xfrm>
                        <a:off x="2798882" y="5182967"/>
                        <a:ext cx="549562" cy="405629"/>
                      </a:xfrm>
                      <a:prstGeom prst="rect">
                        <a:avLst/>
                      </a:prstGeom>
                    </p:spPr>
                  </p:pic>
                </p:oleObj>
              </mc:Fallback>
            </mc:AlternateContent>
          </a:graphicData>
        </a:graphic>
      </p:graphicFrame>
    </p:spTree>
    <p:extLst>
      <p:ext uri="{BB962C8B-B14F-4D97-AF65-F5344CB8AC3E}">
        <p14:creationId xmlns:p14="http://schemas.microsoft.com/office/powerpoint/2010/main" val="411547780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eaLnBrk="0" fontAlgn="base" hangingPunct="0">
              <a:spcBef>
                <a:spcPct val="0"/>
              </a:spcBef>
              <a:spcAft>
                <a:spcPct val="0"/>
              </a:spcAft>
              <a:buClrTx/>
            </a:pPr>
            <a:r>
              <a:rPr lang="en-US" dirty="0">
                <a:latin typeface="Times New Roman" panose="02020603050405020304" pitchFamily="18" charset="0"/>
                <a:ea typeface="ＭＳ Ｐゴシック" charset="0"/>
              </a:rPr>
              <a:t>Application Gateways</a:t>
            </a:r>
          </a:p>
        </p:txBody>
      </p:sp>
      <p:sp>
        <p:nvSpPr>
          <p:cNvPr id="3" name="Content Placeholder 2"/>
          <p:cNvSpPr>
            <a:spLocks noGrp="1"/>
          </p:cNvSpPr>
          <p:nvPr>
            <p:ph type="body" idx="1"/>
          </p:nvPr>
        </p:nvSpPr>
        <p:spPr>
          <a:xfrm>
            <a:off x="457200" y="1600200"/>
            <a:ext cx="8229600" cy="992549"/>
          </a:xfrm>
        </p:spPr>
        <p:txBody>
          <a:bodyPr wrap="square" lIns="91425" tIns="91425" rIns="91425" bIns="91425">
            <a:spAutoFit/>
          </a:bodyPr>
          <a:lstStyle/>
          <a:p>
            <a:pPr eaLnBrk="0" fontAlgn="base" hangingPunct="0">
              <a:spcAft>
                <a:spcPct val="0"/>
              </a:spcAft>
            </a:pPr>
            <a:r>
              <a:rPr lang="en-US" sz="2000" dirty="0">
                <a:solidFill>
                  <a:srgbClr val="000000"/>
                </a:solidFill>
                <a:latin typeface="Arial (Body)"/>
                <a:ea typeface="ＭＳ Ｐゴシック" charset="0"/>
              </a:rPr>
              <a:t>filter packets on application data as well as on </a:t>
            </a:r>
            <a:r>
              <a:rPr lang="pl-PL" sz="2000" dirty="0">
                <a:solidFill>
                  <a:srgbClr val="000000"/>
                </a:solidFill>
                <a:latin typeface="Arial (Body)"/>
                <a:ea typeface="ＭＳ Ｐゴシック" charset="0"/>
              </a:rPr>
              <a:t>I</a:t>
            </a:r>
            <a:r>
              <a:rPr lang="pl-PL" sz="100" dirty="0">
                <a:solidFill>
                  <a:srgbClr val="000000"/>
                </a:solidFill>
                <a:latin typeface="Arial (Body)"/>
                <a:ea typeface="ＭＳ Ｐゴシック" charset="0"/>
              </a:rPr>
              <a:t> </a:t>
            </a:r>
            <a:r>
              <a:rPr lang="pl-PL" sz="2000" dirty="0">
                <a:solidFill>
                  <a:srgbClr val="000000"/>
                </a:solidFill>
                <a:latin typeface="Arial (Body)"/>
                <a:ea typeface="ＭＳ Ｐゴシック" charset="0"/>
              </a:rPr>
              <a:t>P / T</a:t>
            </a:r>
            <a:r>
              <a:rPr lang="pl-PL" sz="100" dirty="0">
                <a:solidFill>
                  <a:srgbClr val="000000"/>
                </a:solidFill>
                <a:latin typeface="Arial (Body)"/>
                <a:ea typeface="ＭＳ Ｐゴシック" charset="0"/>
              </a:rPr>
              <a:t> </a:t>
            </a:r>
            <a:r>
              <a:rPr lang="pl-PL" sz="2000" dirty="0">
                <a:solidFill>
                  <a:srgbClr val="000000"/>
                </a:solidFill>
                <a:latin typeface="Arial (Body)"/>
                <a:ea typeface="ＭＳ Ｐゴシック" charset="0"/>
              </a:rPr>
              <a:t>C</a:t>
            </a:r>
            <a:r>
              <a:rPr lang="pl-PL" sz="100" dirty="0">
                <a:solidFill>
                  <a:srgbClr val="000000"/>
                </a:solidFill>
                <a:latin typeface="Arial (Body)"/>
                <a:ea typeface="ＭＳ Ｐゴシック" charset="0"/>
              </a:rPr>
              <a:t> </a:t>
            </a:r>
            <a:r>
              <a:rPr lang="pl-PL" sz="2000" dirty="0">
                <a:solidFill>
                  <a:srgbClr val="000000"/>
                </a:solidFill>
                <a:latin typeface="Arial (Body)"/>
                <a:ea typeface="ＭＳ Ｐゴシック" charset="0"/>
              </a:rPr>
              <a:t>P / U</a:t>
            </a:r>
            <a:r>
              <a:rPr lang="pl-PL" sz="100" dirty="0">
                <a:solidFill>
                  <a:srgbClr val="000000"/>
                </a:solidFill>
                <a:latin typeface="Arial (Body)"/>
                <a:ea typeface="ＭＳ Ｐゴシック" charset="0"/>
              </a:rPr>
              <a:t> </a:t>
            </a:r>
            <a:r>
              <a:rPr lang="pl-PL" sz="2000" dirty="0">
                <a:solidFill>
                  <a:srgbClr val="000000"/>
                </a:solidFill>
                <a:latin typeface="Arial (Body)"/>
                <a:ea typeface="ＭＳ Ｐゴシック" charset="0"/>
              </a:rPr>
              <a:t>D</a:t>
            </a:r>
            <a:r>
              <a:rPr lang="pl-PL" sz="100" dirty="0">
                <a:solidFill>
                  <a:srgbClr val="000000"/>
                </a:solidFill>
                <a:latin typeface="Arial (Body)"/>
                <a:ea typeface="ＭＳ Ｐゴシック" charset="0"/>
              </a:rPr>
              <a:t> </a:t>
            </a:r>
            <a:r>
              <a:rPr lang="pl-PL" sz="2000" dirty="0">
                <a:solidFill>
                  <a:srgbClr val="000000"/>
                </a:solidFill>
                <a:latin typeface="Arial (Body)"/>
                <a:ea typeface="ＭＳ Ｐゴシック" charset="0"/>
              </a:rPr>
              <a:t>P </a:t>
            </a:r>
            <a:r>
              <a:rPr lang="en-US" sz="2000" dirty="0">
                <a:solidFill>
                  <a:srgbClr val="000000"/>
                </a:solidFill>
                <a:latin typeface="Arial (Body)"/>
                <a:ea typeface="ＭＳ Ｐゴシック" charset="0"/>
              </a:rPr>
              <a:t>fields.</a:t>
            </a:r>
          </a:p>
          <a:p>
            <a:pPr eaLnBrk="0" fontAlgn="base" hangingPunct="0">
              <a:spcAft>
                <a:spcPct val="0"/>
              </a:spcAft>
            </a:pPr>
            <a:r>
              <a:rPr lang="en-US" sz="2000" b="1" dirty="0">
                <a:solidFill>
                  <a:srgbClr val="000000"/>
                </a:solidFill>
                <a:latin typeface="Arial (Body)"/>
                <a:ea typeface="ＭＳ Ｐゴシック" charset="0"/>
              </a:rPr>
              <a:t>example: </a:t>
            </a:r>
            <a:r>
              <a:rPr lang="en-US" sz="2000" dirty="0">
                <a:solidFill>
                  <a:srgbClr val="000000"/>
                </a:solidFill>
                <a:latin typeface="Arial (Body)"/>
                <a:ea typeface="ＭＳ Ｐゴシック" charset="0"/>
              </a:rPr>
              <a:t>allow select internal users to telnet outside</a:t>
            </a:r>
          </a:p>
        </p:txBody>
      </p:sp>
      <p:sp>
        <p:nvSpPr>
          <p:cNvPr id="4" name="Text Placeholder 3"/>
          <p:cNvSpPr>
            <a:spLocks noGrp="1"/>
          </p:cNvSpPr>
          <p:nvPr>
            <p:ph type="body" idx="2"/>
          </p:nvPr>
        </p:nvSpPr>
        <p:spPr>
          <a:xfrm>
            <a:off x="457200" y="2574474"/>
            <a:ext cx="8229600" cy="2163763"/>
          </a:xfrm>
        </p:spPr>
        <p:txBody>
          <a:bodyPr/>
          <a:lstStyle/>
          <a:p>
            <a:pPr marL="432000" lvl="0" indent="-432000" eaLnBrk="0" fontAlgn="base" hangingPunct="0">
              <a:spcAft>
                <a:spcPct val="0"/>
              </a:spcAft>
              <a:buFont typeface="+mj-lt"/>
              <a:buAutoNum type="arabicPeriod"/>
            </a:pPr>
            <a:r>
              <a:rPr lang="en-US" sz="2000" kern="1200" dirty="0">
                <a:solidFill>
                  <a:srgbClr val="000000"/>
                </a:solidFill>
                <a:latin typeface="Arial (Body)"/>
                <a:ea typeface="ＭＳ Ｐゴシック" charset="0"/>
                <a:cs typeface="Gill Sans MT" charset="0"/>
              </a:rPr>
              <a:t>require all telnet users to telnet through gateway.</a:t>
            </a:r>
          </a:p>
          <a:p>
            <a:pPr marL="432000" lvl="0" indent="-432000" eaLnBrk="0" fontAlgn="base" hangingPunct="0">
              <a:spcAft>
                <a:spcPct val="0"/>
              </a:spcAft>
              <a:buFont typeface="+mj-lt"/>
              <a:buAutoNum type="arabicPeriod"/>
            </a:pPr>
            <a:r>
              <a:rPr lang="en-US" sz="2000" kern="1200" dirty="0">
                <a:solidFill>
                  <a:srgbClr val="000000"/>
                </a:solidFill>
                <a:latin typeface="Arial (Body)"/>
                <a:ea typeface="ＭＳ Ｐゴシック" charset="0"/>
                <a:cs typeface="Gill Sans MT" charset="0"/>
              </a:rPr>
              <a:t>for authorized users, gateway sets up telnet connection to dest host. Gateway relays data between 2 connections</a:t>
            </a:r>
          </a:p>
          <a:p>
            <a:pPr marL="432000" lvl="0" indent="-432000" eaLnBrk="0" fontAlgn="base" hangingPunct="0">
              <a:spcAft>
                <a:spcPct val="0"/>
              </a:spcAft>
              <a:buFont typeface="+mj-lt"/>
              <a:buAutoNum type="arabicPeriod"/>
            </a:pPr>
            <a:r>
              <a:rPr lang="en-US" sz="2000" kern="1200" dirty="0">
                <a:solidFill>
                  <a:srgbClr val="000000"/>
                </a:solidFill>
                <a:latin typeface="Arial (Body)"/>
                <a:ea typeface="ＭＳ Ｐゴシック" charset="0"/>
                <a:cs typeface="Gill Sans MT" charset="0"/>
              </a:rPr>
              <a:t>router filter blocks all telnet connections not originating from gateway.</a:t>
            </a:r>
          </a:p>
        </p:txBody>
      </p:sp>
      <p:pic>
        <p:nvPicPr>
          <p:cNvPr id="6" name="Picture 5" descr="An internet group has several parts. A router with a server has 2 wires. 1, outside the group. 2, a switch with 2 P Cs. This switch connects to another switch linked to 3 P Cs and a server. From 1 of these P Cs, host to gateway telnet session, an arrow points to the server. Application gateway. From here, an arrow points through the router with a server, router and filter, outside the group. Gateway to remote host telnet session."/>
          <p:cNvPicPr>
            <a:picLocks noChangeAspect="1"/>
          </p:cNvPicPr>
          <p:nvPr/>
        </p:nvPicPr>
        <p:blipFill>
          <a:blip r:embed="rId2"/>
          <a:stretch>
            <a:fillRect/>
          </a:stretch>
        </p:blipFill>
        <p:spPr>
          <a:xfrm>
            <a:off x="2838521" y="4786721"/>
            <a:ext cx="3466958" cy="1574752"/>
          </a:xfrm>
          <a:prstGeom prst="rect">
            <a:avLst/>
          </a:prstGeom>
        </p:spPr>
      </p:pic>
    </p:spTree>
    <p:extLst>
      <p:ext uri="{BB962C8B-B14F-4D97-AF65-F5344CB8AC3E}">
        <p14:creationId xmlns:p14="http://schemas.microsoft.com/office/powerpoint/2010/main" val="13449651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latin typeface="Times New Roman" panose="02020603050405020304" pitchFamily="18" charset="0"/>
                <a:cs typeface="Times New Roman" panose="02020603050405020304" pitchFamily="18" charset="0"/>
              </a:rPr>
              <a:t>A More Sophisticated Encryption Approach</a:t>
            </a:r>
          </a:p>
        </p:txBody>
      </p:sp>
      <p:sp>
        <p:nvSpPr>
          <p:cNvPr id="3" name="Text Placeholder 2"/>
          <p:cNvSpPr>
            <a:spLocks noGrp="1"/>
          </p:cNvSpPr>
          <p:nvPr>
            <p:ph idx="1"/>
          </p:nvPr>
        </p:nvSpPr>
        <p:spPr>
          <a:xfrm>
            <a:off x="457200" y="1600200"/>
            <a:ext cx="8229600" cy="1534886"/>
          </a:xfrm>
        </p:spPr>
        <p:txBody>
          <a:bodyPr/>
          <a:lstStyle/>
          <a:p>
            <a:pPr marL="255600" indent="-255600"/>
            <a:r>
              <a:rPr lang="en-US" sz="2400" dirty="0">
                <a:latin typeface="+mn-lt"/>
              </a:rPr>
              <a:t>n substitution ciphers, M</a:t>
            </a:r>
            <a:r>
              <a:rPr lang="en-US" sz="2400" baseline="-25000" dirty="0">
                <a:latin typeface="+mn-lt"/>
              </a:rPr>
              <a:t>1</a:t>
            </a:r>
            <a:r>
              <a:rPr lang="en-US" sz="2400" dirty="0">
                <a:latin typeface="+mn-lt"/>
              </a:rPr>
              <a:t>,M</a:t>
            </a:r>
            <a:r>
              <a:rPr lang="en-US" sz="2400" baseline="-25000" dirty="0">
                <a:latin typeface="+mn-lt"/>
              </a:rPr>
              <a:t>2</a:t>
            </a:r>
            <a:r>
              <a:rPr lang="en-US" sz="2400" dirty="0">
                <a:latin typeface="+mn-lt"/>
              </a:rPr>
              <a:t>,…,M</a:t>
            </a:r>
            <a:r>
              <a:rPr lang="en-US" sz="2400" baseline="-25000" dirty="0">
                <a:latin typeface="+mn-lt"/>
              </a:rPr>
              <a:t>n</a:t>
            </a:r>
          </a:p>
          <a:p>
            <a:pPr marL="255600" indent="-255600"/>
            <a:r>
              <a:rPr lang="en-US" sz="2400" dirty="0">
                <a:latin typeface="+mn-lt"/>
              </a:rPr>
              <a:t>cycling pattern:</a:t>
            </a:r>
          </a:p>
          <a:p>
            <a:pPr marL="741600" lvl="1" indent="-284400">
              <a:buFont typeface="Arial" panose="020B0604020202020204" pitchFamily="34" charset="0"/>
              <a:buChar char="–"/>
            </a:pPr>
            <a:r>
              <a:rPr lang="en-US" sz="2400" b="1" dirty="0">
                <a:solidFill>
                  <a:schemeClr val="tx1"/>
                </a:solidFill>
                <a:latin typeface="+mn-lt"/>
              </a:rPr>
              <a:t>e.g., n=4: M</a:t>
            </a:r>
            <a:r>
              <a:rPr lang="en-US" sz="2400" b="1" baseline="-25000" dirty="0">
                <a:solidFill>
                  <a:schemeClr val="tx1"/>
                </a:solidFill>
                <a:latin typeface="+mn-lt"/>
              </a:rPr>
              <a:t>1</a:t>
            </a:r>
            <a:r>
              <a:rPr lang="en-US" sz="2400" b="1" dirty="0">
                <a:solidFill>
                  <a:schemeClr val="tx1"/>
                </a:solidFill>
                <a:latin typeface="+mn-lt"/>
              </a:rPr>
              <a:t>,M</a:t>
            </a:r>
            <a:r>
              <a:rPr lang="en-US" sz="2400" b="1" baseline="-25000" dirty="0">
                <a:solidFill>
                  <a:schemeClr val="tx1"/>
                </a:solidFill>
                <a:latin typeface="+mn-lt"/>
              </a:rPr>
              <a:t>3</a:t>
            </a:r>
            <a:r>
              <a:rPr lang="en-US" sz="2400" b="1" dirty="0">
                <a:solidFill>
                  <a:schemeClr val="tx1"/>
                </a:solidFill>
                <a:latin typeface="+mn-lt"/>
              </a:rPr>
              <a:t>,M</a:t>
            </a:r>
            <a:r>
              <a:rPr lang="en-US" sz="2400" b="1" baseline="-25000" dirty="0">
                <a:solidFill>
                  <a:schemeClr val="tx1"/>
                </a:solidFill>
                <a:latin typeface="+mn-lt"/>
              </a:rPr>
              <a:t>4</a:t>
            </a:r>
            <a:r>
              <a:rPr lang="en-US" sz="2400" b="1" dirty="0">
                <a:solidFill>
                  <a:schemeClr val="tx1"/>
                </a:solidFill>
                <a:latin typeface="+mn-lt"/>
              </a:rPr>
              <a:t>,M</a:t>
            </a:r>
            <a:r>
              <a:rPr lang="en-US" sz="2400" b="1" baseline="-25000" dirty="0">
                <a:solidFill>
                  <a:schemeClr val="tx1"/>
                </a:solidFill>
                <a:latin typeface="+mn-lt"/>
              </a:rPr>
              <a:t>3</a:t>
            </a:r>
            <a:r>
              <a:rPr lang="en-US" sz="2400" b="1" dirty="0">
                <a:solidFill>
                  <a:schemeClr val="tx1"/>
                </a:solidFill>
                <a:latin typeface="+mn-lt"/>
              </a:rPr>
              <a:t>,M</a:t>
            </a:r>
            <a:r>
              <a:rPr lang="en-US" sz="2400" b="1" baseline="-25000" dirty="0">
                <a:solidFill>
                  <a:schemeClr val="tx1"/>
                </a:solidFill>
                <a:latin typeface="+mn-lt"/>
              </a:rPr>
              <a:t>2</a:t>
            </a:r>
            <a:r>
              <a:rPr lang="en-US" sz="2400" b="1" dirty="0">
                <a:solidFill>
                  <a:schemeClr val="tx1"/>
                </a:solidFill>
                <a:latin typeface="+mn-lt"/>
              </a:rPr>
              <a:t>; M</a:t>
            </a:r>
            <a:r>
              <a:rPr lang="en-US" sz="2400" b="1" baseline="-25000" dirty="0">
                <a:solidFill>
                  <a:schemeClr val="tx1"/>
                </a:solidFill>
                <a:latin typeface="+mn-lt"/>
              </a:rPr>
              <a:t>1</a:t>
            </a:r>
            <a:r>
              <a:rPr lang="en-US" sz="2400" b="1" dirty="0">
                <a:solidFill>
                  <a:schemeClr val="tx1"/>
                </a:solidFill>
                <a:latin typeface="+mn-lt"/>
              </a:rPr>
              <a:t>,M</a:t>
            </a:r>
            <a:r>
              <a:rPr lang="en-US" sz="2400" b="1" baseline="-25000" dirty="0">
                <a:solidFill>
                  <a:schemeClr val="tx1"/>
                </a:solidFill>
                <a:latin typeface="+mn-lt"/>
              </a:rPr>
              <a:t>3</a:t>
            </a:r>
            <a:r>
              <a:rPr lang="en-US" sz="2400" b="1" dirty="0">
                <a:solidFill>
                  <a:schemeClr val="tx1"/>
                </a:solidFill>
                <a:latin typeface="+mn-lt"/>
              </a:rPr>
              <a:t>,M</a:t>
            </a:r>
            <a:r>
              <a:rPr lang="en-US" sz="2400" b="1" baseline="-25000" dirty="0">
                <a:solidFill>
                  <a:schemeClr val="tx1"/>
                </a:solidFill>
                <a:latin typeface="+mn-lt"/>
              </a:rPr>
              <a:t>4</a:t>
            </a:r>
            <a:r>
              <a:rPr lang="en-US" sz="2400" b="1" dirty="0">
                <a:solidFill>
                  <a:schemeClr val="tx1"/>
                </a:solidFill>
                <a:latin typeface="+mn-lt"/>
              </a:rPr>
              <a:t>,M</a:t>
            </a:r>
            <a:r>
              <a:rPr lang="en-US" sz="2400" b="1" baseline="-25000" dirty="0">
                <a:solidFill>
                  <a:schemeClr val="tx1"/>
                </a:solidFill>
                <a:latin typeface="+mn-lt"/>
              </a:rPr>
              <a:t>3</a:t>
            </a:r>
            <a:r>
              <a:rPr lang="en-US" sz="2400" b="1" dirty="0">
                <a:solidFill>
                  <a:schemeClr val="tx1"/>
                </a:solidFill>
                <a:latin typeface="+mn-lt"/>
              </a:rPr>
              <a:t>,M</a:t>
            </a:r>
            <a:r>
              <a:rPr lang="en-US" sz="2400" b="1" baseline="-25000" dirty="0">
                <a:solidFill>
                  <a:schemeClr val="tx1"/>
                </a:solidFill>
                <a:latin typeface="+mn-lt"/>
              </a:rPr>
              <a:t>2</a:t>
            </a:r>
            <a:r>
              <a:rPr lang="en-US" sz="2400" b="1" dirty="0">
                <a:solidFill>
                  <a:schemeClr val="tx1"/>
                </a:solidFill>
                <a:latin typeface="+mn-lt"/>
              </a:rPr>
              <a:t>; ..</a:t>
            </a:r>
          </a:p>
        </p:txBody>
      </p:sp>
      <p:sp>
        <p:nvSpPr>
          <p:cNvPr id="4" name="Content Placeholder 3"/>
          <p:cNvSpPr>
            <a:spLocks noGrp="1"/>
          </p:cNvSpPr>
          <p:nvPr>
            <p:ph idx="13"/>
          </p:nvPr>
        </p:nvSpPr>
        <p:spPr>
          <a:xfrm>
            <a:off x="473720" y="3135086"/>
            <a:ext cx="8229600" cy="1486174"/>
          </a:xfrm>
        </p:spPr>
        <p:txBody>
          <a:bodyPr/>
          <a:lstStyle/>
          <a:p>
            <a:pPr indent="-255600"/>
            <a:r>
              <a:rPr lang="en-US" sz="2400" dirty="0">
                <a:latin typeface="+mn-lt"/>
              </a:rPr>
              <a:t>for each new plaintext symbol, use subsequent substitution pattern in cyclic pattern</a:t>
            </a:r>
          </a:p>
          <a:p>
            <a:pPr marL="741600" lvl="1" indent="-284400">
              <a:buFontTx/>
              <a:buChar char="–"/>
            </a:pPr>
            <a:r>
              <a:rPr lang="en-US" sz="2400" b="1" dirty="0">
                <a:solidFill>
                  <a:schemeClr val="tx1"/>
                </a:solidFill>
                <a:latin typeface="+mn-lt"/>
              </a:rPr>
              <a:t>dog: d from M</a:t>
            </a:r>
            <a:r>
              <a:rPr lang="en-US" sz="2400" b="1" baseline="-25000" dirty="0">
                <a:solidFill>
                  <a:schemeClr val="tx1"/>
                </a:solidFill>
                <a:latin typeface="+mn-lt"/>
              </a:rPr>
              <a:t>1</a:t>
            </a:r>
            <a:r>
              <a:rPr lang="en-US" sz="2400" b="1" dirty="0">
                <a:solidFill>
                  <a:schemeClr val="tx1"/>
                </a:solidFill>
                <a:latin typeface="+mn-lt"/>
              </a:rPr>
              <a:t>, o from M</a:t>
            </a:r>
            <a:r>
              <a:rPr lang="en-US" sz="2400" b="1" baseline="-25000" dirty="0">
                <a:solidFill>
                  <a:schemeClr val="tx1"/>
                </a:solidFill>
                <a:latin typeface="+mn-lt"/>
              </a:rPr>
              <a:t>3</a:t>
            </a:r>
            <a:r>
              <a:rPr lang="en-US" sz="2400" b="1" dirty="0">
                <a:solidFill>
                  <a:schemeClr val="tx1"/>
                </a:solidFill>
                <a:latin typeface="+mn-lt"/>
              </a:rPr>
              <a:t>, g from M</a:t>
            </a:r>
            <a:r>
              <a:rPr lang="en-US" sz="2400" b="1" baseline="-25000" dirty="0">
                <a:solidFill>
                  <a:schemeClr val="tx1"/>
                </a:solidFill>
                <a:latin typeface="+mn-lt"/>
              </a:rPr>
              <a:t>4</a:t>
            </a:r>
          </a:p>
        </p:txBody>
      </p:sp>
      <p:pic>
        <p:nvPicPr>
          <p:cNvPr id="8" name="Picture 25" descr="A ke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flipV="1">
            <a:off x="473720" y="4807394"/>
            <a:ext cx="524128" cy="27190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 name="Content Placeholder 4"/>
          <p:cNvSpPr>
            <a:spLocks noGrp="1"/>
          </p:cNvSpPr>
          <p:nvPr>
            <p:ph idx="14"/>
          </p:nvPr>
        </p:nvSpPr>
        <p:spPr>
          <a:xfrm>
            <a:off x="473720" y="4621260"/>
            <a:ext cx="7486180" cy="1652046"/>
          </a:xfrm>
        </p:spPr>
        <p:txBody>
          <a:bodyPr/>
          <a:lstStyle/>
          <a:p>
            <a:pPr marL="914400" lvl="1" indent="0">
              <a:buFont typeface="Wingdings" charset="0"/>
              <a:buNone/>
            </a:pPr>
            <a:r>
              <a:rPr lang="en-US" sz="2400" b="1" dirty="0">
                <a:solidFill>
                  <a:schemeClr val="tx1"/>
                </a:solidFill>
                <a:latin typeface="+mn-lt"/>
              </a:rPr>
              <a:t>Encryption key: </a:t>
            </a:r>
            <a:r>
              <a:rPr lang="en-US" sz="2400" dirty="0">
                <a:latin typeface="+mn-lt"/>
              </a:rPr>
              <a:t>n substitution ciphers, and cyclic pattern</a:t>
            </a:r>
          </a:p>
          <a:p>
            <a:pPr marL="740664" lvl="1" indent="-283464">
              <a:buFont typeface="Arial" panose="020B0604020202020204" pitchFamily="34" charset="0"/>
              <a:buChar char="–"/>
            </a:pPr>
            <a:r>
              <a:rPr lang="en-US" sz="2400" dirty="0">
                <a:latin typeface="+mn-lt"/>
              </a:rPr>
              <a:t>key need not be just n-bit pattern</a:t>
            </a:r>
          </a:p>
        </p:txBody>
      </p:sp>
    </p:spTree>
    <p:extLst>
      <p:ext uri="{BB962C8B-B14F-4D97-AF65-F5344CB8AC3E}">
        <p14:creationId xmlns:p14="http://schemas.microsoft.com/office/powerpoint/2010/main" val="573935867"/>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eaLnBrk="0" fontAlgn="base" hangingPunct="0">
              <a:spcBef>
                <a:spcPct val="0"/>
              </a:spcBef>
              <a:spcAft>
                <a:spcPct val="0"/>
              </a:spcAft>
              <a:buClrTx/>
            </a:pPr>
            <a:r>
              <a:rPr lang="en-US" dirty="0">
                <a:latin typeface="Times New Roman" panose="02020603050405020304" pitchFamily="18" charset="0"/>
                <a:ea typeface="ＭＳ Ｐゴシック" charset="0"/>
              </a:rPr>
              <a:t>Limitations of Firewalls, Gateways</a:t>
            </a:r>
          </a:p>
        </p:txBody>
      </p:sp>
      <p:sp>
        <p:nvSpPr>
          <p:cNvPr id="3" name="Content Placeholder 2"/>
          <p:cNvSpPr>
            <a:spLocks noGrp="1"/>
          </p:cNvSpPr>
          <p:nvPr>
            <p:ph type="body" idx="1"/>
          </p:nvPr>
        </p:nvSpPr>
        <p:spPr>
          <a:xfrm>
            <a:off x="457200" y="1600200"/>
            <a:ext cx="8229600" cy="4608924"/>
          </a:xfrm>
        </p:spPr>
        <p:txBody>
          <a:bodyPr wrap="square" lIns="91425" tIns="91425" rIns="91425" bIns="91425">
            <a:spAutoFit/>
          </a:bodyPr>
          <a:lstStyle/>
          <a:p>
            <a:pPr marL="255651" lvl="0" indent="-255651" eaLnBrk="0" fontAlgn="base" hangingPunct="0">
              <a:spcAft>
                <a:spcPct val="0"/>
              </a:spcAft>
              <a:buFont typeface="Arial" panose="020B0604020202020204" pitchFamily="34" charset="0"/>
              <a:buChar char="•"/>
            </a:pPr>
            <a:r>
              <a:rPr lang="en-US" sz="2200" b="1" dirty="0">
                <a:solidFill>
                  <a:srgbClr val="000000"/>
                </a:solidFill>
                <a:latin typeface="Arial (Body)"/>
                <a:ea typeface="ＭＳ Ｐゴシック" charset="0"/>
              </a:rPr>
              <a:t>I</a:t>
            </a:r>
            <a:r>
              <a:rPr lang="en-US" sz="100" b="1" dirty="0">
                <a:solidFill>
                  <a:srgbClr val="000000"/>
                </a:solidFill>
                <a:latin typeface="Arial (Body)"/>
                <a:ea typeface="ＭＳ Ｐゴシック" charset="0"/>
              </a:rPr>
              <a:t> </a:t>
            </a:r>
            <a:r>
              <a:rPr lang="en-US" sz="2200" b="1" dirty="0">
                <a:solidFill>
                  <a:srgbClr val="000000"/>
                </a:solidFill>
                <a:latin typeface="Arial (Body)"/>
                <a:ea typeface="ＭＳ Ｐゴシック" charset="0"/>
              </a:rPr>
              <a:t>P spoofing: </a:t>
            </a:r>
            <a:r>
              <a:rPr lang="en-US" sz="2200" dirty="0">
                <a:solidFill>
                  <a:srgbClr val="000000"/>
                </a:solidFill>
                <a:latin typeface="Arial (Body)"/>
                <a:ea typeface="ＭＳ Ｐゴシック" charset="0"/>
              </a:rPr>
              <a:t>router can’</a:t>
            </a:r>
            <a:r>
              <a:rPr lang="en-US" altLang="ja-JP" sz="2200" dirty="0">
                <a:solidFill>
                  <a:srgbClr val="000000"/>
                </a:solidFill>
                <a:latin typeface="Arial (Body)"/>
                <a:ea typeface="ＭＳ Ｐゴシック" charset="0"/>
              </a:rPr>
              <a:t>t know if data “really” comes from claimed source</a:t>
            </a:r>
          </a:p>
          <a:p>
            <a:pPr marL="255651" lvl="0" indent="-255651" eaLnBrk="0" fontAlgn="base" hangingPunct="0">
              <a:spcAft>
                <a:spcPct val="0"/>
              </a:spcAft>
              <a:buFont typeface="Arial" panose="020B0604020202020204" pitchFamily="34" charset="0"/>
              <a:buChar char="•"/>
            </a:pPr>
            <a:r>
              <a:rPr lang="en-US" sz="2200" dirty="0">
                <a:solidFill>
                  <a:srgbClr val="000000"/>
                </a:solidFill>
                <a:latin typeface="Arial (Body)"/>
                <a:ea typeface="ＭＳ Ｐゴシック" charset="0"/>
              </a:rPr>
              <a:t>if multiple app’</a:t>
            </a:r>
            <a:r>
              <a:rPr lang="en-US" altLang="ja-JP" sz="2200" dirty="0">
                <a:solidFill>
                  <a:srgbClr val="000000"/>
                </a:solidFill>
                <a:latin typeface="Arial (Body)"/>
                <a:ea typeface="ＭＳ Ｐゴシック" charset="0"/>
              </a:rPr>
              <a:t>s. need special treatment, each has own app. gateway</a:t>
            </a:r>
          </a:p>
          <a:p>
            <a:pPr marL="255651" lvl="0" indent="-255651" eaLnBrk="0" fontAlgn="base" hangingPunct="0">
              <a:spcAft>
                <a:spcPct val="0"/>
              </a:spcAft>
              <a:buFont typeface="Arial" panose="020B0604020202020204" pitchFamily="34" charset="0"/>
              <a:buChar char="•"/>
            </a:pPr>
            <a:r>
              <a:rPr lang="en-US" sz="2200" dirty="0">
                <a:solidFill>
                  <a:srgbClr val="000000"/>
                </a:solidFill>
                <a:latin typeface="Arial (Body)"/>
                <a:ea typeface="ＭＳ Ｐゴシック" charset="0"/>
              </a:rPr>
              <a:t>client software must know how to contact gateway.</a:t>
            </a:r>
          </a:p>
          <a:p>
            <a:pPr marL="741553" lvl="1" indent="-284353" eaLnBrk="0" fontAlgn="base" hangingPunct="0">
              <a:spcAft>
                <a:spcPct val="0"/>
              </a:spcAft>
              <a:buFont typeface="Arial" panose="020B0604020202020204" pitchFamily="34" charset="0"/>
              <a:buChar char="–"/>
            </a:pPr>
            <a:r>
              <a:rPr lang="en-US" sz="2200" dirty="0">
                <a:solidFill>
                  <a:srgbClr val="000000"/>
                </a:solidFill>
                <a:latin typeface="Arial (Body)"/>
                <a:ea typeface="ＭＳ Ｐゴシック" charset="0"/>
              </a:rPr>
              <a:t>e.g., must set I</a:t>
            </a:r>
            <a:r>
              <a:rPr lang="en-US" sz="100" dirty="0">
                <a:solidFill>
                  <a:srgbClr val="000000"/>
                </a:solidFill>
                <a:latin typeface="Arial (Body)"/>
                <a:ea typeface="ＭＳ Ｐゴシック" charset="0"/>
              </a:rPr>
              <a:t> </a:t>
            </a:r>
            <a:r>
              <a:rPr lang="en-US" sz="2200" dirty="0">
                <a:solidFill>
                  <a:srgbClr val="000000"/>
                </a:solidFill>
                <a:latin typeface="Arial (Body)"/>
                <a:ea typeface="ＭＳ Ｐゴシック" charset="0"/>
              </a:rPr>
              <a:t>P address of proxy in Web browser</a:t>
            </a:r>
          </a:p>
          <a:p>
            <a:pPr marL="255651" lvl="0" indent="-255651" eaLnBrk="0" fontAlgn="base" hangingPunct="0">
              <a:spcAft>
                <a:spcPct val="0"/>
              </a:spcAft>
            </a:pPr>
            <a:r>
              <a:rPr lang="en-US" sz="2200" dirty="0">
                <a:solidFill>
                  <a:srgbClr val="000000"/>
                </a:solidFill>
                <a:latin typeface="Arial (Body)"/>
                <a:ea typeface="ＭＳ Ｐゴシック" charset="0"/>
              </a:rPr>
              <a:t>filters often use all or nothing policy for U</a:t>
            </a:r>
            <a:r>
              <a:rPr lang="en-US" sz="100" dirty="0">
                <a:solidFill>
                  <a:srgbClr val="000000"/>
                </a:solidFill>
                <a:latin typeface="Arial (Body)"/>
                <a:ea typeface="ＭＳ Ｐゴシック" charset="0"/>
              </a:rPr>
              <a:t> </a:t>
            </a:r>
            <a:r>
              <a:rPr lang="en-US" sz="2200" dirty="0">
                <a:solidFill>
                  <a:srgbClr val="000000"/>
                </a:solidFill>
                <a:latin typeface="Arial (Body)"/>
                <a:ea typeface="ＭＳ Ｐゴシック" charset="0"/>
              </a:rPr>
              <a:t>D</a:t>
            </a:r>
            <a:r>
              <a:rPr lang="en-US" sz="100" dirty="0">
                <a:solidFill>
                  <a:srgbClr val="000000"/>
                </a:solidFill>
                <a:latin typeface="Arial (Body)"/>
                <a:ea typeface="ＭＳ Ｐゴシック" charset="0"/>
              </a:rPr>
              <a:t> </a:t>
            </a:r>
            <a:r>
              <a:rPr lang="en-US" sz="2200" dirty="0">
                <a:solidFill>
                  <a:srgbClr val="000000"/>
                </a:solidFill>
                <a:latin typeface="Arial (Body)"/>
                <a:ea typeface="ＭＳ Ｐゴシック" charset="0"/>
              </a:rPr>
              <a:t>P</a:t>
            </a:r>
          </a:p>
          <a:p>
            <a:pPr marL="255651" lvl="0" indent="-255651" eaLnBrk="0" fontAlgn="base" hangingPunct="0">
              <a:spcAft>
                <a:spcPct val="0"/>
              </a:spcAft>
            </a:pPr>
            <a:r>
              <a:rPr lang="en-US" sz="2200" b="1" dirty="0">
                <a:solidFill>
                  <a:srgbClr val="000000"/>
                </a:solidFill>
                <a:latin typeface="Arial (Body)"/>
                <a:ea typeface="ＭＳ Ｐゴシック" charset="0"/>
              </a:rPr>
              <a:t>tradeoff: degree of communication with outside world, level of security</a:t>
            </a:r>
          </a:p>
          <a:p>
            <a:pPr marL="255651" lvl="0" indent="-255651" eaLnBrk="0" fontAlgn="base" hangingPunct="0">
              <a:spcAft>
                <a:spcPct val="0"/>
              </a:spcAft>
            </a:pPr>
            <a:r>
              <a:rPr lang="en-US" sz="2200" dirty="0">
                <a:solidFill>
                  <a:srgbClr val="000000"/>
                </a:solidFill>
                <a:latin typeface="Arial (Body)"/>
                <a:ea typeface="ＭＳ Ｐゴシック" charset="0"/>
              </a:rPr>
              <a:t>many highly protected sites still suffer from attacks</a:t>
            </a:r>
          </a:p>
        </p:txBody>
      </p:sp>
    </p:spTree>
    <p:extLst>
      <p:ext uri="{BB962C8B-B14F-4D97-AF65-F5344CB8AC3E}">
        <p14:creationId xmlns:p14="http://schemas.microsoft.com/office/powerpoint/2010/main" val="389689469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eaLnBrk="0" fontAlgn="base" hangingPunct="0">
              <a:spcBef>
                <a:spcPct val="0"/>
              </a:spcBef>
              <a:spcAft>
                <a:spcPct val="0"/>
              </a:spcAft>
              <a:buClrTx/>
            </a:pPr>
            <a:r>
              <a:rPr lang="en-US" dirty="0">
                <a:latin typeface="Times New Roman" panose="02020603050405020304" pitchFamily="18" charset="0"/>
                <a:ea typeface="ＭＳ Ｐゴシック" charset="0"/>
              </a:rPr>
              <a:t>Intrusion Detection Systems </a:t>
            </a:r>
            <a:r>
              <a:rPr lang="en-US" sz="2000" b="0" dirty="0">
                <a:latin typeface="Times New Roman" panose="02020603050405020304" pitchFamily="18" charset="0"/>
                <a:ea typeface="ＭＳ Ｐゴシック" charset="0"/>
              </a:rPr>
              <a:t>(1 of 2)</a:t>
            </a:r>
          </a:p>
        </p:txBody>
      </p:sp>
      <p:sp>
        <p:nvSpPr>
          <p:cNvPr id="3" name="Text Placeholder 2"/>
          <p:cNvSpPr>
            <a:spLocks noGrp="1"/>
          </p:cNvSpPr>
          <p:nvPr>
            <p:ph type="body" idx="1"/>
          </p:nvPr>
        </p:nvSpPr>
        <p:spPr/>
        <p:txBody>
          <a:bodyPr wrap="square" lIns="91425" tIns="91425" rIns="91425" bIns="91425">
            <a:spAutoFit/>
          </a:bodyPr>
          <a:lstStyle/>
          <a:p>
            <a:pPr eaLnBrk="0" fontAlgn="base" hangingPunct="0">
              <a:spcAft>
                <a:spcPct val="0"/>
              </a:spcAft>
            </a:pPr>
            <a:r>
              <a:rPr lang="en-US" sz="2400" dirty="0">
                <a:solidFill>
                  <a:srgbClr val="000000"/>
                </a:solidFill>
                <a:latin typeface="Arial (Body)"/>
                <a:ea typeface="ＭＳ Ｐゴシック" charset="0"/>
              </a:rPr>
              <a:t>packet filtering:</a:t>
            </a:r>
          </a:p>
          <a:p>
            <a:pPr marL="741600" lvl="1" indent="-284400" eaLnBrk="0" fontAlgn="base" hangingPunct="0">
              <a:spcAft>
                <a:spcPct val="0"/>
              </a:spcAft>
            </a:pPr>
            <a:r>
              <a:rPr lang="en-US" sz="2400" dirty="0">
                <a:solidFill>
                  <a:srgbClr val="000000"/>
                </a:solidFill>
                <a:latin typeface="Arial (Body)"/>
                <a:ea typeface="ＭＳ Ｐゴシック" charset="0"/>
              </a:rPr>
              <a:t>operates on T</a:t>
            </a:r>
            <a:r>
              <a:rPr lang="en-US" sz="100" dirty="0">
                <a:solidFill>
                  <a:srgbClr val="000000"/>
                </a:solidFill>
                <a:latin typeface="Arial (Body)"/>
                <a:ea typeface="ＭＳ Ｐゴシック" charset="0"/>
              </a:rPr>
              <a:t> </a:t>
            </a:r>
            <a:r>
              <a:rPr lang="en-US" sz="2400" dirty="0">
                <a:solidFill>
                  <a:srgbClr val="000000"/>
                </a:solidFill>
                <a:latin typeface="Arial (Body)"/>
                <a:ea typeface="ＭＳ Ｐゴシック" charset="0"/>
              </a:rPr>
              <a:t>C</a:t>
            </a:r>
            <a:r>
              <a:rPr lang="en-US" sz="100" dirty="0">
                <a:solidFill>
                  <a:srgbClr val="000000"/>
                </a:solidFill>
                <a:latin typeface="Arial (Body)"/>
                <a:ea typeface="ＭＳ Ｐゴシック" charset="0"/>
              </a:rPr>
              <a:t> </a:t>
            </a:r>
            <a:r>
              <a:rPr lang="en-US" sz="2400" dirty="0">
                <a:solidFill>
                  <a:srgbClr val="000000"/>
                </a:solidFill>
                <a:latin typeface="Arial (Body)"/>
                <a:ea typeface="ＭＳ Ｐゴシック" charset="0"/>
              </a:rPr>
              <a:t>P</a:t>
            </a:r>
            <a:r>
              <a:rPr lang="en-US" sz="100" dirty="0">
                <a:solidFill>
                  <a:srgbClr val="000000"/>
                </a:solidFill>
                <a:latin typeface="Arial (Body)"/>
                <a:ea typeface="ＭＳ Ｐゴシック" charset="0"/>
              </a:rPr>
              <a:t> </a:t>
            </a:r>
            <a:r>
              <a:rPr lang="en-US" sz="2400" dirty="0">
                <a:solidFill>
                  <a:srgbClr val="000000"/>
                </a:solidFill>
                <a:latin typeface="Arial (Body)"/>
                <a:ea typeface="ＭＳ Ｐゴシック" charset="0"/>
              </a:rPr>
              <a:t>/</a:t>
            </a:r>
            <a:r>
              <a:rPr lang="en-US" sz="100" dirty="0">
                <a:solidFill>
                  <a:srgbClr val="000000"/>
                </a:solidFill>
                <a:latin typeface="Arial (Body)"/>
                <a:ea typeface="ＭＳ Ｐゴシック" charset="0"/>
              </a:rPr>
              <a:t> </a:t>
            </a:r>
            <a:r>
              <a:rPr lang="en-US" sz="2400" dirty="0">
                <a:solidFill>
                  <a:srgbClr val="000000"/>
                </a:solidFill>
                <a:latin typeface="Arial (Body)"/>
                <a:ea typeface="ＭＳ Ｐゴシック" charset="0"/>
              </a:rPr>
              <a:t>I</a:t>
            </a:r>
            <a:r>
              <a:rPr lang="en-US" sz="100" dirty="0">
                <a:solidFill>
                  <a:srgbClr val="000000"/>
                </a:solidFill>
                <a:latin typeface="Arial (Body)"/>
                <a:ea typeface="ＭＳ Ｐゴシック" charset="0"/>
              </a:rPr>
              <a:t> </a:t>
            </a:r>
            <a:r>
              <a:rPr lang="en-US" sz="2400" dirty="0">
                <a:solidFill>
                  <a:srgbClr val="000000"/>
                </a:solidFill>
                <a:latin typeface="Arial (Body)"/>
                <a:ea typeface="ＭＳ Ｐゴシック" charset="0"/>
              </a:rPr>
              <a:t>P headers only</a:t>
            </a:r>
          </a:p>
          <a:p>
            <a:pPr marL="741600" lvl="1" indent="-284400" eaLnBrk="0" fontAlgn="base" hangingPunct="0">
              <a:spcAft>
                <a:spcPct val="0"/>
              </a:spcAft>
            </a:pPr>
            <a:r>
              <a:rPr lang="en-US" sz="2400" dirty="0">
                <a:solidFill>
                  <a:srgbClr val="000000"/>
                </a:solidFill>
                <a:latin typeface="Arial (Body)"/>
                <a:ea typeface="ＭＳ Ｐゴシック" charset="0"/>
              </a:rPr>
              <a:t>no correlation check among sessions</a:t>
            </a:r>
          </a:p>
          <a:p>
            <a:pPr eaLnBrk="0" fontAlgn="base" hangingPunct="0">
              <a:spcAft>
                <a:spcPct val="0"/>
              </a:spcAft>
            </a:pPr>
            <a:r>
              <a:rPr lang="en-US" sz="2400" b="1" dirty="0">
                <a:solidFill>
                  <a:srgbClr val="000000"/>
                </a:solidFill>
                <a:latin typeface="Arial (Body)"/>
                <a:ea typeface="ＭＳ Ｐゴシック" charset="0"/>
              </a:rPr>
              <a:t>I</a:t>
            </a:r>
            <a:r>
              <a:rPr lang="en-US" sz="100" b="1" dirty="0">
                <a:solidFill>
                  <a:srgbClr val="000000"/>
                </a:solidFill>
                <a:latin typeface="Arial (Body)"/>
                <a:ea typeface="ＭＳ Ｐゴシック" charset="0"/>
              </a:rPr>
              <a:t> </a:t>
            </a:r>
            <a:r>
              <a:rPr lang="en-US" sz="2400" b="1" dirty="0">
                <a:solidFill>
                  <a:srgbClr val="000000"/>
                </a:solidFill>
                <a:latin typeface="Arial (Body)"/>
                <a:ea typeface="ＭＳ Ｐゴシック" charset="0"/>
              </a:rPr>
              <a:t>D</a:t>
            </a:r>
            <a:r>
              <a:rPr lang="en-US" sz="100" b="1" dirty="0">
                <a:solidFill>
                  <a:srgbClr val="000000"/>
                </a:solidFill>
                <a:latin typeface="Arial (Body)"/>
                <a:ea typeface="ＭＳ Ｐゴシック" charset="0"/>
              </a:rPr>
              <a:t> </a:t>
            </a:r>
            <a:r>
              <a:rPr lang="en-US" sz="2400" b="1" dirty="0">
                <a:solidFill>
                  <a:srgbClr val="000000"/>
                </a:solidFill>
                <a:latin typeface="Arial (Body)"/>
                <a:ea typeface="ＭＳ Ｐゴシック" charset="0"/>
              </a:rPr>
              <a:t>S: intrusion detection system</a:t>
            </a:r>
          </a:p>
          <a:p>
            <a:pPr marL="741600" lvl="1" indent="-284400" eaLnBrk="0" fontAlgn="base" hangingPunct="0">
              <a:spcAft>
                <a:spcPct val="0"/>
              </a:spcAft>
            </a:pPr>
            <a:r>
              <a:rPr lang="en-US" sz="2400" b="1" dirty="0">
                <a:solidFill>
                  <a:srgbClr val="000000"/>
                </a:solidFill>
                <a:latin typeface="Arial (Body)"/>
                <a:ea typeface="ＭＳ Ｐゴシック" charset="0"/>
              </a:rPr>
              <a:t>deep packet inspection:</a:t>
            </a:r>
            <a:r>
              <a:rPr lang="en-US" sz="2400" dirty="0">
                <a:solidFill>
                  <a:srgbClr val="000000"/>
                </a:solidFill>
                <a:latin typeface="Arial (Body)"/>
                <a:ea typeface="ＭＳ Ｐゴシック" charset="0"/>
              </a:rPr>
              <a:t> look at packet contents (e.g., check character strings in packet against database of known virus, attack strings)</a:t>
            </a:r>
          </a:p>
          <a:p>
            <a:pPr marL="741600" lvl="1" indent="-284400" eaLnBrk="0" fontAlgn="base" hangingPunct="0">
              <a:spcAft>
                <a:spcPct val="0"/>
              </a:spcAft>
            </a:pPr>
            <a:r>
              <a:rPr lang="en-US" sz="2400" b="1" dirty="0">
                <a:solidFill>
                  <a:srgbClr val="000000"/>
                </a:solidFill>
                <a:latin typeface="Arial (Body)"/>
                <a:ea typeface="ＭＳ Ｐゴシック" charset="0"/>
              </a:rPr>
              <a:t>examine correlation</a:t>
            </a:r>
            <a:r>
              <a:rPr lang="en-US" sz="2400" dirty="0">
                <a:solidFill>
                  <a:srgbClr val="000000"/>
                </a:solidFill>
                <a:latin typeface="Arial (Body)"/>
                <a:ea typeface="ＭＳ Ｐゴシック" charset="0"/>
              </a:rPr>
              <a:t> among multiple packets</a:t>
            </a:r>
          </a:p>
          <a:p>
            <a:pPr lvl="2" eaLnBrk="0" fontAlgn="base" hangingPunct="0">
              <a:spcAft>
                <a:spcPct val="0"/>
              </a:spcAft>
            </a:pPr>
            <a:r>
              <a:rPr lang="en-US" sz="2400" dirty="0">
                <a:solidFill>
                  <a:srgbClr val="000000"/>
                </a:solidFill>
                <a:latin typeface="Arial (Body)"/>
                <a:ea typeface="ＭＳ Ｐゴシック" charset="0"/>
                <a:cs typeface="Gill Sans MT" charset="0"/>
              </a:rPr>
              <a:t>port scanning</a:t>
            </a:r>
          </a:p>
          <a:p>
            <a:pPr lvl="2" eaLnBrk="0" fontAlgn="base" hangingPunct="0">
              <a:spcAft>
                <a:spcPct val="0"/>
              </a:spcAft>
            </a:pPr>
            <a:r>
              <a:rPr lang="en-US" sz="2400" dirty="0">
                <a:solidFill>
                  <a:srgbClr val="000000"/>
                </a:solidFill>
                <a:latin typeface="Arial (Body)"/>
                <a:ea typeface="ＭＳ Ｐゴシック" charset="0"/>
                <a:cs typeface="Gill Sans MT" charset="0"/>
              </a:rPr>
              <a:t>network mapping</a:t>
            </a:r>
          </a:p>
          <a:p>
            <a:pPr lvl="2" eaLnBrk="0" fontAlgn="base" hangingPunct="0">
              <a:spcAft>
                <a:spcPct val="0"/>
              </a:spcAft>
            </a:pPr>
            <a:r>
              <a:rPr lang="en-US" sz="2400" dirty="0">
                <a:solidFill>
                  <a:srgbClr val="000000"/>
                </a:solidFill>
                <a:latin typeface="Arial (Body)"/>
                <a:ea typeface="ＭＳ Ｐゴシック" charset="0"/>
                <a:cs typeface="Gill Sans MT" charset="0"/>
              </a:rPr>
              <a:t>DoS attack</a:t>
            </a:r>
          </a:p>
        </p:txBody>
      </p:sp>
    </p:spTree>
    <p:extLst>
      <p:ext uri="{BB962C8B-B14F-4D97-AF65-F5344CB8AC3E}">
        <p14:creationId xmlns:p14="http://schemas.microsoft.com/office/powerpoint/2010/main" val="3009549705"/>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ea typeface="ＭＳ Ｐゴシック" charset="0"/>
              </a:rPr>
              <a:t>Intrusion Detection Systems </a:t>
            </a:r>
            <a:r>
              <a:rPr lang="en-US" sz="2000" b="0" dirty="0">
                <a:latin typeface="Times New Roman" panose="02020603050405020304" pitchFamily="18" charset="0"/>
                <a:ea typeface="ＭＳ Ｐゴシック" charset="0"/>
              </a:rPr>
              <a:t>(2 of 2)</a:t>
            </a:r>
            <a:endParaRPr lang="en-US" dirty="0"/>
          </a:p>
        </p:txBody>
      </p:sp>
      <p:sp>
        <p:nvSpPr>
          <p:cNvPr id="3" name="Text Placeholder 2"/>
          <p:cNvSpPr>
            <a:spLocks noGrp="1"/>
          </p:cNvSpPr>
          <p:nvPr>
            <p:ph type="body" idx="1"/>
          </p:nvPr>
        </p:nvSpPr>
        <p:spPr>
          <a:xfrm>
            <a:off x="457200" y="1600200"/>
            <a:ext cx="8229600" cy="864031"/>
          </a:xfrm>
        </p:spPr>
        <p:txBody>
          <a:bodyPr/>
          <a:lstStyle/>
          <a:p>
            <a:pPr marL="0" indent="0">
              <a:buNone/>
            </a:pPr>
            <a:r>
              <a:rPr lang="en-US" sz="2400" dirty="0">
                <a:latin typeface="+mn-lt"/>
              </a:rPr>
              <a:t>multiple I</a:t>
            </a:r>
            <a:r>
              <a:rPr lang="en-US" sz="100" dirty="0">
                <a:latin typeface="+mn-lt"/>
              </a:rPr>
              <a:t> </a:t>
            </a:r>
            <a:r>
              <a:rPr lang="en-US" sz="2400" dirty="0">
                <a:latin typeface="+mn-lt"/>
              </a:rPr>
              <a:t>D</a:t>
            </a:r>
            <a:r>
              <a:rPr lang="en-US" sz="100" dirty="0">
                <a:latin typeface="+mn-lt"/>
              </a:rPr>
              <a:t> </a:t>
            </a:r>
            <a:r>
              <a:rPr lang="en-US" sz="2400" dirty="0">
                <a:latin typeface="+mn-lt"/>
              </a:rPr>
              <a:t>Ss: different types of checking at different locations</a:t>
            </a:r>
          </a:p>
        </p:txBody>
      </p:sp>
      <p:pic>
        <p:nvPicPr>
          <p:cNvPr id="5" name="Picture 4" descr="There are 3 linked groups. At the center of the diagram, is a router with a firewall. The router links to all 3 groups. 1, internal network. The router wires to a switch. On the wire is an I D S sensor. The switch wires to another switch and 2 P Cs. The second switch wires to 3 P CS and a server. On the wire between the switch and the server is an I D S sensor. Group 2, demilitarized zone. The central router wires to a switch. on the wire is a I D S sensor. The switch wires to 3 servers. 1, web server. 2, F T P server. 3, D N S server. Group 3, internet."/>
          <p:cNvPicPr>
            <a:picLocks noChangeAspect="1"/>
          </p:cNvPicPr>
          <p:nvPr/>
        </p:nvPicPr>
        <p:blipFill>
          <a:blip r:embed="rId2"/>
          <a:stretch>
            <a:fillRect/>
          </a:stretch>
        </p:blipFill>
        <p:spPr>
          <a:xfrm>
            <a:off x="793075" y="2925641"/>
            <a:ext cx="7557849" cy="3155731"/>
          </a:xfrm>
          <a:prstGeom prst="rect">
            <a:avLst/>
          </a:prstGeom>
        </p:spPr>
      </p:pic>
    </p:spTree>
    <p:extLst>
      <p:ext uri="{BB962C8B-B14F-4D97-AF65-F5344CB8AC3E}">
        <p14:creationId xmlns:p14="http://schemas.microsoft.com/office/powerpoint/2010/main" val="433633573"/>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eaLnBrk="0" fontAlgn="base" hangingPunct="0">
              <a:spcBef>
                <a:spcPct val="0"/>
              </a:spcBef>
              <a:spcAft>
                <a:spcPct val="0"/>
              </a:spcAft>
              <a:buClrTx/>
            </a:pPr>
            <a:r>
              <a:rPr lang="en-US" dirty="0">
                <a:latin typeface="Times New Roman" panose="02020603050405020304" pitchFamily="18" charset="0"/>
                <a:ea typeface="ＭＳ Ｐゴシック" charset="0"/>
              </a:rPr>
              <a:t>Network Security (Summary)</a:t>
            </a:r>
          </a:p>
        </p:txBody>
      </p:sp>
      <p:sp>
        <p:nvSpPr>
          <p:cNvPr id="3" name="Text Placeholder 2"/>
          <p:cNvSpPr>
            <a:spLocks noGrp="1"/>
          </p:cNvSpPr>
          <p:nvPr>
            <p:ph type="body" idx="1"/>
          </p:nvPr>
        </p:nvSpPr>
        <p:spPr/>
        <p:txBody>
          <a:bodyPr wrap="square" lIns="91425" tIns="91425" rIns="91425" bIns="91425">
            <a:spAutoFit/>
          </a:bodyPr>
          <a:lstStyle/>
          <a:p>
            <a:pPr marL="255651" lvl="0" indent="-255651" eaLnBrk="0" fontAlgn="base" hangingPunct="0">
              <a:spcAft>
                <a:spcPct val="0"/>
              </a:spcAft>
              <a:buFont typeface="Arial" panose="020B0604020202020204" pitchFamily="34" charset="0"/>
            </a:pPr>
            <a:r>
              <a:rPr lang="en-US" sz="2400" b="1" dirty="0">
                <a:solidFill>
                  <a:srgbClr val="000000"/>
                </a:solidFill>
                <a:latin typeface="Arial (Body)"/>
                <a:ea typeface="ＭＳ Ｐゴシック" charset="0"/>
              </a:rPr>
              <a:t>basic techniques…...</a:t>
            </a:r>
          </a:p>
          <a:p>
            <a:pPr marL="741553" lvl="1" indent="-284353" eaLnBrk="0" fontAlgn="base" hangingPunct="0">
              <a:spcAft>
                <a:spcPct val="0"/>
              </a:spcAft>
              <a:buFont typeface="Arial" panose="020B0604020202020204" pitchFamily="34" charset="0"/>
              <a:buChar char="–"/>
            </a:pPr>
            <a:r>
              <a:rPr lang="en-US" sz="2400" dirty="0">
                <a:solidFill>
                  <a:srgbClr val="000000"/>
                </a:solidFill>
                <a:latin typeface="Arial (Body)"/>
                <a:ea typeface="ＭＳ Ｐゴシック" charset="0"/>
              </a:rPr>
              <a:t>cryptography (symmetric and public)</a:t>
            </a:r>
          </a:p>
          <a:p>
            <a:pPr marL="741553" lvl="1" indent="-284353" eaLnBrk="0" fontAlgn="base" hangingPunct="0">
              <a:spcAft>
                <a:spcPct val="0"/>
              </a:spcAft>
              <a:buFont typeface="Arial" panose="020B0604020202020204" pitchFamily="34" charset="0"/>
              <a:buChar char="–"/>
            </a:pPr>
            <a:r>
              <a:rPr lang="en-US" sz="2400" dirty="0">
                <a:solidFill>
                  <a:srgbClr val="000000"/>
                </a:solidFill>
                <a:latin typeface="Arial (Body)"/>
                <a:ea typeface="ＭＳ Ｐゴシック" charset="0"/>
              </a:rPr>
              <a:t>message integrity</a:t>
            </a:r>
          </a:p>
          <a:p>
            <a:pPr marL="741553" lvl="1" indent="-284353" eaLnBrk="0" fontAlgn="base" hangingPunct="0">
              <a:spcAft>
                <a:spcPct val="0"/>
              </a:spcAft>
              <a:buFont typeface="Arial" panose="020B0604020202020204" pitchFamily="34" charset="0"/>
              <a:buChar char="–"/>
            </a:pPr>
            <a:r>
              <a:rPr lang="en-US" sz="2400" dirty="0">
                <a:solidFill>
                  <a:srgbClr val="000000"/>
                </a:solidFill>
                <a:latin typeface="Arial (Body)"/>
                <a:ea typeface="ＭＳ Ｐゴシック" charset="0"/>
              </a:rPr>
              <a:t>end-point authentication</a:t>
            </a:r>
          </a:p>
          <a:p>
            <a:pPr marL="255651" lvl="0" indent="-255651" eaLnBrk="0" fontAlgn="base" hangingPunct="0">
              <a:spcAft>
                <a:spcPct val="0"/>
              </a:spcAft>
              <a:buFont typeface="Arial" panose="020B0604020202020204" pitchFamily="34" charset="0"/>
            </a:pPr>
            <a:r>
              <a:rPr lang="en-US" sz="2400" b="1" dirty="0">
                <a:solidFill>
                  <a:srgbClr val="000000"/>
                </a:solidFill>
                <a:latin typeface="Arial (Body)"/>
                <a:ea typeface="ＭＳ Ｐゴシック" charset="0"/>
              </a:rPr>
              <a:t>…. used in many different security scenarios</a:t>
            </a:r>
          </a:p>
          <a:p>
            <a:pPr marL="741553" lvl="1" indent="-284353" eaLnBrk="0" fontAlgn="base" hangingPunct="0">
              <a:spcAft>
                <a:spcPct val="0"/>
              </a:spcAft>
              <a:buFont typeface="Arial" panose="020B0604020202020204" pitchFamily="34" charset="0"/>
              <a:buChar char="–"/>
            </a:pPr>
            <a:r>
              <a:rPr lang="en-US" sz="2400" dirty="0">
                <a:solidFill>
                  <a:srgbClr val="000000"/>
                </a:solidFill>
                <a:latin typeface="Arial (Body)"/>
                <a:ea typeface="ＭＳ Ｐゴシック" charset="0"/>
              </a:rPr>
              <a:t>secure email</a:t>
            </a:r>
          </a:p>
          <a:p>
            <a:pPr marL="741553" lvl="1" indent="-284353" eaLnBrk="0" fontAlgn="base" hangingPunct="0">
              <a:spcAft>
                <a:spcPct val="0"/>
              </a:spcAft>
              <a:buFont typeface="Arial" panose="020B0604020202020204" pitchFamily="34" charset="0"/>
              <a:buChar char="–"/>
            </a:pPr>
            <a:r>
              <a:rPr lang="en-US" sz="2400" dirty="0">
                <a:solidFill>
                  <a:srgbClr val="000000"/>
                </a:solidFill>
                <a:latin typeface="Arial (Body)"/>
                <a:ea typeface="ＭＳ Ｐゴシック" charset="0"/>
              </a:rPr>
              <a:t>secure transport (S</a:t>
            </a:r>
            <a:r>
              <a:rPr lang="en-US" sz="100" dirty="0">
                <a:solidFill>
                  <a:srgbClr val="000000"/>
                </a:solidFill>
                <a:latin typeface="Arial (Body)"/>
                <a:ea typeface="ＭＳ Ｐゴシック" charset="0"/>
              </a:rPr>
              <a:t> </a:t>
            </a:r>
            <a:r>
              <a:rPr lang="en-US" sz="2400" dirty="0">
                <a:solidFill>
                  <a:srgbClr val="000000"/>
                </a:solidFill>
                <a:latin typeface="Arial (Body)"/>
                <a:ea typeface="ＭＳ Ｐゴシック" charset="0"/>
              </a:rPr>
              <a:t>S</a:t>
            </a:r>
            <a:r>
              <a:rPr lang="en-US" sz="100" dirty="0">
                <a:solidFill>
                  <a:srgbClr val="000000"/>
                </a:solidFill>
                <a:latin typeface="Arial (Body)"/>
                <a:ea typeface="ＭＳ Ｐゴシック" charset="0"/>
              </a:rPr>
              <a:t> </a:t>
            </a:r>
            <a:r>
              <a:rPr lang="en-US" sz="2400" dirty="0">
                <a:solidFill>
                  <a:srgbClr val="000000"/>
                </a:solidFill>
                <a:latin typeface="Arial (Body)"/>
                <a:ea typeface="ＭＳ Ｐゴシック" charset="0"/>
              </a:rPr>
              <a:t>L)</a:t>
            </a:r>
          </a:p>
          <a:p>
            <a:pPr marL="741553" lvl="1" indent="-284353" eaLnBrk="0" fontAlgn="base" hangingPunct="0">
              <a:spcAft>
                <a:spcPct val="0"/>
              </a:spcAft>
              <a:buFont typeface="Arial" panose="020B0604020202020204" pitchFamily="34" charset="0"/>
              <a:buChar char="–"/>
            </a:pPr>
            <a:r>
              <a:rPr lang="en-US" sz="2400" dirty="0">
                <a:solidFill>
                  <a:srgbClr val="000000"/>
                </a:solidFill>
                <a:latin typeface="Arial (Body)"/>
                <a:ea typeface="ＭＳ Ｐゴシック" charset="0"/>
              </a:rPr>
              <a:t>I</a:t>
            </a:r>
            <a:r>
              <a:rPr lang="en-US" sz="100" dirty="0">
                <a:solidFill>
                  <a:srgbClr val="000000"/>
                </a:solidFill>
                <a:latin typeface="Arial (Body)"/>
                <a:ea typeface="ＭＳ Ｐゴシック" charset="0"/>
              </a:rPr>
              <a:t> </a:t>
            </a:r>
            <a:r>
              <a:rPr lang="en-US" sz="2400" dirty="0">
                <a:solidFill>
                  <a:srgbClr val="000000"/>
                </a:solidFill>
                <a:latin typeface="Arial (Body)"/>
                <a:ea typeface="ＭＳ Ｐゴシック" charset="0"/>
              </a:rPr>
              <a:t>P sec</a:t>
            </a:r>
          </a:p>
          <a:p>
            <a:pPr marL="741553" lvl="1" indent="-284353" eaLnBrk="0" fontAlgn="base" hangingPunct="0">
              <a:spcAft>
                <a:spcPct val="0"/>
              </a:spcAft>
              <a:buFont typeface="Arial" panose="020B0604020202020204" pitchFamily="34" charset="0"/>
              <a:buChar char="–"/>
            </a:pPr>
            <a:r>
              <a:rPr lang="en-US" sz="2400" dirty="0">
                <a:solidFill>
                  <a:srgbClr val="000000"/>
                </a:solidFill>
                <a:latin typeface="Arial (Body)"/>
                <a:ea typeface="ＭＳ Ｐゴシック" charset="0"/>
              </a:rPr>
              <a:t>802.11</a:t>
            </a:r>
          </a:p>
          <a:p>
            <a:pPr marL="255651" lvl="0" indent="-255651" eaLnBrk="0" fontAlgn="base" hangingPunct="0">
              <a:spcAft>
                <a:spcPct val="0"/>
              </a:spcAft>
              <a:buFont typeface="Arial" panose="020B0604020202020204" pitchFamily="34" charset="0"/>
            </a:pPr>
            <a:r>
              <a:rPr lang="en-US" sz="2400" b="1" dirty="0">
                <a:solidFill>
                  <a:srgbClr val="000000"/>
                </a:solidFill>
                <a:latin typeface="Arial (Body)"/>
                <a:ea typeface="ＭＳ Ｐゴシック" charset="0"/>
              </a:rPr>
              <a:t>operational security: firewalls and I</a:t>
            </a:r>
            <a:r>
              <a:rPr lang="en-US" sz="100" b="1" dirty="0">
                <a:solidFill>
                  <a:srgbClr val="000000"/>
                </a:solidFill>
                <a:latin typeface="Arial (Body)"/>
                <a:ea typeface="ＭＳ Ｐゴシック" charset="0"/>
              </a:rPr>
              <a:t> </a:t>
            </a:r>
            <a:r>
              <a:rPr lang="en-US" sz="2400" b="1" dirty="0">
                <a:solidFill>
                  <a:srgbClr val="000000"/>
                </a:solidFill>
                <a:latin typeface="Arial (Body)"/>
                <a:ea typeface="ＭＳ Ｐゴシック" charset="0"/>
              </a:rPr>
              <a:t>D</a:t>
            </a:r>
            <a:r>
              <a:rPr lang="en-US" sz="100" b="1" dirty="0">
                <a:solidFill>
                  <a:srgbClr val="000000"/>
                </a:solidFill>
                <a:latin typeface="Arial (Body)"/>
                <a:ea typeface="ＭＳ Ｐゴシック" charset="0"/>
              </a:rPr>
              <a:t> </a:t>
            </a:r>
            <a:r>
              <a:rPr lang="en-US" sz="2400" b="1" dirty="0">
                <a:solidFill>
                  <a:srgbClr val="000000"/>
                </a:solidFill>
                <a:latin typeface="Arial (Body)"/>
                <a:ea typeface="ＭＳ Ｐゴシック" charset="0"/>
              </a:rPr>
              <a:t>S</a:t>
            </a:r>
          </a:p>
        </p:txBody>
      </p:sp>
    </p:spTree>
    <p:extLst>
      <p:ext uri="{BB962C8B-B14F-4D97-AF65-F5344CB8AC3E}">
        <p14:creationId xmlns:p14="http://schemas.microsoft.com/office/powerpoint/2010/main" val="1853972820"/>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r>
              <a:rPr lang="en-US" dirty="0">
                <a:latin typeface="Times New Roman" panose="02020603050405020304" pitchFamily="18" charset="0"/>
              </a:rPr>
              <a:t>Copyright</a:t>
            </a:r>
          </a:p>
        </p:txBody>
      </p:sp>
      <p:pic>
        <p:nvPicPr>
          <p:cNvPr id="4" name="Picture 2" descr="This work is protected by United States copyright laws and is provided solely for the use of instructors in teaching their courses and assessing student learning. Dissemination or sale of any part of this work (including on the world wide web) will destroy the integrity of the work and is not permitted. The work and materials from it should never be made available to students except by instructors using the accompanying text in their classes. All recipients of this work are expected to abide by these restrictions and to honor the intended pedagogical purposes and the needs of other instructors who rely on these materials."/>
          <p:cNvPicPr>
            <a:picLocks noChangeAspect="1" noChangeArrowheads="1"/>
          </p:cNvPicPr>
          <p:nvPr/>
        </p:nvPicPr>
        <p:blipFill>
          <a:blip r:embed="rId2"/>
          <a:srcRect/>
          <a:stretch>
            <a:fillRect/>
          </a:stretch>
        </p:blipFill>
        <p:spPr bwMode="auto">
          <a:xfrm>
            <a:off x="767157" y="2310096"/>
            <a:ext cx="7423150" cy="2438400"/>
          </a:xfrm>
          <a:prstGeom prst="rect">
            <a:avLst/>
          </a:prstGeom>
          <a:noFill/>
          <a:ln w="9525">
            <a:noFill/>
            <a:miter lim="800000"/>
            <a:headEnd/>
            <a:tailEnd/>
          </a:ln>
        </p:spPr>
      </p:pic>
    </p:spTree>
    <p:extLst>
      <p:ext uri="{BB962C8B-B14F-4D97-AF65-F5344CB8AC3E}">
        <p14:creationId xmlns:p14="http://schemas.microsoft.com/office/powerpoint/2010/main" val="9643619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eaLnBrk="0" fontAlgn="base" hangingPunct="0">
              <a:spcBef>
                <a:spcPct val="0"/>
              </a:spcBef>
              <a:spcAft>
                <a:spcPct val="0"/>
              </a:spcAft>
              <a:buClrTx/>
            </a:pPr>
            <a:r>
              <a:rPr lang="en-US" dirty="0">
                <a:latin typeface="Times New Roman" panose="02020603050405020304" pitchFamily="18" charset="0"/>
                <a:ea typeface="ＭＳ Ｐゴシック" charset="0"/>
              </a:rPr>
              <a:t>Symmetric Key Crypto: D</a:t>
            </a:r>
            <a:r>
              <a:rPr lang="en-US" sz="100" dirty="0">
                <a:latin typeface="Times New Roman" panose="02020603050405020304" pitchFamily="18" charset="0"/>
                <a:ea typeface="ＭＳ Ｐゴシック" charset="0"/>
              </a:rPr>
              <a:t> </a:t>
            </a:r>
            <a:r>
              <a:rPr lang="en-US" dirty="0">
                <a:latin typeface="Times New Roman" panose="02020603050405020304" pitchFamily="18" charset="0"/>
                <a:ea typeface="ＭＳ Ｐゴシック" charset="0"/>
              </a:rPr>
              <a:t>E</a:t>
            </a:r>
            <a:r>
              <a:rPr lang="en-US" sz="100" dirty="0">
                <a:latin typeface="Times New Roman" panose="02020603050405020304" pitchFamily="18" charset="0"/>
                <a:ea typeface="ＭＳ Ｐゴシック" charset="0"/>
              </a:rPr>
              <a:t> </a:t>
            </a:r>
            <a:r>
              <a:rPr lang="en-US" dirty="0">
                <a:latin typeface="Times New Roman" panose="02020603050405020304" pitchFamily="18" charset="0"/>
                <a:ea typeface="ＭＳ Ｐゴシック" charset="0"/>
              </a:rPr>
              <a:t>S </a:t>
            </a:r>
            <a:r>
              <a:rPr lang="en-US" sz="2000" b="0" dirty="0">
                <a:latin typeface="Times New Roman" panose="02020603050405020304" pitchFamily="18" charset="0"/>
                <a:ea typeface="ＭＳ Ｐゴシック" charset="0"/>
              </a:rPr>
              <a:t>(1 of 2)</a:t>
            </a:r>
          </a:p>
        </p:txBody>
      </p:sp>
      <p:sp>
        <p:nvSpPr>
          <p:cNvPr id="3" name="Text Placeholder 2"/>
          <p:cNvSpPr>
            <a:spLocks noGrp="1"/>
          </p:cNvSpPr>
          <p:nvPr>
            <p:ph type="body" idx="1"/>
          </p:nvPr>
        </p:nvSpPr>
        <p:spPr/>
        <p:txBody>
          <a:bodyPr wrap="square" lIns="91425" tIns="91425" rIns="91425" bIns="91425">
            <a:spAutoFit/>
          </a:bodyPr>
          <a:lstStyle/>
          <a:p>
            <a:pPr marL="0" lvl="0" indent="0" eaLnBrk="0" fontAlgn="base" hangingPunct="0">
              <a:spcAft>
                <a:spcPct val="0"/>
              </a:spcAft>
              <a:buNone/>
            </a:pPr>
            <a:r>
              <a:rPr lang="en-US" sz="2200" b="1" dirty="0">
                <a:solidFill>
                  <a:srgbClr val="000000"/>
                </a:solidFill>
                <a:latin typeface="Arial (Body)"/>
                <a:ea typeface="ＭＳ Ｐゴシック" charset="0"/>
              </a:rPr>
              <a:t>D</a:t>
            </a:r>
            <a:r>
              <a:rPr lang="en-US" sz="100" b="1" dirty="0">
                <a:solidFill>
                  <a:srgbClr val="000000"/>
                </a:solidFill>
                <a:latin typeface="Arial (Body)"/>
                <a:ea typeface="ＭＳ Ｐゴシック" charset="0"/>
              </a:rPr>
              <a:t> </a:t>
            </a:r>
            <a:r>
              <a:rPr lang="en-US" sz="2200" b="1" dirty="0">
                <a:solidFill>
                  <a:srgbClr val="000000"/>
                </a:solidFill>
                <a:latin typeface="Arial (Body)"/>
                <a:ea typeface="ＭＳ Ｐゴシック" charset="0"/>
              </a:rPr>
              <a:t>E</a:t>
            </a:r>
            <a:r>
              <a:rPr lang="en-US" sz="100" b="1" dirty="0">
                <a:solidFill>
                  <a:srgbClr val="000000"/>
                </a:solidFill>
                <a:latin typeface="Arial (Body)"/>
                <a:ea typeface="ＭＳ Ｐゴシック" charset="0"/>
              </a:rPr>
              <a:t> </a:t>
            </a:r>
            <a:r>
              <a:rPr lang="en-US" sz="2200" b="1" dirty="0">
                <a:solidFill>
                  <a:srgbClr val="000000"/>
                </a:solidFill>
                <a:latin typeface="Arial (Body)"/>
                <a:ea typeface="ＭＳ Ｐゴシック" charset="0"/>
              </a:rPr>
              <a:t>S: Data Encryption Standard</a:t>
            </a:r>
          </a:p>
          <a:p>
            <a:pPr marL="255651" lvl="0" indent="-255651" eaLnBrk="0" fontAlgn="base" hangingPunct="0">
              <a:spcAft>
                <a:spcPct val="0"/>
              </a:spcAft>
              <a:buFont typeface="Arial" panose="020B0604020202020204" pitchFamily="34" charset="0"/>
              <a:buChar char="•"/>
            </a:pPr>
            <a:r>
              <a:rPr lang="en-US" sz="2200" dirty="0">
                <a:solidFill>
                  <a:srgbClr val="000000"/>
                </a:solidFill>
                <a:latin typeface="Arial (Body)"/>
                <a:ea typeface="ＭＳ Ｐゴシック" charset="0"/>
              </a:rPr>
              <a:t>U</a:t>
            </a:r>
            <a:r>
              <a:rPr lang="en-US" sz="100" dirty="0">
                <a:solidFill>
                  <a:srgbClr val="000000"/>
                </a:solidFill>
                <a:latin typeface="Arial (Body)"/>
                <a:ea typeface="ＭＳ Ｐゴシック" charset="0"/>
              </a:rPr>
              <a:t> </a:t>
            </a:r>
            <a:r>
              <a:rPr lang="en-US" sz="2200" dirty="0">
                <a:solidFill>
                  <a:srgbClr val="000000"/>
                </a:solidFill>
                <a:latin typeface="Arial (Body)"/>
                <a:ea typeface="ＭＳ Ｐゴシック" charset="0"/>
              </a:rPr>
              <a:t>S encryption standard [N</a:t>
            </a:r>
            <a:r>
              <a:rPr lang="en-US" sz="100" dirty="0">
                <a:solidFill>
                  <a:srgbClr val="000000"/>
                </a:solidFill>
                <a:latin typeface="Arial (Body)"/>
                <a:ea typeface="ＭＳ Ｐゴシック" charset="0"/>
              </a:rPr>
              <a:t> </a:t>
            </a:r>
            <a:r>
              <a:rPr lang="en-US" sz="2200" dirty="0">
                <a:solidFill>
                  <a:srgbClr val="000000"/>
                </a:solidFill>
                <a:latin typeface="Arial (Body)"/>
                <a:ea typeface="ＭＳ Ｐゴシック" charset="0"/>
              </a:rPr>
              <a:t>I</a:t>
            </a:r>
            <a:r>
              <a:rPr lang="en-US" sz="100" dirty="0">
                <a:solidFill>
                  <a:srgbClr val="000000"/>
                </a:solidFill>
                <a:latin typeface="Arial (Body)"/>
                <a:ea typeface="ＭＳ Ｐゴシック" charset="0"/>
              </a:rPr>
              <a:t> </a:t>
            </a:r>
            <a:r>
              <a:rPr lang="en-US" sz="2200" dirty="0">
                <a:solidFill>
                  <a:srgbClr val="000000"/>
                </a:solidFill>
                <a:latin typeface="Arial (Body)"/>
                <a:ea typeface="ＭＳ Ｐゴシック" charset="0"/>
              </a:rPr>
              <a:t>S</a:t>
            </a:r>
            <a:r>
              <a:rPr lang="en-US" sz="100" dirty="0">
                <a:solidFill>
                  <a:srgbClr val="000000"/>
                </a:solidFill>
                <a:latin typeface="Arial (Body)"/>
                <a:ea typeface="ＭＳ Ｐゴシック" charset="0"/>
              </a:rPr>
              <a:t> </a:t>
            </a:r>
            <a:r>
              <a:rPr lang="en-US" sz="2200" dirty="0">
                <a:solidFill>
                  <a:srgbClr val="000000"/>
                </a:solidFill>
                <a:latin typeface="Arial (Body)"/>
                <a:ea typeface="ＭＳ Ｐゴシック" charset="0"/>
              </a:rPr>
              <a:t>T 1993]</a:t>
            </a:r>
          </a:p>
          <a:p>
            <a:pPr marL="255651" lvl="0" indent="-255651" eaLnBrk="0" fontAlgn="base" hangingPunct="0">
              <a:spcAft>
                <a:spcPct val="0"/>
              </a:spcAft>
              <a:buFont typeface="Arial" panose="020B0604020202020204" pitchFamily="34" charset="0"/>
              <a:buChar char="•"/>
            </a:pPr>
            <a:r>
              <a:rPr lang="en-US" sz="2200" dirty="0">
                <a:solidFill>
                  <a:srgbClr val="000000"/>
                </a:solidFill>
                <a:latin typeface="Arial (Body)"/>
                <a:ea typeface="ＭＳ Ｐゴシック" charset="0"/>
              </a:rPr>
              <a:t>56-bit symmetric key, 64-bit plaintext input</a:t>
            </a:r>
          </a:p>
          <a:p>
            <a:pPr marL="255651" lvl="0" indent="-255651" eaLnBrk="0" fontAlgn="base" hangingPunct="0">
              <a:spcAft>
                <a:spcPct val="0"/>
              </a:spcAft>
              <a:buFont typeface="Arial" panose="020B0604020202020204" pitchFamily="34" charset="0"/>
              <a:buChar char="•"/>
            </a:pPr>
            <a:r>
              <a:rPr lang="en-US" sz="2200" dirty="0">
                <a:solidFill>
                  <a:srgbClr val="000000"/>
                </a:solidFill>
                <a:latin typeface="Arial (Body)"/>
                <a:ea typeface="ＭＳ Ｐゴシック" charset="0"/>
              </a:rPr>
              <a:t>block cipher with cipher block chaining</a:t>
            </a:r>
          </a:p>
          <a:p>
            <a:pPr marL="255651" lvl="0" indent="-255651" eaLnBrk="0" fontAlgn="base" hangingPunct="0">
              <a:spcAft>
                <a:spcPct val="0"/>
              </a:spcAft>
              <a:buFont typeface="Arial" panose="020B0604020202020204" pitchFamily="34" charset="0"/>
              <a:buChar char="•"/>
            </a:pPr>
            <a:r>
              <a:rPr lang="en-US" sz="2200" dirty="0">
                <a:solidFill>
                  <a:srgbClr val="000000"/>
                </a:solidFill>
                <a:latin typeface="Arial (Body)"/>
                <a:ea typeface="ＭＳ Ｐゴシック" charset="0"/>
              </a:rPr>
              <a:t>how secure is D</a:t>
            </a:r>
            <a:r>
              <a:rPr lang="en-US" sz="100" dirty="0">
                <a:solidFill>
                  <a:srgbClr val="000000"/>
                </a:solidFill>
                <a:latin typeface="Arial (Body)"/>
                <a:ea typeface="ＭＳ Ｐゴシック" charset="0"/>
              </a:rPr>
              <a:t> </a:t>
            </a:r>
            <a:r>
              <a:rPr lang="en-US" sz="2200" dirty="0">
                <a:solidFill>
                  <a:srgbClr val="000000"/>
                </a:solidFill>
                <a:latin typeface="Arial (Body)"/>
                <a:ea typeface="ＭＳ Ｐゴシック" charset="0"/>
              </a:rPr>
              <a:t>E</a:t>
            </a:r>
            <a:r>
              <a:rPr lang="en-US" sz="100" dirty="0">
                <a:solidFill>
                  <a:srgbClr val="000000"/>
                </a:solidFill>
                <a:latin typeface="Arial (Body)"/>
                <a:ea typeface="ＭＳ Ｐゴシック" charset="0"/>
              </a:rPr>
              <a:t> </a:t>
            </a:r>
            <a:r>
              <a:rPr lang="en-US" sz="2200" dirty="0">
                <a:solidFill>
                  <a:srgbClr val="000000"/>
                </a:solidFill>
                <a:latin typeface="Arial (Body)"/>
                <a:ea typeface="ＭＳ Ｐゴシック" charset="0"/>
              </a:rPr>
              <a:t>S?</a:t>
            </a:r>
          </a:p>
          <a:p>
            <a:pPr marL="741553" lvl="1" indent="-284353" eaLnBrk="0" fontAlgn="base" hangingPunct="0">
              <a:spcAft>
                <a:spcPct val="0"/>
              </a:spcAft>
              <a:buFont typeface="Arial" panose="020B0604020202020204" pitchFamily="34" charset="0"/>
              <a:buChar char="–"/>
            </a:pPr>
            <a:r>
              <a:rPr lang="en-US" sz="2200" dirty="0">
                <a:solidFill>
                  <a:srgbClr val="000000"/>
                </a:solidFill>
                <a:latin typeface="Arial (Body)"/>
                <a:ea typeface="ＭＳ Ｐゴシック" charset="0"/>
              </a:rPr>
              <a:t>D</a:t>
            </a:r>
            <a:r>
              <a:rPr lang="en-US" sz="100" dirty="0">
                <a:solidFill>
                  <a:srgbClr val="000000"/>
                </a:solidFill>
                <a:latin typeface="Arial (Body)"/>
                <a:ea typeface="ＭＳ Ｐゴシック" charset="0"/>
              </a:rPr>
              <a:t> </a:t>
            </a:r>
            <a:r>
              <a:rPr lang="en-US" sz="2200" dirty="0">
                <a:solidFill>
                  <a:srgbClr val="000000"/>
                </a:solidFill>
                <a:latin typeface="Arial (Body)"/>
                <a:ea typeface="ＭＳ Ｐゴシック" charset="0"/>
              </a:rPr>
              <a:t>E</a:t>
            </a:r>
            <a:r>
              <a:rPr lang="en-US" sz="100" dirty="0">
                <a:solidFill>
                  <a:srgbClr val="000000"/>
                </a:solidFill>
                <a:latin typeface="Arial (Body)"/>
                <a:ea typeface="ＭＳ Ｐゴシック" charset="0"/>
              </a:rPr>
              <a:t> </a:t>
            </a:r>
            <a:r>
              <a:rPr lang="en-US" sz="2200" dirty="0">
                <a:solidFill>
                  <a:srgbClr val="000000"/>
                </a:solidFill>
                <a:latin typeface="Arial (Body)"/>
                <a:ea typeface="ＭＳ Ｐゴシック" charset="0"/>
              </a:rPr>
              <a:t>S Challenge: 56-bit-key-encrypted phrase decrypted (brute force) in less than a day</a:t>
            </a:r>
          </a:p>
          <a:p>
            <a:pPr marL="741553" lvl="1" indent="-284353" eaLnBrk="0" fontAlgn="base" hangingPunct="0">
              <a:spcAft>
                <a:spcPct val="0"/>
              </a:spcAft>
              <a:buFont typeface="Arial" panose="020B0604020202020204" pitchFamily="34" charset="0"/>
              <a:buChar char="–"/>
            </a:pPr>
            <a:r>
              <a:rPr lang="en-US" sz="2200" dirty="0">
                <a:solidFill>
                  <a:srgbClr val="000000"/>
                </a:solidFill>
                <a:latin typeface="Arial (Body)"/>
                <a:ea typeface="ＭＳ Ｐゴシック" charset="0"/>
              </a:rPr>
              <a:t>no known good analytic attack</a:t>
            </a:r>
          </a:p>
          <a:p>
            <a:pPr marL="255651" lvl="0" indent="-255651" eaLnBrk="0" fontAlgn="base" hangingPunct="0">
              <a:spcAft>
                <a:spcPct val="0"/>
              </a:spcAft>
              <a:buFont typeface="Arial" panose="020B0604020202020204" pitchFamily="34" charset="0"/>
              <a:buChar char="•"/>
            </a:pPr>
            <a:r>
              <a:rPr lang="en-US" sz="2200" dirty="0">
                <a:solidFill>
                  <a:srgbClr val="000000"/>
                </a:solidFill>
                <a:latin typeface="Arial (Body)"/>
                <a:ea typeface="ＭＳ Ｐゴシック" charset="0"/>
              </a:rPr>
              <a:t>making D</a:t>
            </a:r>
            <a:r>
              <a:rPr lang="en-US" sz="100" dirty="0">
                <a:solidFill>
                  <a:srgbClr val="000000"/>
                </a:solidFill>
                <a:latin typeface="Arial (Body)"/>
                <a:ea typeface="ＭＳ Ｐゴシック" charset="0"/>
              </a:rPr>
              <a:t> </a:t>
            </a:r>
            <a:r>
              <a:rPr lang="en-US" sz="2200" dirty="0">
                <a:solidFill>
                  <a:srgbClr val="000000"/>
                </a:solidFill>
                <a:latin typeface="Arial (Body)"/>
                <a:ea typeface="ＭＳ Ｐゴシック" charset="0"/>
              </a:rPr>
              <a:t>E</a:t>
            </a:r>
            <a:r>
              <a:rPr lang="en-US" sz="100" dirty="0">
                <a:solidFill>
                  <a:srgbClr val="000000"/>
                </a:solidFill>
                <a:latin typeface="Arial (Body)"/>
                <a:ea typeface="ＭＳ Ｐゴシック" charset="0"/>
              </a:rPr>
              <a:t> </a:t>
            </a:r>
            <a:r>
              <a:rPr lang="en-US" sz="2200" dirty="0">
                <a:solidFill>
                  <a:srgbClr val="000000"/>
                </a:solidFill>
                <a:latin typeface="Arial (Body)"/>
                <a:ea typeface="ＭＳ Ｐゴシック" charset="0"/>
              </a:rPr>
              <a:t>S more secure:</a:t>
            </a:r>
          </a:p>
          <a:p>
            <a:pPr marL="741553" lvl="1" indent="-284353" eaLnBrk="0" fontAlgn="base" hangingPunct="0">
              <a:spcAft>
                <a:spcPct val="0"/>
              </a:spcAft>
              <a:buFont typeface="Arial" panose="020B0604020202020204" pitchFamily="34" charset="0"/>
              <a:buChar char="–"/>
            </a:pPr>
            <a:r>
              <a:rPr lang="en-US" sz="2200" dirty="0">
                <a:solidFill>
                  <a:srgbClr val="000000"/>
                </a:solidFill>
                <a:latin typeface="Arial (Body)"/>
                <a:ea typeface="ＭＳ Ｐゴシック" charset="0"/>
              </a:rPr>
              <a:t>3D</a:t>
            </a:r>
            <a:r>
              <a:rPr lang="en-US" sz="100" dirty="0">
                <a:solidFill>
                  <a:srgbClr val="000000"/>
                </a:solidFill>
                <a:latin typeface="Arial (Body)"/>
                <a:ea typeface="ＭＳ Ｐゴシック" charset="0"/>
              </a:rPr>
              <a:t> </a:t>
            </a:r>
            <a:r>
              <a:rPr lang="en-US" sz="2200" dirty="0">
                <a:solidFill>
                  <a:srgbClr val="000000"/>
                </a:solidFill>
                <a:latin typeface="Arial (Body)"/>
                <a:ea typeface="ＭＳ Ｐゴシック" charset="0"/>
              </a:rPr>
              <a:t>E</a:t>
            </a:r>
            <a:r>
              <a:rPr lang="en-US" sz="100" dirty="0">
                <a:solidFill>
                  <a:srgbClr val="000000"/>
                </a:solidFill>
                <a:latin typeface="Arial (Body)"/>
                <a:ea typeface="ＭＳ Ｐゴシック" charset="0"/>
              </a:rPr>
              <a:t> </a:t>
            </a:r>
            <a:r>
              <a:rPr lang="en-US" sz="2200" dirty="0">
                <a:solidFill>
                  <a:srgbClr val="000000"/>
                </a:solidFill>
                <a:latin typeface="Arial (Body)"/>
                <a:ea typeface="ＭＳ Ｐゴシック" charset="0"/>
              </a:rPr>
              <a:t>S: encrypt 3 times with 3 different keys</a:t>
            </a:r>
          </a:p>
        </p:txBody>
      </p:sp>
    </p:spTree>
    <p:extLst>
      <p:ext uri="{BB962C8B-B14F-4D97-AF65-F5344CB8AC3E}">
        <p14:creationId xmlns:p14="http://schemas.microsoft.com/office/powerpoint/2010/main" val="30324053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Symmetric Key Crypto: D</a:t>
            </a:r>
            <a:r>
              <a:rPr lang="en-US" sz="100"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E</a:t>
            </a:r>
            <a:r>
              <a:rPr lang="en-US" sz="100"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S </a:t>
            </a:r>
            <a:r>
              <a:rPr lang="en-US" sz="2000" b="0" dirty="0">
                <a:latin typeface="Times New Roman" panose="02020603050405020304" pitchFamily="18" charset="0"/>
                <a:cs typeface="Times New Roman" panose="02020603050405020304" pitchFamily="18" charset="0"/>
              </a:rPr>
              <a:t>(2 of 2)</a:t>
            </a:r>
          </a:p>
        </p:txBody>
      </p:sp>
      <p:sp>
        <p:nvSpPr>
          <p:cNvPr id="3" name="Text Placeholder 2"/>
          <p:cNvSpPr>
            <a:spLocks noGrp="1"/>
          </p:cNvSpPr>
          <p:nvPr>
            <p:ph type="body" idx="1"/>
          </p:nvPr>
        </p:nvSpPr>
        <p:spPr>
          <a:xfrm>
            <a:off x="457200" y="1600200"/>
            <a:ext cx="4310743" cy="4525963"/>
          </a:xfrm>
        </p:spPr>
        <p:txBody>
          <a:bodyPr/>
          <a:lstStyle/>
          <a:p>
            <a:pPr marL="0" indent="0">
              <a:buNone/>
            </a:pPr>
            <a:r>
              <a:rPr lang="en-US" sz="2400" b="1" dirty="0">
                <a:solidFill>
                  <a:schemeClr val="tx1"/>
                </a:solidFill>
                <a:latin typeface="+mn-lt"/>
                <a:cs typeface="Arial" charset="0"/>
              </a:rPr>
              <a:t>D</a:t>
            </a:r>
            <a:r>
              <a:rPr lang="en-US" sz="100" b="1" dirty="0">
                <a:solidFill>
                  <a:schemeClr val="tx1"/>
                </a:solidFill>
                <a:latin typeface="+mn-lt"/>
                <a:cs typeface="Arial" charset="0"/>
              </a:rPr>
              <a:t> </a:t>
            </a:r>
            <a:r>
              <a:rPr lang="en-US" sz="2400" b="1" dirty="0">
                <a:solidFill>
                  <a:schemeClr val="tx1"/>
                </a:solidFill>
                <a:latin typeface="+mn-lt"/>
                <a:cs typeface="Arial" charset="0"/>
              </a:rPr>
              <a:t>E</a:t>
            </a:r>
            <a:r>
              <a:rPr lang="en-US" sz="100" b="1" dirty="0">
                <a:solidFill>
                  <a:schemeClr val="tx1"/>
                </a:solidFill>
                <a:latin typeface="+mn-lt"/>
                <a:cs typeface="Arial" charset="0"/>
              </a:rPr>
              <a:t> </a:t>
            </a:r>
            <a:r>
              <a:rPr lang="en-US" sz="2400" b="1" dirty="0">
                <a:solidFill>
                  <a:schemeClr val="tx1"/>
                </a:solidFill>
                <a:latin typeface="+mn-lt"/>
                <a:cs typeface="Arial" charset="0"/>
              </a:rPr>
              <a:t>S operation</a:t>
            </a:r>
          </a:p>
          <a:p>
            <a:pPr marL="0" indent="0">
              <a:buNone/>
            </a:pPr>
            <a:r>
              <a:rPr lang="en-US" sz="2400" dirty="0">
                <a:latin typeface="+mn-lt"/>
              </a:rPr>
              <a:t>initial permutation 16 identical “</a:t>
            </a:r>
            <a:r>
              <a:rPr lang="en-US" altLang="ja-JP" sz="2400" dirty="0">
                <a:latin typeface="+mn-lt"/>
              </a:rPr>
              <a:t>rounds” of function application, each using different 48 bits of key </a:t>
            </a:r>
            <a:r>
              <a:rPr lang="en-US" sz="2400" dirty="0">
                <a:latin typeface="+mn-lt"/>
              </a:rPr>
              <a:t>final permutation</a:t>
            </a:r>
          </a:p>
        </p:txBody>
      </p:sp>
      <p:pic>
        <p:nvPicPr>
          <p:cNvPr id="4" name="Picture 8" descr="At the top of a diagram, 64 bit input and 56 bit key are beside each other. Arrows draw down from each item. From the key, 3 arrows point to different parts of input. Input. There are 5 bars below, connected with a series of arrows. Bar 1, 2 parts. 1, L 1. 2, R 1. 4 arrows point from 64 bit input to bar 1, permute. Arrow 1, R 1. 2, L 1. 3, R 1. 4, R 1. Bar 2, 2 parts. 1, L 2. 2, R 2. Between the bars is oval part 1, f left parenthesis, L 1, R 1, K 1 right parenthesis. Key arrow 1, 48 bit K 1, points to this oval. From bar 1 to 2 are 3 arrows. 1, L 2 points to oval 1. 3, R 2 points to oval 1. Oval 1 links to R 2. 2, R 1 points to L 2. Bar 3, 2 parts. 1, L 3. 2, R 3. There is an oval between the parts. F left parenthesis L 2, R 2, K 2 right parenthesis. Key arrow 2, 48 bit K 2, points to oval 2. 3 arrows point from bar 2 to 3. 1, L 2 points to oval 2. 3, R 2 points to oval 2. Oval 2 points to R 3. 2, R 2 points to L 3. Below bar 3 are 3 dots, implying more parts of the diagram. Below this, is bar 4, 2 parts. 1, L 17. 2, R 17. 1 arrow points to L 17. 2 arrows point to a blank oval 3. Key arrow 3, 48 bit K 16, point to oval 3. Oval 3 points to R 17. Bar 5, 64 bit output. There are 4 arrows from bar 4 to 5, permute. 1, from L 17 to far right of bar 5. 2, from L 17, down. 3, from R 17, down. 4, from R 17, to far left of bar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07337" y="1583883"/>
            <a:ext cx="3029860" cy="465364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30118177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eaLnBrk="0" fontAlgn="base" hangingPunct="0">
              <a:spcBef>
                <a:spcPct val="0"/>
              </a:spcBef>
              <a:spcAft>
                <a:spcPct val="0"/>
              </a:spcAft>
              <a:buClrTx/>
            </a:pPr>
            <a:r>
              <a:rPr lang="en-US" dirty="0">
                <a:latin typeface="Times New Roman" panose="02020603050405020304" pitchFamily="18" charset="0"/>
                <a:ea typeface="ＭＳ Ｐゴシック" charset="0"/>
              </a:rPr>
              <a:t>A</a:t>
            </a:r>
            <a:r>
              <a:rPr lang="en-US" sz="100" dirty="0">
                <a:latin typeface="Times New Roman" panose="02020603050405020304" pitchFamily="18" charset="0"/>
                <a:ea typeface="ＭＳ Ｐゴシック" charset="0"/>
              </a:rPr>
              <a:t> </a:t>
            </a:r>
            <a:r>
              <a:rPr lang="en-US" dirty="0">
                <a:latin typeface="Times New Roman" panose="02020603050405020304" pitchFamily="18" charset="0"/>
                <a:ea typeface="ＭＳ Ｐゴシック" charset="0"/>
              </a:rPr>
              <a:t>E</a:t>
            </a:r>
            <a:r>
              <a:rPr lang="en-US" sz="100" dirty="0">
                <a:latin typeface="Times New Roman" panose="02020603050405020304" pitchFamily="18" charset="0"/>
                <a:ea typeface="ＭＳ Ｐゴシック" charset="0"/>
              </a:rPr>
              <a:t> </a:t>
            </a:r>
            <a:r>
              <a:rPr lang="en-US" dirty="0">
                <a:latin typeface="Times New Roman" panose="02020603050405020304" pitchFamily="18" charset="0"/>
                <a:ea typeface="ＭＳ Ｐゴシック" charset="0"/>
              </a:rPr>
              <a:t>S: Advanced Encryption Standard</a:t>
            </a:r>
          </a:p>
        </p:txBody>
      </p:sp>
      <p:sp>
        <p:nvSpPr>
          <p:cNvPr id="3" name="Text Placeholder 2"/>
          <p:cNvSpPr>
            <a:spLocks noGrp="1"/>
          </p:cNvSpPr>
          <p:nvPr>
            <p:ph type="body" idx="1"/>
          </p:nvPr>
        </p:nvSpPr>
        <p:spPr/>
        <p:txBody>
          <a:bodyPr wrap="square" lIns="91425" tIns="91425" rIns="91425" bIns="91425">
            <a:spAutoFit/>
          </a:bodyPr>
          <a:lstStyle/>
          <a:p>
            <a:pPr marL="255651" lvl="0" indent="-255651" eaLnBrk="0" fontAlgn="base" hangingPunct="0">
              <a:spcAft>
                <a:spcPct val="0"/>
              </a:spcAft>
              <a:buFont typeface="Arial" panose="020B0604020202020204" pitchFamily="34" charset="0"/>
              <a:buChar char="•"/>
            </a:pPr>
            <a:r>
              <a:rPr lang="en-US" sz="2400" dirty="0">
                <a:solidFill>
                  <a:srgbClr val="000000"/>
                </a:solidFill>
                <a:latin typeface="Arial (Body)"/>
                <a:ea typeface="ＭＳ Ｐゴシック" charset="0"/>
              </a:rPr>
              <a:t>symmetric-key N</a:t>
            </a:r>
            <a:r>
              <a:rPr lang="en-US" sz="100" dirty="0">
                <a:solidFill>
                  <a:srgbClr val="000000"/>
                </a:solidFill>
                <a:latin typeface="Arial (Body)"/>
                <a:ea typeface="ＭＳ Ｐゴシック" charset="0"/>
              </a:rPr>
              <a:t> </a:t>
            </a:r>
            <a:r>
              <a:rPr lang="en-US" sz="2400" dirty="0">
                <a:solidFill>
                  <a:srgbClr val="000000"/>
                </a:solidFill>
                <a:latin typeface="Arial (Body)"/>
                <a:ea typeface="ＭＳ Ｐゴシック" charset="0"/>
              </a:rPr>
              <a:t>I</a:t>
            </a:r>
            <a:r>
              <a:rPr lang="en-US" sz="100" dirty="0">
                <a:solidFill>
                  <a:srgbClr val="000000"/>
                </a:solidFill>
                <a:latin typeface="Arial (Body)"/>
                <a:ea typeface="ＭＳ Ｐゴシック" charset="0"/>
              </a:rPr>
              <a:t> </a:t>
            </a:r>
            <a:r>
              <a:rPr lang="en-US" sz="2400" dirty="0">
                <a:solidFill>
                  <a:srgbClr val="000000"/>
                </a:solidFill>
                <a:latin typeface="Arial (Body)"/>
                <a:ea typeface="ＭＳ Ｐゴシック" charset="0"/>
              </a:rPr>
              <a:t>S</a:t>
            </a:r>
            <a:r>
              <a:rPr lang="en-US" sz="100" dirty="0">
                <a:solidFill>
                  <a:srgbClr val="000000"/>
                </a:solidFill>
                <a:latin typeface="Arial (Body)"/>
                <a:ea typeface="ＭＳ Ｐゴシック" charset="0"/>
              </a:rPr>
              <a:t> </a:t>
            </a:r>
            <a:r>
              <a:rPr lang="en-US" sz="2400" dirty="0">
                <a:solidFill>
                  <a:srgbClr val="000000"/>
                </a:solidFill>
                <a:latin typeface="Arial (Body)"/>
                <a:ea typeface="ＭＳ Ｐゴシック" charset="0"/>
              </a:rPr>
              <a:t>T standard, replaced D</a:t>
            </a:r>
            <a:r>
              <a:rPr lang="en-US" sz="100" dirty="0">
                <a:solidFill>
                  <a:srgbClr val="000000"/>
                </a:solidFill>
                <a:latin typeface="Arial (Body)"/>
                <a:ea typeface="ＭＳ Ｐゴシック" charset="0"/>
              </a:rPr>
              <a:t> </a:t>
            </a:r>
            <a:r>
              <a:rPr lang="en-US" sz="2400" dirty="0">
                <a:solidFill>
                  <a:srgbClr val="000000"/>
                </a:solidFill>
                <a:latin typeface="Arial (Body)"/>
                <a:ea typeface="ＭＳ Ｐゴシック" charset="0"/>
              </a:rPr>
              <a:t>E</a:t>
            </a:r>
            <a:r>
              <a:rPr lang="en-US" sz="100" dirty="0">
                <a:solidFill>
                  <a:srgbClr val="000000"/>
                </a:solidFill>
                <a:latin typeface="Arial (Body)"/>
                <a:ea typeface="ＭＳ Ｐゴシック" charset="0"/>
              </a:rPr>
              <a:t> </a:t>
            </a:r>
            <a:r>
              <a:rPr lang="en-US" sz="2400" dirty="0">
                <a:solidFill>
                  <a:srgbClr val="000000"/>
                </a:solidFill>
                <a:latin typeface="Arial (Body)"/>
                <a:ea typeface="ＭＳ Ｐゴシック" charset="0"/>
              </a:rPr>
              <a:t>S (Nov 2001)</a:t>
            </a:r>
          </a:p>
          <a:p>
            <a:pPr marL="255651" lvl="0" indent="-255651" eaLnBrk="0" fontAlgn="base" hangingPunct="0">
              <a:spcAft>
                <a:spcPct val="0"/>
              </a:spcAft>
              <a:buFont typeface="Arial" panose="020B0604020202020204" pitchFamily="34" charset="0"/>
              <a:buChar char="•"/>
            </a:pPr>
            <a:r>
              <a:rPr lang="en-US" sz="2400" dirty="0">
                <a:solidFill>
                  <a:srgbClr val="000000"/>
                </a:solidFill>
                <a:latin typeface="Arial (Body)"/>
                <a:ea typeface="ＭＳ Ｐゴシック" charset="0"/>
              </a:rPr>
              <a:t>processes data in 128 bit blocks</a:t>
            </a:r>
          </a:p>
          <a:p>
            <a:pPr marL="255651" lvl="0" indent="-255651" eaLnBrk="0" fontAlgn="base" hangingPunct="0">
              <a:spcAft>
                <a:spcPct val="0"/>
              </a:spcAft>
              <a:buFont typeface="Arial" panose="020B0604020202020204" pitchFamily="34" charset="0"/>
              <a:buChar char="•"/>
            </a:pPr>
            <a:r>
              <a:rPr lang="en-US" sz="2400" dirty="0">
                <a:solidFill>
                  <a:srgbClr val="000000"/>
                </a:solidFill>
                <a:latin typeface="Arial (Body)"/>
                <a:ea typeface="ＭＳ Ｐゴシック" charset="0"/>
              </a:rPr>
              <a:t>128, 192, or 256 bit keys</a:t>
            </a:r>
          </a:p>
          <a:p>
            <a:pPr marL="255651" lvl="0" indent="-255651" eaLnBrk="0" fontAlgn="base" hangingPunct="0">
              <a:spcAft>
                <a:spcPct val="0"/>
              </a:spcAft>
              <a:buFont typeface="Arial" panose="020B0604020202020204" pitchFamily="34" charset="0"/>
              <a:buChar char="•"/>
            </a:pPr>
            <a:r>
              <a:rPr lang="en-US" sz="2400" dirty="0">
                <a:solidFill>
                  <a:srgbClr val="000000"/>
                </a:solidFill>
                <a:latin typeface="Arial (Body)"/>
                <a:ea typeface="ＭＳ Ｐゴシック" charset="0"/>
              </a:rPr>
              <a:t>brute force decryption (try each key) taking 1 sec on D</a:t>
            </a:r>
            <a:r>
              <a:rPr lang="en-US" sz="100" dirty="0">
                <a:solidFill>
                  <a:srgbClr val="000000"/>
                </a:solidFill>
                <a:latin typeface="Arial (Body)"/>
                <a:ea typeface="ＭＳ Ｐゴシック" charset="0"/>
              </a:rPr>
              <a:t> </a:t>
            </a:r>
            <a:r>
              <a:rPr lang="en-US" sz="2400" dirty="0">
                <a:solidFill>
                  <a:srgbClr val="000000"/>
                </a:solidFill>
                <a:latin typeface="Arial (Body)"/>
                <a:ea typeface="ＭＳ Ｐゴシック" charset="0"/>
              </a:rPr>
              <a:t>E</a:t>
            </a:r>
            <a:r>
              <a:rPr lang="en-US" sz="100" dirty="0">
                <a:solidFill>
                  <a:srgbClr val="000000"/>
                </a:solidFill>
                <a:latin typeface="Arial (Body)"/>
                <a:ea typeface="ＭＳ Ｐゴシック" charset="0"/>
              </a:rPr>
              <a:t> </a:t>
            </a:r>
            <a:r>
              <a:rPr lang="en-US" sz="2400" dirty="0">
                <a:solidFill>
                  <a:srgbClr val="000000"/>
                </a:solidFill>
                <a:latin typeface="Arial (Body)"/>
                <a:ea typeface="ＭＳ Ｐゴシック" charset="0"/>
              </a:rPr>
              <a:t>S, takes 149 trillion years for A</a:t>
            </a:r>
            <a:r>
              <a:rPr lang="en-US" sz="100" dirty="0">
                <a:solidFill>
                  <a:srgbClr val="000000"/>
                </a:solidFill>
                <a:latin typeface="Arial (Body)"/>
                <a:ea typeface="ＭＳ Ｐゴシック" charset="0"/>
              </a:rPr>
              <a:t> </a:t>
            </a:r>
            <a:r>
              <a:rPr lang="en-US" sz="2400" dirty="0">
                <a:solidFill>
                  <a:srgbClr val="000000"/>
                </a:solidFill>
                <a:latin typeface="Arial (Body)"/>
                <a:ea typeface="ＭＳ Ｐゴシック" charset="0"/>
              </a:rPr>
              <a:t>E</a:t>
            </a:r>
            <a:r>
              <a:rPr lang="en-US" sz="100" dirty="0">
                <a:solidFill>
                  <a:srgbClr val="000000"/>
                </a:solidFill>
                <a:latin typeface="Arial (Body)"/>
                <a:ea typeface="ＭＳ Ｐゴシック" charset="0"/>
              </a:rPr>
              <a:t> </a:t>
            </a:r>
            <a:r>
              <a:rPr lang="en-US" sz="2400" dirty="0">
                <a:solidFill>
                  <a:srgbClr val="000000"/>
                </a:solidFill>
                <a:latin typeface="Arial (Body)"/>
                <a:ea typeface="ＭＳ Ｐゴシック" charset="0"/>
              </a:rPr>
              <a:t>S</a:t>
            </a:r>
          </a:p>
        </p:txBody>
      </p:sp>
    </p:spTree>
    <p:extLst>
      <p:ext uri="{BB962C8B-B14F-4D97-AF65-F5344CB8AC3E}">
        <p14:creationId xmlns:p14="http://schemas.microsoft.com/office/powerpoint/2010/main" val="38523828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eaLnBrk="0" fontAlgn="base" hangingPunct="0">
              <a:spcBef>
                <a:spcPct val="0"/>
              </a:spcBef>
              <a:spcAft>
                <a:spcPct val="0"/>
              </a:spcAft>
              <a:buClrTx/>
            </a:pPr>
            <a:r>
              <a:rPr lang="en-US" dirty="0">
                <a:latin typeface="Times New Roman" panose="02020603050405020304" pitchFamily="18" charset="0"/>
                <a:ea typeface="ＭＳ Ｐゴシック" charset="0"/>
              </a:rPr>
              <a:t>Public Key Cryptography </a:t>
            </a:r>
            <a:r>
              <a:rPr lang="en-US" sz="2000" b="0" dirty="0">
                <a:latin typeface="Times New Roman" panose="02020603050405020304" pitchFamily="18" charset="0"/>
                <a:ea typeface="ＭＳ Ｐゴシック" charset="0"/>
              </a:rPr>
              <a:t>(1 of 2)</a:t>
            </a:r>
          </a:p>
        </p:txBody>
      </p:sp>
      <p:sp>
        <p:nvSpPr>
          <p:cNvPr id="15" name="Text Placeholder 14"/>
          <p:cNvSpPr>
            <a:spLocks noGrp="1"/>
          </p:cNvSpPr>
          <p:nvPr>
            <p:ph type="body" idx="1"/>
          </p:nvPr>
        </p:nvSpPr>
        <p:spPr>
          <a:xfrm>
            <a:off x="457200" y="1600200"/>
            <a:ext cx="3559629" cy="4327071"/>
          </a:xfrm>
        </p:spPr>
        <p:txBody>
          <a:bodyPr/>
          <a:lstStyle/>
          <a:p>
            <a:pPr>
              <a:buFont typeface="Wingdings" charset="0"/>
              <a:buNone/>
            </a:pPr>
            <a:r>
              <a:rPr lang="en-US" sz="2400" b="1" dirty="0">
                <a:solidFill>
                  <a:schemeClr val="tx1"/>
                </a:solidFill>
                <a:latin typeface="+mn-lt"/>
              </a:rPr>
              <a:t>symmetric key crypto</a:t>
            </a:r>
          </a:p>
          <a:p>
            <a:r>
              <a:rPr lang="en-US" sz="2400" dirty="0">
                <a:latin typeface="+mn-lt"/>
              </a:rPr>
              <a:t>requires sender, receiver know shared secret key</a:t>
            </a:r>
          </a:p>
          <a:p>
            <a:r>
              <a:rPr lang="en-US" sz="2400" dirty="0">
                <a:latin typeface="+mn-lt"/>
              </a:rPr>
              <a:t>Q: how to agree on key in first place (particularly if never “</a:t>
            </a:r>
            <a:r>
              <a:rPr lang="en-US" altLang="ja-JP" sz="2400" dirty="0">
                <a:latin typeface="+mn-lt"/>
              </a:rPr>
              <a:t>met”)?</a:t>
            </a:r>
          </a:p>
        </p:txBody>
      </p:sp>
      <p:sp>
        <p:nvSpPr>
          <p:cNvPr id="14" name="Text Placeholder 13"/>
          <p:cNvSpPr>
            <a:spLocks noGrp="1"/>
          </p:cNvSpPr>
          <p:nvPr>
            <p:ph type="body" idx="2"/>
          </p:nvPr>
        </p:nvSpPr>
        <p:spPr>
          <a:xfrm>
            <a:off x="4245435" y="1600200"/>
            <a:ext cx="4278086" cy="4327071"/>
          </a:xfrm>
        </p:spPr>
        <p:txBody>
          <a:bodyPr/>
          <a:lstStyle/>
          <a:p>
            <a:pPr marL="342900" indent="-342900">
              <a:spcBef>
                <a:spcPct val="20000"/>
              </a:spcBef>
              <a:buClr>
                <a:schemeClr val="accent2"/>
              </a:buClr>
              <a:buSzPct val="85000"/>
              <a:buFont typeface="ZapfDingbats" charset="0"/>
              <a:buNone/>
            </a:pPr>
            <a:r>
              <a:rPr lang="en-US" sz="2400" b="1" dirty="0">
                <a:solidFill>
                  <a:schemeClr val="tx1"/>
                </a:solidFill>
                <a:latin typeface="+mn-lt"/>
              </a:rPr>
              <a:t>public key crypto</a:t>
            </a:r>
          </a:p>
          <a:p>
            <a:pPr>
              <a:buClr>
                <a:schemeClr val="tx2"/>
              </a:buClr>
            </a:pPr>
            <a:r>
              <a:rPr lang="en-US" sz="2400" dirty="0">
                <a:latin typeface="+mn-lt"/>
              </a:rPr>
              <a:t>radically different approach [Diffie-Hellman76, R</a:t>
            </a:r>
            <a:r>
              <a:rPr lang="en-US" sz="100" dirty="0">
                <a:latin typeface="+mn-lt"/>
              </a:rPr>
              <a:t> </a:t>
            </a:r>
            <a:r>
              <a:rPr lang="en-US" sz="2400" dirty="0">
                <a:latin typeface="+mn-lt"/>
              </a:rPr>
              <a:t>S</a:t>
            </a:r>
            <a:r>
              <a:rPr lang="en-US" sz="100" dirty="0">
                <a:latin typeface="+mn-lt"/>
              </a:rPr>
              <a:t> </a:t>
            </a:r>
            <a:r>
              <a:rPr lang="en-US" sz="2400" dirty="0">
                <a:latin typeface="+mn-lt"/>
              </a:rPr>
              <a:t>A78]</a:t>
            </a:r>
          </a:p>
          <a:p>
            <a:pPr>
              <a:buClr>
                <a:schemeClr val="tx2"/>
              </a:buClr>
            </a:pPr>
            <a:r>
              <a:rPr lang="en-US" sz="2400" dirty="0">
                <a:latin typeface="+mn-lt"/>
              </a:rPr>
              <a:t>sender, receiver do </a:t>
            </a:r>
            <a:r>
              <a:rPr lang="en-US" sz="2400" b="1" dirty="0">
                <a:solidFill>
                  <a:schemeClr val="tx1"/>
                </a:solidFill>
                <a:latin typeface="+mn-lt"/>
              </a:rPr>
              <a:t>not </a:t>
            </a:r>
            <a:r>
              <a:rPr lang="en-US" sz="2400" dirty="0">
                <a:latin typeface="+mn-lt"/>
              </a:rPr>
              <a:t>share secret key</a:t>
            </a:r>
          </a:p>
          <a:p>
            <a:pPr>
              <a:buClr>
                <a:schemeClr val="tx2"/>
              </a:buClr>
            </a:pPr>
            <a:r>
              <a:rPr lang="en-US" sz="2400" b="1" dirty="0">
                <a:solidFill>
                  <a:schemeClr val="tx1"/>
                </a:solidFill>
                <a:latin typeface="+mn-lt"/>
              </a:rPr>
              <a:t>public </a:t>
            </a:r>
            <a:r>
              <a:rPr lang="en-US" sz="2400" dirty="0">
                <a:latin typeface="+mn-lt"/>
              </a:rPr>
              <a:t>encryption key known to</a:t>
            </a:r>
            <a:r>
              <a:rPr lang="en-US" sz="2400" i="1" dirty="0">
                <a:solidFill>
                  <a:schemeClr val="accent2"/>
                </a:solidFill>
                <a:latin typeface="+mn-lt"/>
              </a:rPr>
              <a:t> </a:t>
            </a:r>
            <a:r>
              <a:rPr lang="en-US" sz="2400" b="1" dirty="0">
                <a:solidFill>
                  <a:schemeClr val="tx1"/>
                </a:solidFill>
                <a:latin typeface="+mn-lt"/>
              </a:rPr>
              <a:t>all</a:t>
            </a:r>
          </a:p>
          <a:p>
            <a:pPr>
              <a:buClr>
                <a:schemeClr val="tx2"/>
              </a:buClr>
            </a:pPr>
            <a:r>
              <a:rPr lang="en-US" sz="2400" b="1" dirty="0">
                <a:solidFill>
                  <a:schemeClr val="tx1"/>
                </a:solidFill>
                <a:latin typeface="+mn-lt"/>
              </a:rPr>
              <a:t>private</a:t>
            </a:r>
            <a:r>
              <a:rPr lang="en-US" sz="2400" dirty="0">
                <a:latin typeface="+mn-lt"/>
              </a:rPr>
              <a:t> decryption key known only to receiver</a:t>
            </a:r>
          </a:p>
        </p:txBody>
      </p:sp>
    </p:spTree>
    <p:extLst>
      <p:ext uri="{BB962C8B-B14F-4D97-AF65-F5344CB8AC3E}">
        <p14:creationId xmlns:p14="http://schemas.microsoft.com/office/powerpoint/2010/main" val="6793043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Public Key Cryptography </a:t>
            </a:r>
            <a:r>
              <a:rPr lang="en-US" sz="2000" b="0" dirty="0">
                <a:latin typeface="Times New Roman" panose="02020603050405020304" pitchFamily="18" charset="0"/>
                <a:ea typeface="ＭＳ Ｐゴシック" charset="0"/>
              </a:rPr>
              <a:t>(2 of 2)</a:t>
            </a:r>
            <a:endParaRPr lang="en-US" sz="2000" dirty="0">
              <a:latin typeface="Times New Roman" panose="02020603050405020304" pitchFamily="18" charset="0"/>
              <a:cs typeface="Times New Roman" panose="02020603050405020304" pitchFamily="18" charset="0"/>
            </a:endParaRPr>
          </a:p>
        </p:txBody>
      </p:sp>
      <p:pic>
        <p:nvPicPr>
          <p:cNvPr id="5" name="Picture 4" descr="A diagram connects 2 people, Alice and Bob. Alice’s plain text message, m, Alice enters the encryption algorithm. From encryption algorithm, cipher text, K plus sub B of m enters Bob’s decryption algorithm. Bob has two keys. One key is, K plus sub B, Bob’s public key. This key connects to encryption algorithm. The other key is, K minus sub B, Bob’s private key. This connects to decryption algorithm. Plain text, m = K minus sub B left parenthesis K plus sub B of m right parenthesis."/>
          <p:cNvPicPr>
            <a:picLocks noChangeAspect="1"/>
          </p:cNvPicPr>
          <p:nvPr/>
        </p:nvPicPr>
        <p:blipFill>
          <a:blip r:embed="rId2"/>
          <a:stretch>
            <a:fillRect/>
          </a:stretch>
        </p:blipFill>
        <p:spPr>
          <a:xfrm>
            <a:off x="819916" y="1905983"/>
            <a:ext cx="7504167" cy="3046032"/>
          </a:xfrm>
          <a:prstGeom prst="rect">
            <a:avLst/>
          </a:prstGeom>
        </p:spPr>
      </p:pic>
    </p:spTree>
    <p:extLst>
      <p:ext uri="{BB962C8B-B14F-4D97-AF65-F5344CB8AC3E}">
        <p14:creationId xmlns:p14="http://schemas.microsoft.com/office/powerpoint/2010/main" val="8357030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Public Key Encryption Algorithms</a:t>
            </a:r>
          </a:p>
        </p:txBody>
      </p:sp>
      <p:sp>
        <p:nvSpPr>
          <p:cNvPr id="3" name="Content Placeholder 2"/>
          <p:cNvSpPr>
            <a:spLocks noGrp="1"/>
          </p:cNvSpPr>
          <p:nvPr>
            <p:ph sz="quarter" idx="13"/>
          </p:nvPr>
        </p:nvSpPr>
        <p:spPr>
          <a:xfrm>
            <a:off x="457200" y="1559611"/>
            <a:ext cx="8229600" cy="558800"/>
          </a:xfrm>
        </p:spPr>
        <p:txBody>
          <a:bodyPr/>
          <a:lstStyle/>
          <a:p>
            <a:pPr marL="0" indent="0">
              <a:buNone/>
            </a:pPr>
            <a:r>
              <a:rPr lang="en-US" sz="2400" dirty="0">
                <a:latin typeface="+mn-lt"/>
                <a:cs typeface="Arial" charset="0"/>
              </a:rPr>
              <a:t>requirements:</a:t>
            </a:r>
          </a:p>
        </p:txBody>
      </p:sp>
      <p:sp>
        <p:nvSpPr>
          <p:cNvPr id="7" name="Content Placeholder 6"/>
          <p:cNvSpPr>
            <a:spLocks noGrp="1"/>
          </p:cNvSpPr>
          <p:nvPr>
            <p:ph sz="quarter" idx="14"/>
          </p:nvPr>
        </p:nvSpPr>
        <p:spPr>
          <a:xfrm>
            <a:off x="580029" y="2235886"/>
            <a:ext cx="1436914" cy="609600"/>
          </a:xfrm>
        </p:spPr>
        <p:txBody>
          <a:bodyPr/>
          <a:lstStyle/>
          <a:p>
            <a:pPr marL="432000" indent="-432000">
              <a:buFont typeface="+mj-lt"/>
              <a:buAutoNum type="arabicPeriod"/>
            </a:pPr>
            <a:r>
              <a:rPr lang="en-US" sz="2400" dirty="0">
                <a:latin typeface="+mn-lt"/>
                <a:cs typeface="Arial" charset="0"/>
              </a:rPr>
              <a:t>need</a:t>
            </a:r>
            <a:endParaRPr lang="en-US" sz="2400" dirty="0">
              <a:latin typeface="+mn-lt"/>
            </a:endParaRPr>
          </a:p>
        </p:txBody>
      </p:sp>
      <p:graphicFrame>
        <p:nvGraphicFramePr>
          <p:cNvPr id="11" name="Object 10" descr="K plus sub B, left parenthesis period right parenthesis and K minus sub B left parenthesis period right parenthesis such that"/>
          <p:cNvGraphicFramePr>
            <a:graphicFrameLocks noChangeAspect="1"/>
          </p:cNvGraphicFramePr>
          <p:nvPr>
            <p:extLst>
              <p:ext uri="{D42A27DB-BD31-4B8C-83A1-F6EECF244321}">
                <p14:modId xmlns:p14="http://schemas.microsoft.com/office/powerpoint/2010/main" val="1574894320"/>
              </p:ext>
            </p:extLst>
          </p:nvPr>
        </p:nvGraphicFramePr>
        <p:xfrm>
          <a:off x="1989675" y="2303890"/>
          <a:ext cx="3195069" cy="502179"/>
        </p:xfrm>
        <a:graphic>
          <a:graphicData uri="http://schemas.openxmlformats.org/presentationml/2006/ole">
            <mc:AlternateContent xmlns:mc="http://schemas.openxmlformats.org/markup-compatibility/2006">
              <mc:Choice xmlns:v="urn:schemas-microsoft-com:vml" Requires="v">
                <p:oleObj spid="_x0000_s36190" name="Equation" r:id="rId3" imgW="1612800" imgH="253800" progId="Equation.DSMT4">
                  <p:embed/>
                </p:oleObj>
              </mc:Choice>
              <mc:Fallback>
                <p:oleObj name="Equation" r:id="rId3" imgW="1612800" imgH="253800" progId="Equation.DSMT4">
                  <p:embed/>
                  <p:pic>
                    <p:nvPicPr>
                      <p:cNvPr id="0" name=""/>
                      <p:cNvPicPr/>
                      <p:nvPr/>
                    </p:nvPicPr>
                    <p:blipFill>
                      <a:blip r:embed="rId4"/>
                      <a:stretch>
                        <a:fillRect/>
                      </a:stretch>
                    </p:blipFill>
                    <p:spPr>
                      <a:xfrm>
                        <a:off x="1989675" y="2303890"/>
                        <a:ext cx="3195069" cy="502179"/>
                      </a:xfrm>
                      <a:prstGeom prst="rect">
                        <a:avLst/>
                      </a:prstGeom>
                    </p:spPr>
                  </p:pic>
                </p:oleObj>
              </mc:Fallback>
            </mc:AlternateContent>
          </a:graphicData>
        </a:graphic>
      </p:graphicFrame>
      <p:graphicFrame>
        <p:nvGraphicFramePr>
          <p:cNvPr id="13" name="Object 12" descr="K minus sub B left parenthesis K plus sub B of m right parenthesis = m."/>
          <p:cNvGraphicFramePr>
            <a:graphicFrameLocks noChangeAspect="1"/>
          </p:cNvGraphicFramePr>
          <p:nvPr>
            <p:extLst>
              <p:ext uri="{D42A27DB-BD31-4B8C-83A1-F6EECF244321}">
                <p14:modId xmlns:p14="http://schemas.microsoft.com/office/powerpoint/2010/main" val="1436059802"/>
              </p:ext>
            </p:extLst>
          </p:nvPr>
        </p:nvGraphicFramePr>
        <p:xfrm>
          <a:off x="2169116" y="2819400"/>
          <a:ext cx="2336800" cy="641350"/>
        </p:xfrm>
        <a:graphic>
          <a:graphicData uri="http://schemas.openxmlformats.org/presentationml/2006/ole">
            <mc:AlternateContent xmlns:mc="http://schemas.openxmlformats.org/markup-compatibility/2006">
              <mc:Choice xmlns:v="urn:schemas-microsoft-com:vml" Requires="v">
                <p:oleObj spid="_x0000_s36191" name="Equation" r:id="rId5" imgW="1015920" imgH="279360" progId="Equation.DSMT4">
                  <p:embed/>
                </p:oleObj>
              </mc:Choice>
              <mc:Fallback>
                <p:oleObj name="Equation" r:id="rId5" imgW="1015920" imgH="279360" progId="Equation.DSMT4">
                  <p:embed/>
                  <p:pic>
                    <p:nvPicPr>
                      <p:cNvPr id="11" name="Object 10"/>
                      <p:cNvPicPr/>
                      <p:nvPr/>
                    </p:nvPicPr>
                    <p:blipFill>
                      <a:blip r:embed="rId6"/>
                      <a:stretch>
                        <a:fillRect/>
                      </a:stretch>
                    </p:blipFill>
                    <p:spPr>
                      <a:xfrm>
                        <a:off x="2169116" y="2819400"/>
                        <a:ext cx="2336800" cy="641350"/>
                      </a:xfrm>
                      <a:prstGeom prst="rect">
                        <a:avLst/>
                      </a:prstGeom>
                    </p:spPr>
                  </p:pic>
                </p:oleObj>
              </mc:Fallback>
            </mc:AlternateContent>
          </a:graphicData>
        </a:graphic>
      </p:graphicFrame>
      <p:sp>
        <p:nvSpPr>
          <p:cNvPr id="8" name="Content Placeholder 7"/>
          <p:cNvSpPr>
            <a:spLocks noGrp="1"/>
          </p:cNvSpPr>
          <p:nvPr>
            <p:ph sz="quarter" idx="15"/>
          </p:nvPr>
        </p:nvSpPr>
        <p:spPr>
          <a:xfrm>
            <a:off x="580029" y="3554187"/>
            <a:ext cx="2936538" cy="550863"/>
          </a:xfrm>
        </p:spPr>
        <p:txBody>
          <a:bodyPr/>
          <a:lstStyle/>
          <a:p>
            <a:pPr marL="432000" indent="-432000">
              <a:buFont typeface="+mj-lt"/>
              <a:buAutoNum type="arabicPeriod" startAt="2"/>
            </a:pPr>
            <a:r>
              <a:rPr lang="en-US" sz="2400" dirty="0">
                <a:latin typeface="+mn-lt"/>
                <a:cs typeface="Arial" charset="0"/>
              </a:rPr>
              <a:t>given public key</a:t>
            </a:r>
            <a:endParaRPr lang="en-US" sz="2400" dirty="0">
              <a:latin typeface="+mn-lt"/>
            </a:endParaRPr>
          </a:p>
        </p:txBody>
      </p:sp>
      <p:graphicFrame>
        <p:nvGraphicFramePr>
          <p:cNvPr id="14" name="Object 13" descr="K plus sub B."/>
          <p:cNvGraphicFramePr>
            <a:graphicFrameLocks noChangeAspect="1"/>
          </p:cNvGraphicFramePr>
          <p:nvPr>
            <p:extLst>
              <p:ext uri="{D42A27DB-BD31-4B8C-83A1-F6EECF244321}">
                <p14:modId xmlns:p14="http://schemas.microsoft.com/office/powerpoint/2010/main" val="2922010838"/>
              </p:ext>
            </p:extLst>
          </p:nvPr>
        </p:nvGraphicFramePr>
        <p:xfrm>
          <a:off x="3516566" y="3585428"/>
          <a:ext cx="527050" cy="554038"/>
        </p:xfrm>
        <a:graphic>
          <a:graphicData uri="http://schemas.openxmlformats.org/presentationml/2006/ole">
            <mc:AlternateContent xmlns:mc="http://schemas.openxmlformats.org/markup-compatibility/2006">
              <mc:Choice xmlns:v="urn:schemas-microsoft-com:vml" Requires="v">
                <p:oleObj spid="_x0000_s36192" name="Equation" r:id="rId7" imgW="228600" imgH="241200" progId="Equation.DSMT4">
                  <p:embed/>
                </p:oleObj>
              </mc:Choice>
              <mc:Fallback>
                <p:oleObj name="Equation" r:id="rId7" imgW="228600" imgH="241200" progId="Equation.DSMT4">
                  <p:embed/>
                  <p:pic>
                    <p:nvPicPr>
                      <p:cNvPr id="13" name="Object 12"/>
                      <p:cNvPicPr/>
                      <p:nvPr/>
                    </p:nvPicPr>
                    <p:blipFill>
                      <a:blip r:embed="rId8"/>
                      <a:stretch>
                        <a:fillRect/>
                      </a:stretch>
                    </p:blipFill>
                    <p:spPr>
                      <a:xfrm>
                        <a:off x="3516566" y="3585428"/>
                        <a:ext cx="527050" cy="554038"/>
                      </a:xfrm>
                      <a:prstGeom prst="rect">
                        <a:avLst/>
                      </a:prstGeom>
                    </p:spPr>
                  </p:pic>
                </p:oleObj>
              </mc:Fallback>
            </mc:AlternateContent>
          </a:graphicData>
        </a:graphic>
      </p:graphicFrame>
      <p:sp>
        <p:nvSpPr>
          <p:cNvPr id="9" name="Content Placeholder 8"/>
          <p:cNvSpPr>
            <a:spLocks noGrp="1"/>
          </p:cNvSpPr>
          <p:nvPr>
            <p:ph sz="quarter" idx="16"/>
          </p:nvPr>
        </p:nvSpPr>
        <p:spPr>
          <a:xfrm>
            <a:off x="580028" y="3562639"/>
            <a:ext cx="7226491" cy="1006186"/>
          </a:xfrm>
        </p:spPr>
        <p:txBody>
          <a:bodyPr/>
          <a:lstStyle/>
          <a:p>
            <a:pPr marL="449263" indent="2963863">
              <a:buNone/>
            </a:pPr>
            <a:r>
              <a:rPr lang="en-US" sz="2400" dirty="0">
                <a:latin typeface="+mn-lt"/>
                <a:cs typeface="Arial" charset="0"/>
              </a:rPr>
              <a:t>it should be impossible to compute private key</a:t>
            </a:r>
            <a:endParaRPr lang="en-US" sz="2400" dirty="0">
              <a:latin typeface="+mn-lt"/>
            </a:endParaRPr>
          </a:p>
        </p:txBody>
      </p:sp>
      <p:graphicFrame>
        <p:nvGraphicFramePr>
          <p:cNvPr id="15" name="Object 14" descr="K minus sub B."/>
          <p:cNvGraphicFramePr>
            <a:graphicFrameLocks noChangeAspect="1"/>
          </p:cNvGraphicFramePr>
          <p:nvPr>
            <p:extLst>
              <p:ext uri="{D42A27DB-BD31-4B8C-83A1-F6EECF244321}">
                <p14:modId xmlns:p14="http://schemas.microsoft.com/office/powerpoint/2010/main" val="357472640"/>
              </p:ext>
            </p:extLst>
          </p:nvPr>
        </p:nvGraphicFramePr>
        <p:xfrm>
          <a:off x="3923624" y="3999290"/>
          <a:ext cx="409575" cy="554037"/>
        </p:xfrm>
        <a:graphic>
          <a:graphicData uri="http://schemas.openxmlformats.org/presentationml/2006/ole">
            <mc:AlternateContent xmlns:mc="http://schemas.openxmlformats.org/markup-compatibility/2006">
              <mc:Choice xmlns:v="urn:schemas-microsoft-com:vml" Requires="v">
                <p:oleObj spid="_x0000_s36193" name="Equation" r:id="rId9" imgW="177480" imgH="241200" progId="Equation.DSMT4">
                  <p:embed/>
                </p:oleObj>
              </mc:Choice>
              <mc:Fallback>
                <p:oleObj name="Equation" r:id="rId9" imgW="177480" imgH="241200" progId="Equation.DSMT4">
                  <p:embed/>
                  <p:pic>
                    <p:nvPicPr>
                      <p:cNvPr id="14" name="Object 13"/>
                      <p:cNvPicPr/>
                      <p:nvPr/>
                    </p:nvPicPr>
                    <p:blipFill>
                      <a:blip r:embed="rId10"/>
                      <a:stretch>
                        <a:fillRect/>
                      </a:stretch>
                    </p:blipFill>
                    <p:spPr>
                      <a:xfrm>
                        <a:off x="3923624" y="3999290"/>
                        <a:ext cx="409575" cy="554037"/>
                      </a:xfrm>
                      <a:prstGeom prst="rect">
                        <a:avLst/>
                      </a:prstGeom>
                    </p:spPr>
                  </p:pic>
                </p:oleObj>
              </mc:Fallback>
            </mc:AlternateContent>
          </a:graphicData>
        </a:graphic>
      </p:graphicFrame>
      <p:sp>
        <p:nvSpPr>
          <p:cNvPr id="10" name="Content Placeholder 9"/>
          <p:cNvSpPr>
            <a:spLocks noGrp="1"/>
          </p:cNvSpPr>
          <p:nvPr>
            <p:ph sz="quarter" idx="17"/>
          </p:nvPr>
        </p:nvSpPr>
        <p:spPr>
          <a:xfrm>
            <a:off x="457200" y="4691738"/>
            <a:ext cx="8229600" cy="500063"/>
          </a:xfrm>
        </p:spPr>
        <p:txBody>
          <a:bodyPr/>
          <a:lstStyle/>
          <a:p>
            <a:pPr marL="0" indent="0">
              <a:buNone/>
            </a:pPr>
            <a:r>
              <a:rPr lang="en-US" sz="2400" b="1" dirty="0">
                <a:solidFill>
                  <a:schemeClr val="tx1"/>
                </a:solidFill>
                <a:latin typeface="+mn-lt"/>
              </a:rPr>
              <a:t>R</a:t>
            </a:r>
            <a:r>
              <a:rPr lang="en-US" sz="100" b="1" dirty="0">
                <a:solidFill>
                  <a:schemeClr val="tx1"/>
                </a:solidFill>
                <a:latin typeface="+mn-lt"/>
              </a:rPr>
              <a:t> </a:t>
            </a:r>
            <a:r>
              <a:rPr lang="en-US" sz="2400" b="1" dirty="0">
                <a:solidFill>
                  <a:schemeClr val="tx1"/>
                </a:solidFill>
                <a:latin typeface="+mn-lt"/>
              </a:rPr>
              <a:t>S</a:t>
            </a:r>
            <a:r>
              <a:rPr lang="en-US" sz="100" b="1" dirty="0">
                <a:solidFill>
                  <a:schemeClr val="tx1"/>
                </a:solidFill>
                <a:latin typeface="+mn-lt"/>
              </a:rPr>
              <a:t> </a:t>
            </a:r>
            <a:r>
              <a:rPr lang="en-US" sz="2400" b="1" dirty="0">
                <a:solidFill>
                  <a:schemeClr val="tx1"/>
                </a:solidFill>
                <a:latin typeface="+mn-lt"/>
              </a:rPr>
              <a:t>A: </a:t>
            </a:r>
            <a:r>
              <a:rPr lang="en-US" sz="2400" dirty="0">
                <a:latin typeface="+mn-lt"/>
              </a:rPr>
              <a:t>Rivest, Shamir, Adelson algorithm</a:t>
            </a:r>
          </a:p>
        </p:txBody>
      </p:sp>
    </p:spTree>
    <p:extLst>
      <p:ext uri="{BB962C8B-B14F-4D97-AF65-F5344CB8AC3E}">
        <p14:creationId xmlns:p14="http://schemas.microsoft.com/office/powerpoint/2010/main" val="39574190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eaLnBrk="0" fontAlgn="base" hangingPunct="0">
              <a:spcBef>
                <a:spcPct val="0"/>
              </a:spcBef>
              <a:spcAft>
                <a:spcPct val="0"/>
              </a:spcAft>
              <a:buClrTx/>
            </a:pPr>
            <a:r>
              <a:rPr lang="en-US" dirty="0">
                <a:latin typeface="Times New Roman" panose="02020603050405020304" pitchFamily="18" charset="0"/>
                <a:ea typeface="ＭＳ Ｐゴシック" charset="0"/>
              </a:rPr>
              <a:t>Network Security</a:t>
            </a:r>
          </a:p>
        </p:txBody>
      </p:sp>
      <p:sp>
        <p:nvSpPr>
          <p:cNvPr id="3" name="Text Placeholder 2"/>
          <p:cNvSpPr>
            <a:spLocks noGrp="1"/>
          </p:cNvSpPr>
          <p:nvPr>
            <p:ph type="body" idx="1"/>
          </p:nvPr>
        </p:nvSpPr>
        <p:spPr/>
        <p:txBody>
          <a:bodyPr wrap="square" lIns="91425" tIns="91425" rIns="91425" bIns="91425">
            <a:spAutoFit/>
          </a:bodyPr>
          <a:lstStyle/>
          <a:p>
            <a:pPr marL="0" lvl="0" indent="0" eaLnBrk="0" fontAlgn="base" hangingPunct="0">
              <a:spcAft>
                <a:spcPct val="0"/>
              </a:spcAft>
              <a:buNone/>
            </a:pPr>
            <a:r>
              <a:rPr lang="en-US" sz="2400" b="1" dirty="0">
                <a:solidFill>
                  <a:srgbClr val="000000"/>
                </a:solidFill>
                <a:latin typeface="+mn-lt"/>
                <a:ea typeface="ＭＳ Ｐゴシック" charset="0"/>
              </a:rPr>
              <a:t>Chapter goals:</a:t>
            </a:r>
          </a:p>
          <a:p>
            <a:pPr marL="255651" lvl="0" indent="-255651" eaLnBrk="0" fontAlgn="base" hangingPunct="0">
              <a:spcAft>
                <a:spcPct val="0"/>
              </a:spcAft>
              <a:buFont typeface="Arial" panose="020B0604020202020204" pitchFamily="34" charset="0"/>
              <a:buChar char="•"/>
            </a:pPr>
            <a:r>
              <a:rPr lang="en-US" sz="2400" dirty="0">
                <a:solidFill>
                  <a:srgbClr val="000000"/>
                </a:solidFill>
                <a:latin typeface="+mn-lt"/>
                <a:ea typeface="ＭＳ Ｐゴシック" charset="0"/>
              </a:rPr>
              <a:t>understand principles of network security:</a:t>
            </a:r>
          </a:p>
          <a:p>
            <a:pPr marL="741553" lvl="1" indent="-284353" eaLnBrk="0" fontAlgn="base" hangingPunct="0">
              <a:spcAft>
                <a:spcPct val="0"/>
              </a:spcAft>
              <a:buFont typeface="Arial" panose="020B0604020202020204" pitchFamily="34" charset="0"/>
              <a:buChar char="–"/>
            </a:pPr>
            <a:r>
              <a:rPr lang="en-US" sz="2400" dirty="0">
                <a:solidFill>
                  <a:srgbClr val="000000"/>
                </a:solidFill>
                <a:latin typeface="+mn-lt"/>
                <a:ea typeface="ＭＳ Ｐゴシック" charset="0"/>
              </a:rPr>
              <a:t>cryptography and its </a:t>
            </a:r>
            <a:r>
              <a:rPr lang="en-US" sz="2400" b="1" dirty="0">
                <a:solidFill>
                  <a:srgbClr val="000000"/>
                </a:solidFill>
                <a:latin typeface="+mn-lt"/>
                <a:ea typeface="ＭＳ Ｐゴシック" charset="0"/>
              </a:rPr>
              <a:t>many </a:t>
            </a:r>
            <a:r>
              <a:rPr lang="en-US" sz="2400" dirty="0">
                <a:solidFill>
                  <a:srgbClr val="000000"/>
                </a:solidFill>
                <a:latin typeface="+mn-lt"/>
                <a:ea typeface="ＭＳ Ｐゴシック" charset="0"/>
              </a:rPr>
              <a:t>uses beyond </a:t>
            </a:r>
            <a:r>
              <a:rPr lang="en-US" altLang="ja-JP" sz="2400" dirty="0">
                <a:solidFill>
                  <a:srgbClr val="000000"/>
                </a:solidFill>
                <a:latin typeface="+mn-lt"/>
                <a:ea typeface="ＭＳ Ｐゴシック" charset="0"/>
              </a:rPr>
              <a:t>“confidentiality”</a:t>
            </a:r>
          </a:p>
          <a:p>
            <a:pPr marL="741553" lvl="1" indent="-284353" eaLnBrk="0" fontAlgn="base" hangingPunct="0">
              <a:spcAft>
                <a:spcPct val="0"/>
              </a:spcAft>
              <a:buFont typeface="Arial" panose="020B0604020202020204" pitchFamily="34" charset="0"/>
              <a:buChar char="–"/>
            </a:pPr>
            <a:r>
              <a:rPr lang="en-US" sz="2400" dirty="0">
                <a:solidFill>
                  <a:srgbClr val="000000"/>
                </a:solidFill>
                <a:latin typeface="+mn-lt"/>
                <a:ea typeface="ＭＳ Ｐゴシック" charset="0"/>
              </a:rPr>
              <a:t>authentication</a:t>
            </a:r>
          </a:p>
          <a:p>
            <a:pPr marL="741553" lvl="1" indent="-284353" eaLnBrk="0" fontAlgn="base" hangingPunct="0">
              <a:spcAft>
                <a:spcPct val="0"/>
              </a:spcAft>
              <a:buFont typeface="Arial" panose="020B0604020202020204" pitchFamily="34" charset="0"/>
              <a:buChar char="–"/>
            </a:pPr>
            <a:r>
              <a:rPr lang="en-US" sz="2400" dirty="0">
                <a:solidFill>
                  <a:srgbClr val="000000"/>
                </a:solidFill>
                <a:latin typeface="+mn-lt"/>
                <a:ea typeface="ＭＳ Ｐゴシック" charset="0"/>
              </a:rPr>
              <a:t>message integrity</a:t>
            </a:r>
          </a:p>
          <a:p>
            <a:pPr marL="255651" lvl="0" indent="-255651" eaLnBrk="0" fontAlgn="base" hangingPunct="0">
              <a:spcAft>
                <a:spcPct val="0"/>
              </a:spcAft>
              <a:buFont typeface="Arial" panose="020B0604020202020204" pitchFamily="34" charset="0"/>
              <a:buChar char="•"/>
            </a:pPr>
            <a:r>
              <a:rPr lang="en-US" sz="2400" dirty="0">
                <a:solidFill>
                  <a:srgbClr val="000000"/>
                </a:solidFill>
                <a:latin typeface="+mn-lt"/>
                <a:ea typeface="ＭＳ Ｐゴシック" charset="0"/>
              </a:rPr>
              <a:t>security in practice:</a:t>
            </a:r>
          </a:p>
          <a:p>
            <a:pPr marL="741553" lvl="1" indent="-284353" eaLnBrk="0" fontAlgn="base" hangingPunct="0">
              <a:spcAft>
                <a:spcPct val="0"/>
              </a:spcAft>
              <a:buFont typeface="Arial" panose="020B0604020202020204" pitchFamily="34" charset="0"/>
              <a:buChar char="–"/>
            </a:pPr>
            <a:r>
              <a:rPr lang="en-US" sz="2400" dirty="0">
                <a:solidFill>
                  <a:srgbClr val="000000"/>
                </a:solidFill>
                <a:latin typeface="+mn-lt"/>
                <a:ea typeface="ＭＳ Ｐゴシック" charset="0"/>
              </a:rPr>
              <a:t>firewalls and intrusion detection systems</a:t>
            </a:r>
          </a:p>
          <a:p>
            <a:pPr marL="741553" lvl="1" indent="-284353" eaLnBrk="0" fontAlgn="base" hangingPunct="0">
              <a:spcAft>
                <a:spcPct val="0"/>
              </a:spcAft>
              <a:buFont typeface="Arial" panose="020B0604020202020204" pitchFamily="34" charset="0"/>
              <a:buChar char="–"/>
            </a:pPr>
            <a:r>
              <a:rPr lang="en-US" sz="2400" dirty="0">
                <a:solidFill>
                  <a:srgbClr val="000000"/>
                </a:solidFill>
                <a:latin typeface="+mn-lt"/>
                <a:ea typeface="ＭＳ Ｐゴシック" charset="0"/>
              </a:rPr>
              <a:t>security in application, transport, network, link layers</a:t>
            </a:r>
          </a:p>
        </p:txBody>
      </p:sp>
    </p:spTree>
    <p:extLst>
      <p:ext uri="{BB962C8B-B14F-4D97-AF65-F5344CB8AC3E}">
        <p14:creationId xmlns:p14="http://schemas.microsoft.com/office/powerpoint/2010/main" val="9788769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eaLnBrk="0" fontAlgn="base" hangingPunct="0">
              <a:spcBef>
                <a:spcPct val="0"/>
              </a:spcBef>
              <a:spcAft>
                <a:spcPct val="0"/>
              </a:spcAft>
              <a:buClrTx/>
            </a:pPr>
            <a:r>
              <a:rPr lang="en-US" dirty="0">
                <a:latin typeface="Times New Roman" panose="02020603050405020304" pitchFamily="18" charset="0"/>
                <a:ea typeface="ＭＳ Ｐゴシック" charset="0"/>
              </a:rPr>
              <a:t>Prerequisite: Modular Arithmetic</a:t>
            </a:r>
          </a:p>
        </p:txBody>
      </p:sp>
      <p:sp>
        <p:nvSpPr>
          <p:cNvPr id="3" name="Text Placeholder 2"/>
          <p:cNvSpPr>
            <a:spLocks noGrp="1"/>
          </p:cNvSpPr>
          <p:nvPr>
            <p:ph idx="1"/>
          </p:nvPr>
        </p:nvSpPr>
        <p:spPr>
          <a:xfrm>
            <a:off x="457200" y="1600200"/>
            <a:ext cx="8229600" cy="1054104"/>
          </a:xfrm>
        </p:spPr>
        <p:txBody>
          <a:bodyPr wrap="square" lIns="91425" tIns="91425" rIns="91425" bIns="91425">
            <a:spAutoFit/>
          </a:bodyPr>
          <a:lstStyle/>
          <a:p>
            <a:pPr marL="255651" lvl="0" indent="-255651" eaLnBrk="0" fontAlgn="base" hangingPunct="0">
              <a:spcAft>
                <a:spcPct val="0"/>
              </a:spcAft>
              <a:buFont typeface="Arial" panose="020B0604020202020204" pitchFamily="34" charset="0"/>
              <a:buChar char="•"/>
            </a:pPr>
            <a:r>
              <a:rPr lang="en-US" sz="2200" dirty="0">
                <a:solidFill>
                  <a:srgbClr val="000000"/>
                </a:solidFill>
                <a:latin typeface="+mn-lt"/>
                <a:ea typeface="ＭＳ Ｐゴシック" charset="0"/>
              </a:rPr>
              <a:t>x mod n = remainder of x when divide by n</a:t>
            </a:r>
          </a:p>
          <a:p>
            <a:pPr marL="255651" lvl="0" indent="-255651" eaLnBrk="0" fontAlgn="base" hangingPunct="0">
              <a:spcAft>
                <a:spcPct val="0"/>
              </a:spcAft>
              <a:buFont typeface="Arial" panose="020B0604020202020204" pitchFamily="34" charset="0"/>
              <a:buChar char="•"/>
            </a:pPr>
            <a:r>
              <a:rPr lang="en-US" sz="2200" dirty="0">
                <a:solidFill>
                  <a:srgbClr val="000000"/>
                </a:solidFill>
                <a:latin typeface="+mn-lt"/>
                <a:ea typeface="ＭＳ Ｐゴシック" charset="0"/>
              </a:rPr>
              <a:t>facts:</a:t>
            </a:r>
          </a:p>
        </p:txBody>
      </p:sp>
      <p:graphicFrame>
        <p:nvGraphicFramePr>
          <p:cNvPr id="11" name="Object 10" descr="3 lines of equations. 1. Left bracket left parenthesis a mod n right parenthesis + left parenthesis b mod n right parenthesis right bracket mod n = left parenthesis a + b right parenthesis mod n. 2. Left bracket left parenthesis a mod n right parenthesis minus left parenthesis b mod n right parenthesis right bracket mod n = left parenthesis a minus b right parenthesis mod n. 3. Left bracket left parenthesis a mod n right parenthesis times left parenthesis b mod n right parenthesis right bracket mod n = left parenthesis a times b right parenthesis mod n."/>
          <p:cNvGraphicFramePr>
            <a:graphicFrameLocks noChangeAspect="1"/>
          </p:cNvGraphicFramePr>
          <p:nvPr>
            <p:extLst>
              <p:ext uri="{D42A27DB-BD31-4B8C-83A1-F6EECF244321}">
                <p14:modId xmlns:p14="http://schemas.microsoft.com/office/powerpoint/2010/main" val="620716627"/>
              </p:ext>
            </p:extLst>
          </p:nvPr>
        </p:nvGraphicFramePr>
        <p:xfrm>
          <a:off x="1256091" y="2668128"/>
          <a:ext cx="5307259" cy="1388400"/>
        </p:xfrm>
        <a:graphic>
          <a:graphicData uri="http://schemas.openxmlformats.org/presentationml/2006/ole">
            <mc:AlternateContent xmlns:mc="http://schemas.openxmlformats.org/markup-compatibility/2006">
              <mc:Choice xmlns:v="urn:schemas-microsoft-com:vml" Requires="v">
                <p:oleObj spid="_x0000_s28497" name="Equation" r:id="rId3" imgW="3009600" imgH="787320" progId="Equation.DSMT4">
                  <p:embed/>
                </p:oleObj>
              </mc:Choice>
              <mc:Fallback>
                <p:oleObj name="Equation" r:id="rId3" imgW="3009600" imgH="787320" progId="Equation.DSMT4">
                  <p:embed/>
                  <p:pic>
                    <p:nvPicPr>
                      <p:cNvPr id="0" name=""/>
                      <p:cNvPicPr/>
                      <p:nvPr/>
                    </p:nvPicPr>
                    <p:blipFill>
                      <a:blip r:embed="rId4"/>
                      <a:stretch>
                        <a:fillRect/>
                      </a:stretch>
                    </p:blipFill>
                    <p:spPr>
                      <a:xfrm>
                        <a:off x="1256091" y="2668128"/>
                        <a:ext cx="5307259" cy="1388400"/>
                      </a:xfrm>
                      <a:prstGeom prst="rect">
                        <a:avLst/>
                      </a:prstGeom>
                    </p:spPr>
                  </p:pic>
                </p:oleObj>
              </mc:Fallback>
            </mc:AlternateContent>
          </a:graphicData>
        </a:graphic>
      </p:graphicFrame>
      <p:sp>
        <p:nvSpPr>
          <p:cNvPr id="8" name="Content Placeholder 7"/>
          <p:cNvSpPr>
            <a:spLocks noGrp="1"/>
          </p:cNvSpPr>
          <p:nvPr>
            <p:ph idx="13"/>
          </p:nvPr>
        </p:nvSpPr>
        <p:spPr>
          <a:xfrm>
            <a:off x="473720" y="4161108"/>
            <a:ext cx="8229600" cy="358274"/>
          </a:xfrm>
        </p:spPr>
        <p:txBody>
          <a:bodyPr/>
          <a:lstStyle/>
          <a:p>
            <a:pPr marL="255600" lvl="0" indent="-255600"/>
            <a:r>
              <a:rPr lang="en-US" sz="2200" dirty="0">
                <a:solidFill>
                  <a:srgbClr val="000000"/>
                </a:solidFill>
                <a:latin typeface="+mn-lt"/>
                <a:ea typeface="ＭＳ Ｐゴシック" charset="0"/>
              </a:rPr>
              <a:t>thus</a:t>
            </a:r>
          </a:p>
        </p:txBody>
      </p:sp>
      <p:graphicFrame>
        <p:nvGraphicFramePr>
          <p:cNvPr id="12" name="Object 11" descr="Left parenthesis a mod n right parenthesis to the d power mod n = a to the d power mod n."/>
          <p:cNvGraphicFramePr>
            <a:graphicFrameLocks noChangeAspect="1"/>
          </p:cNvGraphicFramePr>
          <p:nvPr>
            <p:extLst>
              <p:ext uri="{D42A27DB-BD31-4B8C-83A1-F6EECF244321}">
                <p14:modId xmlns:p14="http://schemas.microsoft.com/office/powerpoint/2010/main" val="1579239270"/>
              </p:ext>
            </p:extLst>
          </p:nvPr>
        </p:nvGraphicFramePr>
        <p:xfrm>
          <a:off x="1256091" y="4623962"/>
          <a:ext cx="3564021" cy="426438"/>
        </p:xfrm>
        <a:graphic>
          <a:graphicData uri="http://schemas.openxmlformats.org/presentationml/2006/ole">
            <mc:AlternateContent xmlns:mc="http://schemas.openxmlformats.org/markup-compatibility/2006">
              <mc:Choice xmlns:v="urn:schemas-microsoft-com:vml" Requires="v">
                <p:oleObj spid="_x0000_s28498" name="Equation" r:id="rId5" imgW="1904760" imgH="228600" progId="Equation.DSMT4">
                  <p:embed/>
                </p:oleObj>
              </mc:Choice>
              <mc:Fallback>
                <p:oleObj name="Equation" r:id="rId5" imgW="1904760" imgH="228600" progId="Equation.DSMT4">
                  <p:embed/>
                  <p:pic>
                    <p:nvPicPr>
                      <p:cNvPr id="11" name="Object 10"/>
                      <p:cNvPicPr/>
                      <p:nvPr/>
                    </p:nvPicPr>
                    <p:blipFill>
                      <a:blip r:embed="rId6"/>
                      <a:stretch>
                        <a:fillRect/>
                      </a:stretch>
                    </p:blipFill>
                    <p:spPr>
                      <a:xfrm>
                        <a:off x="1256091" y="4623962"/>
                        <a:ext cx="3564021" cy="426438"/>
                      </a:xfrm>
                      <a:prstGeom prst="rect">
                        <a:avLst/>
                      </a:prstGeom>
                    </p:spPr>
                  </p:pic>
                </p:oleObj>
              </mc:Fallback>
            </mc:AlternateContent>
          </a:graphicData>
        </a:graphic>
      </p:graphicFrame>
      <p:sp>
        <p:nvSpPr>
          <p:cNvPr id="9" name="Content Placeholder 8"/>
          <p:cNvSpPr>
            <a:spLocks noGrp="1"/>
          </p:cNvSpPr>
          <p:nvPr>
            <p:ph idx="14"/>
          </p:nvPr>
        </p:nvSpPr>
        <p:spPr>
          <a:xfrm>
            <a:off x="473720" y="5087063"/>
            <a:ext cx="8229600" cy="494587"/>
          </a:xfrm>
        </p:spPr>
        <p:txBody>
          <a:bodyPr/>
          <a:lstStyle/>
          <a:p>
            <a:pPr marL="255600" indent="-255600"/>
            <a:r>
              <a:rPr lang="en-US" sz="2200" dirty="0">
                <a:latin typeface="+mn-lt"/>
              </a:rPr>
              <a:t>example: x=14, n=10, d=2:</a:t>
            </a:r>
          </a:p>
        </p:txBody>
      </p:sp>
      <p:graphicFrame>
        <p:nvGraphicFramePr>
          <p:cNvPr id="13" name="Object 12" descr="2 equations. 1. Left parenthesis x mod n right parenthesis to the d power mod n = 4 squared mod 10 = 6. 2. x to the d power = 14 squared = 196 x to the d power mod 10 = 6."/>
          <p:cNvGraphicFramePr>
            <a:graphicFrameLocks noChangeAspect="1"/>
          </p:cNvGraphicFramePr>
          <p:nvPr>
            <p:extLst>
              <p:ext uri="{D42A27DB-BD31-4B8C-83A1-F6EECF244321}">
                <p14:modId xmlns:p14="http://schemas.microsoft.com/office/powerpoint/2010/main" val="823239736"/>
              </p:ext>
            </p:extLst>
          </p:nvPr>
        </p:nvGraphicFramePr>
        <p:xfrm>
          <a:off x="1255713" y="5480050"/>
          <a:ext cx="4094162" cy="889000"/>
        </p:xfrm>
        <a:graphic>
          <a:graphicData uri="http://schemas.openxmlformats.org/presentationml/2006/ole">
            <mc:AlternateContent xmlns:mc="http://schemas.openxmlformats.org/markup-compatibility/2006">
              <mc:Choice xmlns:v="urn:schemas-microsoft-com:vml" Requires="v">
                <p:oleObj spid="_x0000_s28499" name="Equation" r:id="rId7" imgW="2209680" imgH="482400" progId="Equation.DSMT4">
                  <p:embed/>
                </p:oleObj>
              </mc:Choice>
              <mc:Fallback>
                <p:oleObj name="Equation" r:id="rId7" imgW="2209680" imgH="482400" progId="Equation.DSMT4">
                  <p:embed/>
                  <p:pic>
                    <p:nvPicPr>
                      <p:cNvPr id="12" name="Object 11"/>
                      <p:cNvPicPr/>
                      <p:nvPr/>
                    </p:nvPicPr>
                    <p:blipFill>
                      <a:blip r:embed="rId8"/>
                      <a:stretch>
                        <a:fillRect/>
                      </a:stretch>
                    </p:blipFill>
                    <p:spPr>
                      <a:xfrm>
                        <a:off x="1255713" y="5480050"/>
                        <a:ext cx="4094162" cy="889000"/>
                      </a:xfrm>
                      <a:prstGeom prst="rect">
                        <a:avLst/>
                      </a:prstGeom>
                    </p:spPr>
                  </p:pic>
                </p:oleObj>
              </mc:Fallback>
            </mc:AlternateContent>
          </a:graphicData>
        </a:graphic>
      </p:graphicFrame>
      <mc:AlternateContent xmlns:mc="http://schemas.openxmlformats.org/markup-compatibility/2006">
        <mc:Choice xmlns:p14="http://schemas.microsoft.com/office/powerpoint/2010/main" Requires="p14">
          <p:contentPart p14:bwMode="auto" r:id="rId9">
            <p14:nvContentPartPr>
              <p14:cNvPr id="4" name="Ink 3">
                <a:extLst>
                  <a:ext uri="{FF2B5EF4-FFF2-40B4-BE49-F238E27FC236}">
                    <a16:creationId xmlns:a16="http://schemas.microsoft.com/office/drawing/2014/main" id="{DB3EFF13-788E-5F4E-867A-A7904B7DC97F}"/>
                  </a:ext>
                </a:extLst>
              </p14:cNvPr>
              <p14:cNvContentPartPr/>
              <p14:nvPr/>
            </p14:nvContentPartPr>
            <p14:xfrm>
              <a:off x="892800" y="4355640"/>
              <a:ext cx="4236120" cy="892440"/>
            </p14:xfrm>
          </p:contentPart>
        </mc:Choice>
        <mc:Fallback>
          <p:pic>
            <p:nvPicPr>
              <p:cNvPr id="4" name="Ink 3">
                <a:extLst>
                  <a:ext uri="{FF2B5EF4-FFF2-40B4-BE49-F238E27FC236}">
                    <a16:creationId xmlns:a16="http://schemas.microsoft.com/office/drawing/2014/main" id="{DB3EFF13-788E-5F4E-867A-A7904B7DC97F}"/>
                  </a:ext>
                </a:extLst>
              </p:cNvPr>
              <p:cNvPicPr/>
              <p:nvPr/>
            </p:nvPicPr>
            <p:blipFill>
              <a:blip r:embed="rId10"/>
              <a:stretch>
                <a:fillRect/>
              </a:stretch>
            </p:blipFill>
            <p:spPr>
              <a:xfrm>
                <a:off x="876960" y="4292280"/>
                <a:ext cx="4267440" cy="101916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5" name="Ink 4">
                <a:extLst>
                  <a:ext uri="{FF2B5EF4-FFF2-40B4-BE49-F238E27FC236}">
                    <a16:creationId xmlns:a16="http://schemas.microsoft.com/office/drawing/2014/main" id="{E67D906E-2B1F-4046-92D6-E36702203B73}"/>
                  </a:ext>
                </a:extLst>
              </p14:cNvPr>
              <p14:cNvContentPartPr/>
              <p14:nvPr/>
            </p14:nvContentPartPr>
            <p14:xfrm>
              <a:off x="5155200" y="4363560"/>
              <a:ext cx="1141560" cy="679680"/>
            </p14:xfrm>
          </p:contentPart>
        </mc:Choice>
        <mc:Fallback>
          <p:pic>
            <p:nvPicPr>
              <p:cNvPr id="5" name="Ink 4">
                <a:extLst>
                  <a:ext uri="{FF2B5EF4-FFF2-40B4-BE49-F238E27FC236}">
                    <a16:creationId xmlns:a16="http://schemas.microsoft.com/office/drawing/2014/main" id="{E67D906E-2B1F-4046-92D6-E36702203B73}"/>
                  </a:ext>
                </a:extLst>
              </p:cNvPr>
              <p:cNvPicPr/>
              <p:nvPr/>
            </p:nvPicPr>
            <p:blipFill>
              <a:blip r:embed="rId12"/>
              <a:stretch>
                <a:fillRect/>
              </a:stretch>
            </p:blipFill>
            <p:spPr>
              <a:xfrm>
                <a:off x="5139360" y="4300200"/>
                <a:ext cx="1172880" cy="806400"/>
              </a:xfrm>
              <a:prstGeom prst="rect">
                <a:avLst/>
              </a:prstGeom>
            </p:spPr>
          </p:pic>
        </mc:Fallback>
      </mc:AlternateContent>
    </p:spTree>
    <p:extLst>
      <p:ext uri="{BB962C8B-B14F-4D97-AF65-F5344CB8AC3E}">
        <p14:creationId xmlns:p14="http://schemas.microsoft.com/office/powerpoint/2010/main" val="33079688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eaLnBrk="0" fontAlgn="base" hangingPunct="0">
              <a:spcBef>
                <a:spcPct val="0"/>
              </a:spcBef>
              <a:spcAft>
                <a:spcPct val="0"/>
              </a:spcAft>
              <a:buClrTx/>
            </a:pPr>
            <a:r>
              <a:rPr lang="en-US" dirty="0">
                <a:latin typeface="Times New Roman" panose="02020603050405020304" pitchFamily="18" charset="0"/>
                <a:ea typeface="ＭＳ Ｐゴシック" charset="0"/>
              </a:rPr>
              <a:t>R</a:t>
            </a:r>
            <a:r>
              <a:rPr lang="en-US" sz="100" dirty="0">
                <a:latin typeface="Times New Roman" panose="02020603050405020304" pitchFamily="18" charset="0"/>
                <a:ea typeface="ＭＳ Ｐゴシック" charset="0"/>
              </a:rPr>
              <a:t> </a:t>
            </a:r>
            <a:r>
              <a:rPr lang="en-US" dirty="0">
                <a:latin typeface="Times New Roman" panose="02020603050405020304" pitchFamily="18" charset="0"/>
                <a:ea typeface="ＭＳ Ｐゴシック" charset="0"/>
              </a:rPr>
              <a:t>S</a:t>
            </a:r>
            <a:r>
              <a:rPr lang="en-US" sz="100" dirty="0">
                <a:latin typeface="Times New Roman" panose="02020603050405020304" pitchFamily="18" charset="0"/>
                <a:ea typeface="ＭＳ Ｐゴシック" charset="0"/>
              </a:rPr>
              <a:t> </a:t>
            </a:r>
            <a:r>
              <a:rPr lang="en-US" dirty="0">
                <a:latin typeface="Times New Roman" panose="02020603050405020304" pitchFamily="18" charset="0"/>
                <a:ea typeface="ＭＳ Ｐゴシック" charset="0"/>
              </a:rPr>
              <a:t>A: Getting Ready</a:t>
            </a:r>
          </a:p>
        </p:txBody>
      </p:sp>
      <p:sp>
        <p:nvSpPr>
          <p:cNvPr id="3" name="Text Placeholder 2"/>
          <p:cNvSpPr>
            <a:spLocks noGrp="1"/>
          </p:cNvSpPr>
          <p:nvPr>
            <p:ph type="body" idx="1"/>
          </p:nvPr>
        </p:nvSpPr>
        <p:spPr>
          <a:xfrm>
            <a:off x="457200" y="1600200"/>
            <a:ext cx="8229600" cy="2416016"/>
          </a:xfrm>
        </p:spPr>
        <p:txBody>
          <a:bodyPr wrap="square" lIns="91425" tIns="91425" rIns="91425" bIns="91425">
            <a:spAutoFit/>
          </a:bodyPr>
          <a:lstStyle/>
          <a:p>
            <a:pPr marL="255651" lvl="0" indent="-255651" eaLnBrk="0" fontAlgn="base" hangingPunct="0">
              <a:spcAft>
                <a:spcPct val="0"/>
              </a:spcAft>
              <a:buFont typeface="Arial" panose="020B0604020202020204" pitchFamily="34" charset="0"/>
              <a:buChar char="•"/>
            </a:pPr>
            <a:r>
              <a:rPr lang="en-US" sz="2400" dirty="0">
                <a:solidFill>
                  <a:srgbClr val="000000"/>
                </a:solidFill>
                <a:latin typeface="Arial (Body)"/>
                <a:ea typeface="ＭＳ Ｐゴシック" charset="0"/>
              </a:rPr>
              <a:t>message: just a bit pattern</a:t>
            </a:r>
          </a:p>
          <a:p>
            <a:pPr marL="255651" lvl="0" indent="-255651" eaLnBrk="0" fontAlgn="base" hangingPunct="0">
              <a:spcAft>
                <a:spcPct val="0"/>
              </a:spcAft>
              <a:buFont typeface="Arial" panose="020B0604020202020204" pitchFamily="34" charset="0"/>
              <a:buChar char="•"/>
            </a:pPr>
            <a:r>
              <a:rPr lang="en-US" sz="2400" dirty="0">
                <a:solidFill>
                  <a:srgbClr val="000000"/>
                </a:solidFill>
                <a:latin typeface="Arial (Body)"/>
                <a:ea typeface="ＭＳ Ｐゴシック" charset="0"/>
              </a:rPr>
              <a:t>bit pattern can be uniquely represented by an integer number</a:t>
            </a:r>
          </a:p>
          <a:p>
            <a:pPr marL="255651" lvl="0" indent="-255651" eaLnBrk="0" fontAlgn="base" hangingPunct="0">
              <a:spcAft>
                <a:spcPct val="0"/>
              </a:spcAft>
              <a:buFont typeface="Arial" panose="020B0604020202020204" pitchFamily="34" charset="0"/>
              <a:buChar char="•"/>
            </a:pPr>
            <a:r>
              <a:rPr lang="en-US" sz="2400" dirty="0">
                <a:solidFill>
                  <a:srgbClr val="000000"/>
                </a:solidFill>
                <a:latin typeface="Arial (Body)"/>
                <a:ea typeface="ＭＳ Ｐゴシック" charset="0"/>
              </a:rPr>
              <a:t>thus, encrypting a message is equivalent to encrypting a number</a:t>
            </a:r>
          </a:p>
        </p:txBody>
      </p:sp>
      <p:sp>
        <p:nvSpPr>
          <p:cNvPr id="4" name="Text Placeholder 3"/>
          <p:cNvSpPr>
            <a:spLocks noGrp="1"/>
          </p:cNvSpPr>
          <p:nvPr>
            <p:ph type="body" idx="2"/>
          </p:nvPr>
        </p:nvSpPr>
        <p:spPr/>
        <p:txBody>
          <a:bodyPr/>
          <a:lstStyle/>
          <a:p>
            <a:pPr marL="0" lvl="0" indent="0" eaLnBrk="0" fontAlgn="base" hangingPunct="0">
              <a:spcAft>
                <a:spcPct val="0"/>
              </a:spcAft>
              <a:buNone/>
            </a:pPr>
            <a:r>
              <a:rPr lang="en-US" sz="2400" b="1" dirty="0">
                <a:solidFill>
                  <a:srgbClr val="000000"/>
                </a:solidFill>
                <a:latin typeface="Arial (Body)"/>
                <a:ea typeface="ＭＳ Ｐゴシック" charset="0"/>
              </a:rPr>
              <a:t>example:</a:t>
            </a:r>
          </a:p>
          <a:p>
            <a:pPr marL="255651" lvl="0" indent="-255651" eaLnBrk="0" fontAlgn="base" hangingPunct="0">
              <a:spcAft>
                <a:spcPct val="0"/>
              </a:spcAft>
              <a:buFont typeface="Arial" panose="020B0604020202020204" pitchFamily="34" charset="0"/>
              <a:buChar char="•"/>
            </a:pPr>
            <a:r>
              <a:rPr lang="en-US" sz="2400" dirty="0">
                <a:solidFill>
                  <a:srgbClr val="000000"/>
                </a:solidFill>
                <a:latin typeface="Arial (Body)"/>
                <a:ea typeface="ＭＳ Ｐゴシック" charset="0"/>
              </a:rPr>
              <a:t>m= 10010001. This message is uniquely represented by the decimal number 145.</a:t>
            </a:r>
          </a:p>
          <a:p>
            <a:pPr marL="255651" lvl="0" indent="-255651" eaLnBrk="0" fontAlgn="base" hangingPunct="0">
              <a:spcAft>
                <a:spcPct val="0"/>
              </a:spcAft>
              <a:buFont typeface="Arial" panose="020B0604020202020204" pitchFamily="34" charset="0"/>
              <a:buChar char="•"/>
            </a:pPr>
            <a:r>
              <a:rPr lang="en-US" sz="2400" dirty="0">
                <a:solidFill>
                  <a:srgbClr val="000000"/>
                </a:solidFill>
                <a:latin typeface="Arial (Body)"/>
                <a:ea typeface="ＭＳ Ｐゴシック" charset="0"/>
              </a:rPr>
              <a:t>to encrypt m, we encrypt the corresponding number, which gives a new number (the ciphertext).</a:t>
            </a:r>
          </a:p>
        </p:txBody>
      </p:sp>
    </p:spTree>
    <p:extLst>
      <p:ext uri="{BB962C8B-B14F-4D97-AF65-F5344CB8AC3E}">
        <p14:creationId xmlns:p14="http://schemas.microsoft.com/office/powerpoint/2010/main" val="17052731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ea typeface="ＭＳ Ｐゴシック" charset="0"/>
              </a:rPr>
              <a:t>R</a:t>
            </a:r>
            <a:r>
              <a:rPr lang="en-US" sz="100" dirty="0">
                <a:latin typeface="Times New Roman" panose="02020603050405020304" pitchFamily="18" charset="0"/>
                <a:ea typeface="ＭＳ Ｐゴシック" charset="0"/>
              </a:rPr>
              <a:t> </a:t>
            </a:r>
            <a:r>
              <a:rPr lang="en-US" dirty="0">
                <a:latin typeface="Times New Roman" panose="02020603050405020304" pitchFamily="18" charset="0"/>
                <a:ea typeface="ＭＳ Ｐゴシック" charset="0"/>
              </a:rPr>
              <a:t>S</a:t>
            </a:r>
            <a:r>
              <a:rPr lang="en-US" sz="100" dirty="0">
                <a:latin typeface="Times New Roman" panose="02020603050405020304" pitchFamily="18" charset="0"/>
                <a:ea typeface="ＭＳ Ｐゴシック" charset="0"/>
              </a:rPr>
              <a:t> </a:t>
            </a:r>
            <a:r>
              <a:rPr lang="en-US" dirty="0">
                <a:latin typeface="Times New Roman" panose="02020603050405020304" pitchFamily="18" charset="0"/>
                <a:ea typeface="ＭＳ Ｐゴシック" charset="0"/>
              </a:rPr>
              <a:t>A: Creating Public/Private Key Pair</a:t>
            </a:r>
            <a:endParaRPr lang="en-US" dirty="0"/>
          </a:p>
        </p:txBody>
      </p:sp>
      <p:sp>
        <p:nvSpPr>
          <p:cNvPr id="3" name="Text Placeholder 2"/>
          <p:cNvSpPr>
            <a:spLocks noGrp="1"/>
          </p:cNvSpPr>
          <p:nvPr>
            <p:ph type="body" idx="1"/>
          </p:nvPr>
        </p:nvSpPr>
        <p:spPr>
          <a:xfrm>
            <a:off x="457200" y="1600201"/>
            <a:ext cx="8229600" cy="1485900"/>
          </a:xfrm>
        </p:spPr>
        <p:txBody>
          <a:bodyPr/>
          <a:lstStyle/>
          <a:p>
            <a:pPr marL="432000" indent="-432000">
              <a:buFont typeface="+mj-lt"/>
              <a:buAutoNum type="arabicPeriod"/>
            </a:pPr>
            <a:r>
              <a:rPr lang="en-US" sz="2400" dirty="0">
                <a:latin typeface="+mn-lt"/>
              </a:rPr>
              <a:t>choose two large prime numbers </a:t>
            </a:r>
            <a:r>
              <a:rPr lang="en-US" sz="2400" i="1" dirty="0">
                <a:latin typeface="+mn-lt"/>
              </a:rPr>
              <a:t>p, q.</a:t>
            </a:r>
            <a:r>
              <a:rPr lang="en-US" sz="2400" dirty="0">
                <a:latin typeface="+mn-lt"/>
              </a:rPr>
              <a:t> (e.g., 1024 bits each)</a:t>
            </a:r>
          </a:p>
          <a:p>
            <a:pPr marL="432000" indent="-432000">
              <a:buFont typeface="+mj-lt"/>
              <a:buAutoNum type="arabicPeriod"/>
            </a:pPr>
            <a:r>
              <a:rPr lang="en-US" sz="2400" dirty="0">
                <a:latin typeface="+mn-lt"/>
              </a:rPr>
              <a:t>compute</a:t>
            </a:r>
          </a:p>
        </p:txBody>
      </p:sp>
      <p:graphicFrame>
        <p:nvGraphicFramePr>
          <p:cNvPr id="6" name="Object 5" descr="n = p q, z = left parenthesis p minus 1 right parenthesis left parenthesis 1 minus 1 right parenthesis."/>
          <p:cNvGraphicFramePr>
            <a:graphicFrameLocks noChangeAspect="1"/>
          </p:cNvGraphicFramePr>
          <p:nvPr>
            <p:extLst>
              <p:ext uri="{D42A27DB-BD31-4B8C-83A1-F6EECF244321}">
                <p14:modId xmlns:p14="http://schemas.microsoft.com/office/powerpoint/2010/main" val="1121420561"/>
              </p:ext>
            </p:extLst>
          </p:nvPr>
        </p:nvGraphicFramePr>
        <p:xfrm>
          <a:off x="2327275" y="2576513"/>
          <a:ext cx="3160713" cy="509587"/>
        </p:xfrm>
        <a:graphic>
          <a:graphicData uri="http://schemas.openxmlformats.org/presentationml/2006/ole">
            <mc:AlternateContent xmlns:mc="http://schemas.openxmlformats.org/markup-compatibility/2006">
              <mc:Choice xmlns:v="urn:schemas-microsoft-com:vml" Requires="v">
                <p:oleObj spid="_x0000_s35035" name="Equation" r:id="rId3" imgW="1574640" imgH="253800" progId="Equation.DSMT4">
                  <p:embed/>
                </p:oleObj>
              </mc:Choice>
              <mc:Fallback>
                <p:oleObj name="Equation" r:id="rId3" imgW="1574640" imgH="253800" progId="Equation.DSMT4">
                  <p:embed/>
                  <p:pic>
                    <p:nvPicPr>
                      <p:cNvPr id="0" name=""/>
                      <p:cNvPicPr/>
                      <p:nvPr/>
                    </p:nvPicPr>
                    <p:blipFill>
                      <a:blip r:embed="rId4"/>
                      <a:stretch>
                        <a:fillRect/>
                      </a:stretch>
                    </p:blipFill>
                    <p:spPr>
                      <a:xfrm>
                        <a:off x="2327275" y="2576513"/>
                        <a:ext cx="3160713" cy="509587"/>
                      </a:xfrm>
                      <a:prstGeom prst="rect">
                        <a:avLst/>
                      </a:prstGeom>
                    </p:spPr>
                  </p:pic>
                </p:oleObj>
              </mc:Fallback>
            </mc:AlternateContent>
          </a:graphicData>
        </a:graphic>
      </p:graphicFrame>
      <p:sp>
        <p:nvSpPr>
          <p:cNvPr id="5" name="Text Placeholder 4"/>
          <p:cNvSpPr>
            <a:spLocks noGrp="1"/>
          </p:cNvSpPr>
          <p:nvPr>
            <p:ph type="body" idx="2"/>
          </p:nvPr>
        </p:nvSpPr>
        <p:spPr>
          <a:xfrm>
            <a:off x="457200" y="3148652"/>
            <a:ext cx="8229600" cy="2797629"/>
          </a:xfrm>
        </p:spPr>
        <p:txBody>
          <a:bodyPr/>
          <a:lstStyle/>
          <a:p>
            <a:pPr marL="432000" indent="-432000">
              <a:buFont typeface="+mj-lt"/>
              <a:buAutoNum type="arabicPeriod" startAt="3"/>
            </a:pPr>
            <a:r>
              <a:rPr lang="en-US" sz="2400" dirty="0">
                <a:latin typeface="+mn-lt"/>
              </a:rPr>
              <a:t>choose </a:t>
            </a:r>
            <a:r>
              <a:rPr lang="en-US" sz="2400" b="1" i="1" dirty="0">
                <a:solidFill>
                  <a:schemeClr val="tx1"/>
                </a:solidFill>
                <a:latin typeface="+mn-lt"/>
              </a:rPr>
              <a:t>e</a:t>
            </a:r>
            <a:r>
              <a:rPr lang="en-US" sz="2400" i="1" dirty="0">
                <a:latin typeface="+mn-lt"/>
              </a:rPr>
              <a:t> (</a:t>
            </a:r>
            <a:r>
              <a:rPr lang="en-US" sz="2400" dirty="0">
                <a:latin typeface="+mn-lt"/>
              </a:rPr>
              <a:t>with</a:t>
            </a:r>
            <a:r>
              <a:rPr lang="en-US" sz="2400" i="1" dirty="0">
                <a:latin typeface="+mn-lt"/>
              </a:rPr>
              <a:t> e&lt;n)</a:t>
            </a:r>
            <a:r>
              <a:rPr lang="en-US" sz="2400" dirty="0">
                <a:latin typeface="+mn-lt"/>
              </a:rPr>
              <a:t> that has no common factors with z (</a:t>
            </a:r>
            <a:r>
              <a:rPr lang="en-US" sz="2400" i="1" dirty="0">
                <a:latin typeface="+mn-lt"/>
              </a:rPr>
              <a:t>e, z</a:t>
            </a:r>
            <a:r>
              <a:rPr lang="en-US" sz="2400" dirty="0">
                <a:latin typeface="+mn-lt"/>
              </a:rPr>
              <a:t> are “</a:t>
            </a:r>
            <a:r>
              <a:rPr lang="en-US" altLang="ja-JP" sz="2400" dirty="0">
                <a:latin typeface="+mn-lt"/>
              </a:rPr>
              <a:t>relatively prime”).</a:t>
            </a:r>
          </a:p>
          <a:p>
            <a:pPr marL="432000" indent="-432000">
              <a:buFont typeface="+mj-lt"/>
              <a:buAutoNum type="arabicPeriod" startAt="3"/>
            </a:pPr>
            <a:r>
              <a:rPr lang="en-US" sz="2400" dirty="0">
                <a:latin typeface="+mn-lt"/>
              </a:rPr>
              <a:t>choose</a:t>
            </a:r>
            <a:r>
              <a:rPr lang="en-US" sz="2400" dirty="0">
                <a:solidFill>
                  <a:schemeClr val="tx1"/>
                </a:solidFill>
                <a:latin typeface="+mn-lt"/>
              </a:rPr>
              <a:t> </a:t>
            </a:r>
            <a:r>
              <a:rPr lang="en-US" sz="2400" b="1" i="1" dirty="0">
                <a:solidFill>
                  <a:schemeClr val="tx1"/>
                </a:solidFill>
                <a:latin typeface="+mn-lt"/>
              </a:rPr>
              <a:t>d</a:t>
            </a:r>
            <a:r>
              <a:rPr lang="en-US" sz="2400" dirty="0">
                <a:solidFill>
                  <a:schemeClr val="tx1"/>
                </a:solidFill>
                <a:latin typeface="+mn-lt"/>
              </a:rPr>
              <a:t> </a:t>
            </a:r>
            <a:r>
              <a:rPr lang="en-US" sz="2400" dirty="0">
                <a:latin typeface="+mn-lt"/>
              </a:rPr>
              <a:t>such that </a:t>
            </a:r>
            <a:r>
              <a:rPr lang="en-US" sz="2400" i="1" dirty="0">
                <a:latin typeface="+mn-lt"/>
              </a:rPr>
              <a:t>ed−1</a:t>
            </a:r>
            <a:r>
              <a:rPr lang="en-US" sz="2400" dirty="0">
                <a:latin typeface="+mn-lt"/>
              </a:rPr>
              <a:t> is exactly divisible by </a:t>
            </a:r>
            <a:r>
              <a:rPr lang="en-US" sz="2400" i="1" dirty="0">
                <a:latin typeface="+mn-lt"/>
              </a:rPr>
              <a:t>z</a:t>
            </a:r>
            <a:r>
              <a:rPr lang="en-US" sz="2400" dirty="0">
                <a:latin typeface="+mn-lt"/>
              </a:rPr>
              <a:t>. (in other words: </a:t>
            </a:r>
            <a:r>
              <a:rPr lang="en-US" sz="2400" i="1" dirty="0">
                <a:latin typeface="+mn-lt"/>
              </a:rPr>
              <a:t>ed</a:t>
            </a:r>
            <a:r>
              <a:rPr lang="en-US" sz="2400" dirty="0">
                <a:latin typeface="+mn-lt"/>
              </a:rPr>
              <a:t> mod </a:t>
            </a:r>
            <a:r>
              <a:rPr lang="en-US" sz="2400" i="1" dirty="0">
                <a:latin typeface="+mn-lt"/>
              </a:rPr>
              <a:t>z = 1 </a:t>
            </a:r>
            <a:r>
              <a:rPr lang="en-US" sz="2400" dirty="0">
                <a:latin typeface="+mn-lt"/>
              </a:rPr>
              <a:t>).</a:t>
            </a:r>
          </a:p>
          <a:p>
            <a:pPr marL="432000" indent="-432000">
              <a:buFont typeface="+mj-lt"/>
              <a:buAutoNum type="arabicPeriod" startAt="3"/>
            </a:pPr>
            <a:r>
              <a:rPr lang="en-US" sz="2400" dirty="0">
                <a:latin typeface="+mn-lt"/>
              </a:rPr>
              <a:t> </a:t>
            </a:r>
          </a:p>
        </p:txBody>
      </p:sp>
      <p:graphicFrame>
        <p:nvGraphicFramePr>
          <p:cNvPr id="7" name="Object 6" descr="Public key is left parenthesis n, e right parenthesis, K sub B plus. Private key is left parenthesis n, d right parenthesis, K sub B minus."/>
          <p:cNvGraphicFramePr>
            <a:graphicFrameLocks noChangeAspect="1"/>
          </p:cNvGraphicFramePr>
          <p:nvPr>
            <p:extLst>
              <p:ext uri="{D42A27DB-BD31-4B8C-83A1-F6EECF244321}">
                <p14:modId xmlns:p14="http://schemas.microsoft.com/office/powerpoint/2010/main" val="2331841840"/>
              </p:ext>
            </p:extLst>
          </p:nvPr>
        </p:nvGraphicFramePr>
        <p:xfrm>
          <a:off x="1117600" y="5053013"/>
          <a:ext cx="5172075" cy="839787"/>
        </p:xfrm>
        <a:graphic>
          <a:graphicData uri="http://schemas.openxmlformats.org/presentationml/2006/ole">
            <mc:AlternateContent xmlns:mc="http://schemas.openxmlformats.org/markup-compatibility/2006">
              <mc:Choice xmlns:v="urn:schemas-microsoft-com:vml" Requires="v">
                <p:oleObj spid="_x0000_s35036" name="Equation" r:id="rId5" imgW="2577960" imgH="419040" progId="Equation.DSMT4">
                  <p:embed/>
                </p:oleObj>
              </mc:Choice>
              <mc:Fallback>
                <p:oleObj name="Equation" r:id="rId5" imgW="2577960" imgH="419040" progId="Equation.DSMT4">
                  <p:embed/>
                  <p:pic>
                    <p:nvPicPr>
                      <p:cNvPr id="6" name="Object 5"/>
                      <p:cNvPicPr/>
                      <p:nvPr/>
                    </p:nvPicPr>
                    <p:blipFill>
                      <a:blip r:embed="rId6"/>
                      <a:stretch>
                        <a:fillRect/>
                      </a:stretch>
                    </p:blipFill>
                    <p:spPr>
                      <a:xfrm>
                        <a:off x="1117600" y="5053013"/>
                        <a:ext cx="5172075" cy="839787"/>
                      </a:xfrm>
                      <a:prstGeom prst="rect">
                        <a:avLst/>
                      </a:prstGeom>
                    </p:spPr>
                  </p:pic>
                </p:oleObj>
              </mc:Fallback>
            </mc:AlternateContent>
          </a:graphicData>
        </a:graphic>
      </p:graphicFrame>
    </p:spTree>
    <p:extLst>
      <p:ext uri="{BB962C8B-B14F-4D97-AF65-F5344CB8AC3E}">
        <p14:creationId xmlns:p14="http://schemas.microsoft.com/office/powerpoint/2010/main" val="14681184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R</a:t>
            </a:r>
            <a:r>
              <a:rPr lang="en-US" sz="100"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S</a:t>
            </a:r>
            <a:r>
              <a:rPr lang="en-US" sz="100"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A: Encryption, Decryption</a:t>
            </a:r>
          </a:p>
        </p:txBody>
      </p:sp>
      <p:sp>
        <p:nvSpPr>
          <p:cNvPr id="3" name="Text Placeholder 2"/>
          <p:cNvSpPr>
            <a:spLocks noGrp="1"/>
          </p:cNvSpPr>
          <p:nvPr>
            <p:ph idx="1"/>
          </p:nvPr>
        </p:nvSpPr>
        <p:spPr>
          <a:xfrm>
            <a:off x="457200" y="1665586"/>
            <a:ext cx="8229600" cy="919336"/>
          </a:xfrm>
        </p:spPr>
        <p:txBody>
          <a:bodyPr/>
          <a:lstStyle/>
          <a:p>
            <a:pPr marL="0" indent="0">
              <a:spcBef>
                <a:spcPts val="600"/>
              </a:spcBef>
              <a:buNone/>
            </a:pPr>
            <a:r>
              <a:rPr lang="en-US" sz="2400" b="1" dirty="0">
                <a:solidFill>
                  <a:schemeClr val="tx2"/>
                </a:solidFill>
                <a:latin typeface="+mn-lt"/>
              </a:rPr>
              <a:t>0. </a:t>
            </a:r>
            <a:r>
              <a:rPr lang="en-US" sz="2400" dirty="0">
                <a:latin typeface="+mn-lt"/>
              </a:rPr>
              <a:t>given (</a:t>
            </a:r>
            <a:r>
              <a:rPr lang="en-US" sz="2400" b="1" i="1" dirty="0">
                <a:solidFill>
                  <a:schemeClr val="tx1"/>
                </a:solidFill>
                <a:latin typeface="+mn-lt"/>
              </a:rPr>
              <a:t>n,e</a:t>
            </a:r>
            <a:r>
              <a:rPr lang="en-US" sz="2400" dirty="0">
                <a:latin typeface="+mn-lt"/>
              </a:rPr>
              <a:t>) and (</a:t>
            </a:r>
            <a:r>
              <a:rPr lang="en-US" sz="2400" b="1" i="1" dirty="0">
                <a:solidFill>
                  <a:schemeClr val="tx1"/>
                </a:solidFill>
                <a:latin typeface="+mn-lt"/>
              </a:rPr>
              <a:t>n,d</a:t>
            </a:r>
            <a:r>
              <a:rPr lang="en-US" sz="2400" dirty="0">
                <a:latin typeface="+mn-lt"/>
              </a:rPr>
              <a:t>) as computed above</a:t>
            </a:r>
          </a:p>
          <a:p>
            <a:pPr marL="0" indent="0">
              <a:spcBef>
                <a:spcPts val="600"/>
              </a:spcBef>
              <a:buNone/>
            </a:pPr>
            <a:r>
              <a:rPr lang="en-US" sz="2400" b="1" dirty="0">
                <a:solidFill>
                  <a:schemeClr val="tx2"/>
                </a:solidFill>
                <a:latin typeface="+mn-lt"/>
              </a:rPr>
              <a:t>1. </a:t>
            </a:r>
            <a:r>
              <a:rPr lang="en-US" sz="2400" dirty="0">
                <a:latin typeface="+mn-lt"/>
              </a:rPr>
              <a:t>to encrypt message </a:t>
            </a:r>
            <a:r>
              <a:rPr lang="en-US" sz="2400" i="1" dirty="0">
                <a:latin typeface="+mn-lt"/>
              </a:rPr>
              <a:t>m (&lt;n)</a:t>
            </a:r>
            <a:r>
              <a:rPr lang="en-US" sz="2400" dirty="0">
                <a:latin typeface="+mn-lt"/>
              </a:rPr>
              <a:t>, compute</a:t>
            </a:r>
          </a:p>
        </p:txBody>
      </p:sp>
      <p:graphicFrame>
        <p:nvGraphicFramePr>
          <p:cNvPr id="5" name="Object 4" descr="C = m to the e power, mod n."/>
          <p:cNvGraphicFramePr>
            <a:graphicFrameLocks noChangeAspect="1"/>
          </p:cNvGraphicFramePr>
          <p:nvPr>
            <p:extLst>
              <p:ext uri="{D42A27DB-BD31-4B8C-83A1-F6EECF244321}">
                <p14:modId xmlns:p14="http://schemas.microsoft.com/office/powerpoint/2010/main" val="3141980686"/>
              </p:ext>
            </p:extLst>
          </p:nvPr>
        </p:nvGraphicFramePr>
        <p:xfrm>
          <a:off x="661988" y="2616200"/>
          <a:ext cx="1962150" cy="458788"/>
        </p:xfrm>
        <a:graphic>
          <a:graphicData uri="http://schemas.openxmlformats.org/presentationml/2006/ole">
            <mc:AlternateContent xmlns:mc="http://schemas.openxmlformats.org/markup-compatibility/2006">
              <mc:Choice xmlns:v="urn:schemas-microsoft-com:vml" Requires="v">
                <p:oleObj spid="_x0000_s29490" name="Equation" r:id="rId3" imgW="977760" imgH="228600" progId="Equation.DSMT4">
                  <p:embed/>
                </p:oleObj>
              </mc:Choice>
              <mc:Fallback>
                <p:oleObj name="Equation" r:id="rId3" imgW="977760" imgH="228600" progId="Equation.DSMT4">
                  <p:embed/>
                  <p:pic>
                    <p:nvPicPr>
                      <p:cNvPr id="6" name="Object 5"/>
                      <p:cNvPicPr/>
                      <p:nvPr/>
                    </p:nvPicPr>
                    <p:blipFill>
                      <a:blip r:embed="rId4"/>
                      <a:stretch>
                        <a:fillRect/>
                      </a:stretch>
                    </p:blipFill>
                    <p:spPr>
                      <a:xfrm>
                        <a:off x="661988" y="2616200"/>
                        <a:ext cx="1962150" cy="458788"/>
                      </a:xfrm>
                      <a:prstGeom prst="rect">
                        <a:avLst/>
                      </a:prstGeom>
                    </p:spPr>
                  </p:pic>
                </p:oleObj>
              </mc:Fallback>
            </mc:AlternateContent>
          </a:graphicData>
        </a:graphic>
      </p:graphicFrame>
      <p:sp>
        <p:nvSpPr>
          <p:cNvPr id="4" name="Text Placeholder 3"/>
          <p:cNvSpPr>
            <a:spLocks noGrp="1"/>
          </p:cNvSpPr>
          <p:nvPr>
            <p:ph idx="13"/>
          </p:nvPr>
        </p:nvSpPr>
        <p:spPr>
          <a:xfrm>
            <a:off x="473720" y="3332535"/>
            <a:ext cx="8229600" cy="690608"/>
          </a:xfrm>
        </p:spPr>
        <p:txBody>
          <a:bodyPr/>
          <a:lstStyle/>
          <a:p>
            <a:pPr marL="0" indent="0">
              <a:spcBef>
                <a:spcPts val="600"/>
              </a:spcBef>
              <a:buNone/>
            </a:pPr>
            <a:r>
              <a:rPr lang="en-US" sz="2400" b="1" dirty="0">
                <a:solidFill>
                  <a:schemeClr val="tx2"/>
                </a:solidFill>
                <a:latin typeface="+mn-lt"/>
              </a:rPr>
              <a:t>2. </a:t>
            </a:r>
            <a:r>
              <a:rPr lang="en-US" sz="2400" dirty="0">
                <a:latin typeface="+mn-lt"/>
              </a:rPr>
              <a:t>to decrypt received bit pattern, </a:t>
            </a:r>
            <a:r>
              <a:rPr lang="en-US" sz="2400" i="1" dirty="0">
                <a:latin typeface="+mn-lt"/>
              </a:rPr>
              <a:t>c</a:t>
            </a:r>
            <a:r>
              <a:rPr lang="en-US" sz="2400" dirty="0">
                <a:latin typeface="+mn-lt"/>
              </a:rPr>
              <a:t>, compute</a:t>
            </a:r>
          </a:p>
        </p:txBody>
      </p:sp>
      <p:graphicFrame>
        <p:nvGraphicFramePr>
          <p:cNvPr id="9" name="Object 8" descr="m = c to the d power, mod n."/>
          <p:cNvGraphicFramePr>
            <a:graphicFrameLocks noChangeAspect="1"/>
          </p:cNvGraphicFramePr>
          <p:nvPr>
            <p:extLst>
              <p:ext uri="{D42A27DB-BD31-4B8C-83A1-F6EECF244321}">
                <p14:modId xmlns:p14="http://schemas.microsoft.com/office/powerpoint/2010/main" val="2749554285"/>
              </p:ext>
            </p:extLst>
          </p:nvPr>
        </p:nvGraphicFramePr>
        <p:xfrm>
          <a:off x="585788" y="4022725"/>
          <a:ext cx="2116137" cy="458788"/>
        </p:xfrm>
        <a:graphic>
          <a:graphicData uri="http://schemas.openxmlformats.org/presentationml/2006/ole">
            <mc:AlternateContent xmlns:mc="http://schemas.openxmlformats.org/markup-compatibility/2006">
              <mc:Choice xmlns:v="urn:schemas-microsoft-com:vml" Requires="v">
                <p:oleObj spid="_x0000_s29491" name="Equation" r:id="rId5" imgW="1054080" imgH="228600" progId="Equation.DSMT4">
                  <p:embed/>
                </p:oleObj>
              </mc:Choice>
              <mc:Fallback>
                <p:oleObj name="Equation" r:id="rId5" imgW="1054080" imgH="228600" progId="Equation.DSMT4">
                  <p:embed/>
                  <p:pic>
                    <p:nvPicPr>
                      <p:cNvPr id="5" name="Object 4" descr="C = m sub n to the e power mod."/>
                      <p:cNvPicPr/>
                      <p:nvPr/>
                    </p:nvPicPr>
                    <p:blipFill>
                      <a:blip r:embed="rId6"/>
                      <a:stretch>
                        <a:fillRect/>
                      </a:stretch>
                    </p:blipFill>
                    <p:spPr>
                      <a:xfrm>
                        <a:off x="585788" y="4022725"/>
                        <a:ext cx="2116137" cy="458788"/>
                      </a:xfrm>
                      <a:prstGeom prst="rect">
                        <a:avLst/>
                      </a:prstGeom>
                    </p:spPr>
                  </p:pic>
                </p:oleObj>
              </mc:Fallback>
            </mc:AlternateContent>
          </a:graphicData>
        </a:graphic>
      </p:graphicFrame>
      <p:sp>
        <p:nvSpPr>
          <p:cNvPr id="8" name="Content Placeholder 7"/>
          <p:cNvSpPr>
            <a:spLocks noGrp="1"/>
          </p:cNvSpPr>
          <p:nvPr>
            <p:ph idx="14"/>
          </p:nvPr>
        </p:nvSpPr>
        <p:spPr>
          <a:xfrm>
            <a:off x="473720" y="4761185"/>
            <a:ext cx="8213080" cy="1051785"/>
          </a:xfrm>
        </p:spPr>
        <p:txBody>
          <a:bodyPr/>
          <a:lstStyle/>
          <a:p>
            <a:pPr marL="0" indent="0">
              <a:buNone/>
            </a:pPr>
            <a:r>
              <a:rPr lang="en-US" sz="2400" b="1" dirty="0">
                <a:solidFill>
                  <a:schemeClr val="tx1"/>
                </a:solidFill>
                <a:latin typeface="+mn-lt"/>
              </a:rPr>
              <a:t>magic</a:t>
            </a:r>
          </a:p>
          <a:p>
            <a:pPr marL="0" indent="0">
              <a:buNone/>
            </a:pPr>
            <a:r>
              <a:rPr lang="en-US" sz="2400" b="1" dirty="0">
                <a:solidFill>
                  <a:schemeClr val="tx1"/>
                </a:solidFill>
                <a:latin typeface="+mn-lt"/>
              </a:rPr>
              <a:t>happens!</a:t>
            </a:r>
          </a:p>
        </p:txBody>
      </p:sp>
      <p:graphicFrame>
        <p:nvGraphicFramePr>
          <p:cNvPr id="7" name="Object 6" descr="An equation. The part in parenthesis, = c. M = left parenthesis m to the e power mod n right parenthesis to the d power mod n."/>
          <p:cNvGraphicFramePr>
            <a:graphicFrameLocks noChangeAspect="1"/>
          </p:cNvGraphicFramePr>
          <p:nvPr>
            <p:extLst>
              <p:ext uri="{D42A27DB-BD31-4B8C-83A1-F6EECF244321}">
                <p14:modId xmlns:p14="http://schemas.microsoft.com/office/powerpoint/2010/main" val="3363976455"/>
              </p:ext>
            </p:extLst>
          </p:nvPr>
        </p:nvGraphicFramePr>
        <p:xfrm>
          <a:off x="2178050" y="5021263"/>
          <a:ext cx="3211513" cy="712787"/>
        </p:xfrm>
        <a:graphic>
          <a:graphicData uri="http://schemas.openxmlformats.org/presentationml/2006/ole">
            <mc:AlternateContent xmlns:mc="http://schemas.openxmlformats.org/markup-compatibility/2006">
              <mc:Choice xmlns:v="urn:schemas-microsoft-com:vml" Requires="v">
                <p:oleObj spid="_x0000_s29492" name="Equation" r:id="rId7" imgW="1600200" imgH="355320" progId="Equation.DSMT4">
                  <p:embed/>
                </p:oleObj>
              </mc:Choice>
              <mc:Fallback>
                <p:oleObj name="Equation" r:id="rId7" imgW="1600200" imgH="355320" progId="Equation.DSMT4">
                  <p:embed/>
                  <p:pic>
                    <p:nvPicPr>
                      <p:cNvPr id="6" name="Object 5"/>
                      <p:cNvPicPr/>
                      <p:nvPr/>
                    </p:nvPicPr>
                    <p:blipFill>
                      <a:blip r:embed="rId8"/>
                      <a:stretch>
                        <a:fillRect/>
                      </a:stretch>
                    </p:blipFill>
                    <p:spPr>
                      <a:xfrm>
                        <a:off x="2178050" y="5021263"/>
                        <a:ext cx="3211513" cy="712787"/>
                      </a:xfrm>
                      <a:prstGeom prst="rect">
                        <a:avLst/>
                      </a:prstGeom>
                    </p:spPr>
                  </p:pic>
                </p:oleObj>
              </mc:Fallback>
            </mc:AlternateContent>
          </a:graphicData>
        </a:graphic>
      </p:graphicFrame>
    </p:spTree>
    <p:extLst>
      <p:ext uri="{BB962C8B-B14F-4D97-AF65-F5344CB8AC3E}">
        <p14:creationId xmlns:p14="http://schemas.microsoft.com/office/powerpoint/2010/main" val="20274066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R</a:t>
            </a:r>
            <a:r>
              <a:rPr lang="en-US" sz="100"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S</a:t>
            </a:r>
            <a:r>
              <a:rPr lang="en-US" sz="100"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A Example</a:t>
            </a:r>
          </a:p>
        </p:txBody>
      </p:sp>
      <p:sp>
        <p:nvSpPr>
          <p:cNvPr id="3" name="Content Placeholder 2"/>
          <p:cNvSpPr>
            <a:spLocks noGrp="1"/>
          </p:cNvSpPr>
          <p:nvPr>
            <p:ph type="body" idx="1"/>
          </p:nvPr>
        </p:nvSpPr>
        <p:spPr>
          <a:xfrm>
            <a:off x="457200" y="1600201"/>
            <a:ext cx="8229600" cy="2237014"/>
          </a:xfrm>
        </p:spPr>
        <p:txBody>
          <a:bodyPr/>
          <a:lstStyle/>
          <a:p>
            <a:pPr marL="0" indent="0">
              <a:buNone/>
            </a:pPr>
            <a:r>
              <a:rPr lang="en-US" sz="2400" dirty="0">
                <a:latin typeface="+mn-lt"/>
                <a:cs typeface="Arial" charset="0"/>
              </a:rPr>
              <a:t>Bob chooses </a:t>
            </a:r>
            <a:r>
              <a:rPr lang="en-US" sz="2400" i="1" dirty="0">
                <a:latin typeface="+mn-lt"/>
                <a:cs typeface="Arial" charset="0"/>
              </a:rPr>
              <a:t>p=5, q=7</a:t>
            </a:r>
            <a:r>
              <a:rPr lang="en-US" sz="2400" dirty="0">
                <a:latin typeface="+mn-lt"/>
                <a:cs typeface="Arial" charset="0"/>
              </a:rPr>
              <a:t>. Then </a:t>
            </a:r>
            <a:r>
              <a:rPr lang="en-US" sz="2400" i="1" dirty="0">
                <a:latin typeface="+mn-lt"/>
                <a:cs typeface="Arial" charset="0"/>
              </a:rPr>
              <a:t>n=</a:t>
            </a:r>
            <a:r>
              <a:rPr lang="en-US" sz="2400" dirty="0">
                <a:latin typeface="+mn-lt"/>
                <a:cs typeface="Arial" charset="0"/>
              </a:rPr>
              <a:t>35</a:t>
            </a:r>
            <a:r>
              <a:rPr lang="en-US" sz="2400" i="1" dirty="0">
                <a:latin typeface="+mn-lt"/>
                <a:cs typeface="Arial" charset="0"/>
              </a:rPr>
              <a:t>, z=24</a:t>
            </a:r>
            <a:r>
              <a:rPr lang="en-US" sz="2400" dirty="0">
                <a:latin typeface="+mn-lt"/>
                <a:cs typeface="Arial" charset="0"/>
              </a:rPr>
              <a:t>.</a:t>
            </a:r>
          </a:p>
          <a:p>
            <a:pPr marL="0" indent="1795463">
              <a:buNone/>
            </a:pPr>
            <a:r>
              <a:rPr lang="en-US" sz="2400" i="1" dirty="0">
                <a:latin typeface="+mn-lt"/>
                <a:cs typeface="Arial" charset="0"/>
              </a:rPr>
              <a:t>e=5</a:t>
            </a:r>
            <a:r>
              <a:rPr lang="en-US" sz="2400" dirty="0">
                <a:latin typeface="+mn-lt"/>
                <a:cs typeface="Arial" charset="0"/>
              </a:rPr>
              <a:t> (so </a:t>
            </a:r>
            <a:r>
              <a:rPr lang="en-US" sz="2400" i="1" dirty="0">
                <a:latin typeface="+mn-lt"/>
                <a:cs typeface="Arial" charset="0"/>
              </a:rPr>
              <a:t>e, z</a:t>
            </a:r>
            <a:r>
              <a:rPr lang="en-US" sz="2400" dirty="0">
                <a:latin typeface="+mn-lt"/>
                <a:cs typeface="Arial" charset="0"/>
              </a:rPr>
              <a:t> relatively prime).</a:t>
            </a:r>
          </a:p>
          <a:p>
            <a:pPr marL="0" indent="1795463">
              <a:buNone/>
            </a:pPr>
            <a:r>
              <a:rPr lang="en-US" sz="2400" i="1" dirty="0">
                <a:latin typeface="+mn-lt"/>
                <a:cs typeface="Arial" charset="0"/>
              </a:rPr>
              <a:t>d=29</a:t>
            </a:r>
            <a:r>
              <a:rPr lang="en-US" sz="2400" dirty="0">
                <a:latin typeface="+mn-lt"/>
                <a:cs typeface="Arial" charset="0"/>
              </a:rPr>
              <a:t> (so </a:t>
            </a:r>
            <a:r>
              <a:rPr lang="en-US" sz="2400" i="1" dirty="0">
                <a:latin typeface="+mn-lt"/>
                <a:cs typeface="Arial" charset="0"/>
              </a:rPr>
              <a:t>ed-1</a:t>
            </a:r>
            <a:r>
              <a:rPr lang="en-US" sz="2400" dirty="0">
                <a:latin typeface="+mn-lt"/>
                <a:cs typeface="Arial" charset="0"/>
              </a:rPr>
              <a:t> exactly divisible by z).</a:t>
            </a:r>
          </a:p>
          <a:p>
            <a:pPr marL="0" indent="0">
              <a:buNone/>
            </a:pPr>
            <a:r>
              <a:rPr lang="en-US" sz="2400" dirty="0">
                <a:latin typeface="+mn-lt"/>
                <a:cs typeface="Arial" charset="0"/>
              </a:rPr>
              <a:t>encrypting 8-bit messages.</a:t>
            </a:r>
          </a:p>
        </p:txBody>
      </p:sp>
      <p:pic>
        <p:nvPicPr>
          <p:cNvPr id="4" name="Picture 3" descr="There are 2 rows, encrypt and decrypt. Each row has multiple parts, with an equation, then numbers below each. Encrypt. 4 parts. 1. Bit pattern, 0 0 0 0 pipe 0 0 0. 2. m, 12. 3. m to the e power, 2 4 8 3 2. 4. c = m to the e power mod n, 17. Decrypt. 3 parts. 1. C, 17. 2. c to the d power, 4 8 1 9 6 8 5 7 2 1 0 6 7 5 0 9 1 5 0 9 1 4 1 1 8 2 5 2 2 3 0 7 1 6 9 7. 3. m = c to the d power mod n, 12. This 12 links to the 12 in encrypt, m, 12."/>
          <p:cNvPicPr>
            <a:picLocks noChangeAspect="1"/>
          </p:cNvPicPr>
          <p:nvPr/>
        </p:nvPicPr>
        <p:blipFill>
          <a:blip r:embed="rId2"/>
          <a:stretch>
            <a:fillRect/>
          </a:stretch>
        </p:blipFill>
        <p:spPr>
          <a:xfrm>
            <a:off x="963720" y="3941095"/>
            <a:ext cx="7216558" cy="2355258"/>
          </a:xfrm>
          <a:prstGeom prst="rect">
            <a:avLst/>
          </a:prstGeom>
        </p:spPr>
      </p:pic>
    </p:spTree>
    <p:extLst>
      <p:ext uri="{BB962C8B-B14F-4D97-AF65-F5344CB8AC3E}">
        <p14:creationId xmlns:p14="http://schemas.microsoft.com/office/powerpoint/2010/main" val="34658699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eaLnBrk="0" fontAlgn="base" hangingPunct="0">
              <a:spcBef>
                <a:spcPct val="0"/>
              </a:spcBef>
              <a:spcAft>
                <a:spcPct val="0"/>
              </a:spcAft>
              <a:buClrTx/>
            </a:pPr>
            <a:r>
              <a:rPr lang="en-US" dirty="0">
                <a:latin typeface="Times New Roman" panose="02020603050405020304" pitchFamily="18" charset="0"/>
                <a:ea typeface="ＭＳ Ｐゴシック" charset="0"/>
              </a:rPr>
              <a:t>Why Does R</a:t>
            </a:r>
            <a:r>
              <a:rPr lang="en-US" sz="100" dirty="0">
                <a:latin typeface="Times New Roman" panose="02020603050405020304" pitchFamily="18" charset="0"/>
                <a:ea typeface="ＭＳ Ｐゴシック" charset="0"/>
              </a:rPr>
              <a:t> </a:t>
            </a:r>
            <a:r>
              <a:rPr lang="en-US" dirty="0">
                <a:latin typeface="Times New Roman" panose="02020603050405020304" pitchFamily="18" charset="0"/>
                <a:ea typeface="ＭＳ Ｐゴシック" charset="0"/>
              </a:rPr>
              <a:t>S</a:t>
            </a:r>
            <a:r>
              <a:rPr lang="en-US" sz="100" dirty="0">
                <a:latin typeface="Times New Roman" panose="02020603050405020304" pitchFamily="18" charset="0"/>
                <a:ea typeface="ＭＳ Ｐゴシック" charset="0"/>
              </a:rPr>
              <a:t> </a:t>
            </a:r>
            <a:r>
              <a:rPr lang="en-US" dirty="0">
                <a:latin typeface="Times New Roman" panose="02020603050405020304" pitchFamily="18" charset="0"/>
                <a:ea typeface="ＭＳ Ｐゴシック" charset="0"/>
              </a:rPr>
              <a:t>A Work?</a:t>
            </a:r>
          </a:p>
        </p:txBody>
      </p:sp>
      <p:sp>
        <p:nvSpPr>
          <p:cNvPr id="5" name="Content Placeholder 4"/>
          <p:cNvSpPr>
            <a:spLocks noGrp="1"/>
          </p:cNvSpPr>
          <p:nvPr>
            <p:ph idx="1"/>
          </p:nvPr>
        </p:nvSpPr>
        <p:spPr>
          <a:xfrm>
            <a:off x="457200" y="1600200"/>
            <a:ext cx="8229600" cy="488905"/>
          </a:xfrm>
        </p:spPr>
        <p:txBody>
          <a:bodyPr/>
          <a:lstStyle/>
          <a:p>
            <a:pPr marL="255600" indent="-255600"/>
            <a:r>
              <a:rPr lang="en-US" sz="2400" dirty="0">
                <a:latin typeface="+mn-lt"/>
              </a:rPr>
              <a:t>must show that</a:t>
            </a:r>
          </a:p>
        </p:txBody>
      </p:sp>
      <p:graphicFrame>
        <p:nvGraphicFramePr>
          <p:cNvPr id="12" name="Object 11" descr="C to the d power mod n = m."/>
          <p:cNvGraphicFramePr>
            <a:graphicFrameLocks noChangeAspect="1"/>
          </p:cNvGraphicFramePr>
          <p:nvPr>
            <p:extLst>
              <p:ext uri="{D42A27DB-BD31-4B8C-83A1-F6EECF244321}">
                <p14:modId xmlns:p14="http://schemas.microsoft.com/office/powerpoint/2010/main" val="3092675855"/>
              </p:ext>
            </p:extLst>
          </p:nvPr>
        </p:nvGraphicFramePr>
        <p:xfrm>
          <a:off x="3002795" y="1601444"/>
          <a:ext cx="2006899" cy="445982"/>
        </p:xfrm>
        <a:graphic>
          <a:graphicData uri="http://schemas.openxmlformats.org/presentationml/2006/ole">
            <mc:AlternateContent xmlns:mc="http://schemas.openxmlformats.org/markup-compatibility/2006">
              <mc:Choice xmlns:v="urn:schemas-microsoft-com:vml" Requires="v">
                <p:oleObj spid="_x0000_s32471" name="Equation" r:id="rId3" imgW="914400" imgH="203040" progId="Equation.DSMT4">
                  <p:embed/>
                </p:oleObj>
              </mc:Choice>
              <mc:Fallback>
                <p:oleObj name="Equation" r:id="rId3" imgW="914400" imgH="203040" progId="Equation.DSMT4">
                  <p:embed/>
                  <p:pic>
                    <p:nvPicPr>
                      <p:cNvPr id="0" name=""/>
                      <p:cNvPicPr/>
                      <p:nvPr/>
                    </p:nvPicPr>
                    <p:blipFill>
                      <a:blip r:embed="rId4"/>
                      <a:stretch>
                        <a:fillRect/>
                      </a:stretch>
                    </p:blipFill>
                    <p:spPr>
                      <a:xfrm>
                        <a:off x="3002795" y="1601444"/>
                        <a:ext cx="2006899" cy="445982"/>
                      </a:xfrm>
                      <a:prstGeom prst="rect">
                        <a:avLst/>
                      </a:prstGeom>
                    </p:spPr>
                  </p:pic>
                </p:oleObj>
              </mc:Fallback>
            </mc:AlternateContent>
          </a:graphicData>
        </a:graphic>
      </p:graphicFrame>
      <p:graphicFrame>
        <p:nvGraphicFramePr>
          <p:cNvPr id="13" name="Object 12" descr="Where c = m to the e power mod n."/>
          <p:cNvGraphicFramePr>
            <a:graphicFrameLocks noChangeAspect="1"/>
          </p:cNvGraphicFramePr>
          <p:nvPr>
            <p:extLst>
              <p:ext uri="{D42A27DB-BD31-4B8C-83A1-F6EECF244321}">
                <p14:modId xmlns:p14="http://schemas.microsoft.com/office/powerpoint/2010/main" val="2111928352"/>
              </p:ext>
            </p:extLst>
          </p:nvPr>
        </p:nvGraphicFramePr>
        <p:xfrm>
          <a:off x="785322" y="2100455"/>
          <a:ext cx="2674754" cy="403741"/>
        </p:xfrm>
        <a:graphic>
          <a:graphicData uri="http://schemas.openxmlformats.org/presentationml/2006/ole">
            <mc:AlternateContent xmlns:mc="http://schemas.openxmlformats.org/markup-compatibility/2006">
              <mc:Choice xmlns:v="urn:schemas-microsoft-com:vml" Requires="v">
                <p:oleObj spid="_x0000_s32472" name="Equation" r:id="rId5" imgW="1346040" imgH="203040" progId="Equation.DSMT4">
                  <p:embed/>
                </p:oleObj>
              </mc:Choice>
              <mc:Fallback>
                <p:oleObj name="Equation" r:id="rId5" imgW="1346040" imgH="203040" progId="Equation.DSMT4">
                  <p:embed/>
                  <p:pic>
                    <p:nvPicPr>
                      <p:cNvPr id="0" name=""/>
                      <p:cNvPicPr/>
                      <p:nvPr/>
                    </p:nvPicPr>
                    <p:blipFill>
                      <a:blip r:embed="rId6"/>
                      <a:stretch>
                        <a:fillRect/>
                      </a:stretch>
                    </p:blipFill>
                    <p:spPr>
                      <a:xfrm>
                        <a:off x="785322" y="2100455"/>
                        <a:ext cx="2674754" cy="403741"/>
                      </a:xfrm>
                      <a:prstGeom prst="rect">
                        <a:avLst/>
                      </a:prstGeom>
                    </p:spPr>
                  </p:pic>
                </p:oleObj>
              </mc:Fallback>
            </mc:AlternateContent>
          </a:graphicData>
        </a:graphic>
      </p:graphicFrame>
      <p:sp>
        <p:nvSpPr>
          <p:cNvPr id="10" name="Content Placeholder 9"/>
          <p:cNvSpPr>
            <a:spLocks noGrp="1"/>
          </p:cNvSpPr>
          <p:nvPr>
            <p:ph idx="13"/>
          </p:nvPr>
        </p:nvSpPr>
        <p:spPr>
          <a:xfrm>
            <a:off x="473720" y="2527377"/>
            <a:ext cx="8229600" cy="711176"/>
          </a:xfrm>
        </p:spPr>
        <p:txBody>
          <a:bodyPr/>
          <a:lstStyle/>
          <a:p>
            <a:pPr marL="255600" indent="-255600"/>
            <a:r>
              <a:rPr lang="en-US" sz="2400" dirty="0">
                <a:latin typeface="+mn-lt"/>
              </a:rPr>
              <a:t>fact: for any x an y:</a:t>
            </a:r>
          </a:p>
        </p:txBody>
      </p:sp>
      <p:graphicFrame>
        <p:nvGraphicFramePr>
          <p:cNvPr id="14" name="Object 13" descr="X to the y power mod n = x to the power, left parenthesis y mod z right parenthesis, mod n."/>
          <p:cNvGraphicFramePr>
            <a:graphicFrameLocks noChangeAspect="1"/>
          </p:cNvGraphicFramePr>
          <p:nvPr>
            <p:extLst>
              <p:ext uri="{D42A27DB-BD31-4B8C-83A1-F6EECF244321}">
                <p14:modId xmlns:p14="http://schemas.microsoft.com/office/powerpoint/2010/main" val="825108543"/>
              </p:ext>
            </p:extLst>
          </p:nvPr>
        </p:nvGraphicFramePr>
        <p:xfrm>
          <a:off x="3679073" y="2515171"/>
          <a:ext cx="3618045" cy="488698"/>
        </p:xfrm>
        <a:graphic>
          <a:graphicData uri="http://schemas.openxmlformats.org/presentationml/2006/ole">
            <mc:AlternateContent xmlns:mc="http://schemas.openxmlformats.org/markup-compatibility/2006">
              <mc:Choice xmlns:v="urn:schemas-microsoft-com:vml" Requires="v">
                <p:oleObj spid="_x0000_s32473" name="Equation" r:id="rId7" imgW="1600200" imgH="215640" progId="Equation.DSMT4">
                  <p:embed/>
                </p:oleObj>
              </mc:Choice>
              <mc:Fallback>
                <p:oleObj name="Equation" r:id="rId7" imgW="1600200" imgH="215640" progId="Equation.DSMT4">
                  <p:embed/>
                  <p:pic>
                    <p:nvPicPr>
                      <p:cNvPr id="0" name=""/>
                      <p:cNvPicPr/>
                      <p:nvPr/>
                    </p:nvPicPr>
                    <p:blipFill>
                      <a:blip r:embed="rId8"/>
                      <a:stretch>
                        <a:fillRect/>
                      </a:stretch>
                    </p:blipFill>
                    <p:spPr>
                      <a:xfrm>
                        <a:off x="3679073" y="2515171"/>
                        <a:ext cx="3618045" cy="488698"/>
                      </a:xfrm>
                      <a:prstGeom prst="rect">
                        <a:avLst/>
                      </a:prstGeom>
                    </p:spPr>
                  </p:pic>
                </p:oleObj>
              </mc:Fallback>
            </mc:AlternateContent>
          </a:graphicData>
        </a:graphic>
      </p:graphicFrame>
      <p:sp>
        <p:nvSpPr>
          <p:cNvPr id="18" name="Content Placeholder 17"/>
          <p:cNvSpPr>
            <a:spLocks noGrp="1"/>
          </p:cNvSpPr>
          <p:nvPr>
            <p:ph idx="15"/>
          </p:nvPr>
        </p:nvSpPr>
        <p:spPr>
          <a:xfrm>
            <a:off x="420416" y="3037108"/>
            <a:ext cx="8229600" cy="554945"/>
          </a:xfrm>
        </p:spPr>
        <p:txBody>
          <a:bodyPr/>
          <a:lstStyle/>
          <a:p>
            <a:pPr marL="741600" lvl="1" indent="-284400"/>
            <a:r>
              <a:rPr lang="en-US" sz="2400" dirty="0">
                <a:latin typeface="+mn-lt"/>
              </a:rPr>
              <a:t>where n= pq and</a:t>
            </a:r>
          </a:p>
        </p:txBody>
      </p:sp>
      <p:graphicFrame>
        <p:nvGraphicFramePr>
          <p:cNvPr id="20" name="Object 19" descr="Z = left parenthesis p minus 1 right parenthesis left parenthesis q minus 1 right parenthesis."/>
          <p:cNvGraphicFramePr>
            <a:graphicFrameLocks noChangeAspect="1"/>
          </p:cNvGraphicFramePr>
          <p:nvPr>
            <p:extLst>
              <p:ext uri="{D42A27DB-BD31-4B8C-83A1-F6EECF244321}">
                <p14:modId xmlns:p14="http://schemas.microsoft.com/office/powerpoint/2010/main" val="1763926312"/>
              </p:ext>
            </p:extLst>
          </p:nvPr>
        </p:nvGraphicFramePr>
        <p:xfrm>
          <a:off x="3645901" y="3065896"/>
          <a:ext cx="2121660" cy="530413"/>
        </p:xfrm>
        <a:graphic>
          <a:graphicData uri="http://schemas.openxmlformats.org/presentationml/2006/ole">
            <mc:AlternateContent xmlns:mc="http://schemas.openxmlformats.org/markup-compatibility/2006">
              <mc:Choice xmlns:v="urn:schemas-microsoft-com:vml" Requires="v">
                <p:oleObj spid="_x0000_s32474" name="Equation" r:id="rId9" imgW="1015920" imgH="253800" progId="Equation.DSMT4">
                  <p:embed/>
                </p:oleObj>
              </mc:Choice>
              <mc:Fallback>
                <p:oleObj name="Equation" r:id="rId9" imgW="1015920" imgH="253800" progId="Equation.DSMT4">
                  <p:embed/>
                  <p:pic>
                    <p:nvPicPr>
                      <p:cNvPr id="0" name=""/>
                      <p:cNvPicPr/>
                      <p:nvPr/>
                    </p:nvPicPr>
                    <p:blipFill>
                      <a:blip r:embed="rId10"/>
                      <a:stretch>
                        <a:fillRect/>
                      </a:stretch>
                    </p:blipFill>
                    <p:spPr>
                      <a:xfrm>
                        <a:off x="3645901" y="3065896"/>
                        <a:ext cx="2121660" cy="530413"/>
                      </a:xfrm>
                      <a:prstGeom prst="rect">
                        <a:avLst/>
                      </a:prstGeom>
                    </p:spPr>
                  </p:pic>
                </p:oleObj>
              </mc:Fallback>
            </mc:AlternateContent>
          </a:graphicData>
        </a:graphic>
      </p:graphicFrame>
      <p:sp>
        <p:nvSpPr>
          <p:cNvPr id="11" name="Content Placeholder 10"/>
          <p:cNvSpPr>
            <a:spLocks noGrp="1"/>
          </p:cNvSpPr>
          <p:nvPr>
            <p:ph idx="14"/>
          </p:nvPr>
        </p:nvSpPr>
        <p:spPr>
          <a:xfrm>
            <a:off x="457200" y="3503541"/>
            <a:ext cx="8229600" cy="531040"/>
          </a:xfrm>
        </p:spPr>
        <p:txBody>
          <a:bodyPr/>
          <a:lstStyle/>
          <a:p>
            <a:pPr marL="255600" indent="-255600"/>
            <a:r>
              <a:rPr lang="en-US" sz="2400" dirty="0">
                <a:latin typeface="+mn-lt"/>
              </a:rPr>
              <a:t>thus,</a:t>
            </a:r>
          </a:p>
        </p:txBody>
      </p:sp>
      <p:graphicFrame>
        <p:nvGraphicFramePr>
          <p:cNvPr id="19" name="Object 18" descr="5 lines of an equation. 1. c to the d power mod n = left parenthesis m to the e power mod n right parenthesis to the d power mod n. 2. = m to the e d power mod n. 3. = m to the power, left parenthesis e d mod z right parenthesis, mod n. 4. = m to the first power mod n. 5. = m."/>
          <p:cNvGraphicFramePr>
            <a:graphicFrameLocks noChangeAspect="1"/>
          </p:cNvGraphicFramePr>
          <p:nvPr>
            <p:extLst>
              <p:ext uri="{D42A27DB-BD31-4B8C-83A1-F6EECF244321}">
                <p14:modId xmlns:p14="http://schemas.microsoft.com/office/powerpoint/2010/main" val="122392814"/>
              </p:ext>
            </p:extLst>
          </p:nvPr>
        </p:nvGraphicFramePr>
        <p:xfrm>
          <a:off x="1181890" y="4025828"/>
          <a:ext cx="3872474" cy="2348471"/>
        </p:xfrm>
        <a:graphic>
          <a:graphicData uri="http://schemas.openxmlformats.org/presentationml/2006/ole">
            <mc:AlternateContent xmlns:mc="http://schemas.openxmlformats.org/markup-compatibility/2006">
              <mc:Choice xmlns:v="urn:schemas-microsoft-com:vml" Requires="v">
                <p:oleObj spid="_x0000_s32475" name="Equation" r:id="rId11" imgW="1968480" imgH="1193760" progId="Equation.DSMT4">
                  <p:embed/>
                </p:oleObj>
              </mc:Choice>
              <mc:Fallback>
                <p:oleObj name="Equation" r:id="rId11" imgW="1968480" imgH="1193760" progId="Equation.DSMT4">
                  <p:embed/>
                  <p:pic>
                    <p:nvPicPr>
                      <p:cNvPr id="0" name=""/>
                      <p:cNvPicPr/>
                      <p:nvPr/>
                    </p:nvPicPr>
                    <p:blipFill>
                      <a:blip r:embed="rId12"/>
                      <a:stretch>
                        <a:fillRect/>
                      </a:stretch>
                    </p:blipFill>
                    <p:spPr>
                      <a:xfrm>
                        <a:off x="1181890" y="4025828"/>
                        <a:ext cx="3872474" cy="2348471"/>
                      </a:xfrm>
                      <a:prstGeom prst="rect">
                        <a:avLst/>
                      </a:prstGeom>
                    </p:spPr>
                  </p:pic>
                </p:oleObj>
              </mc:Fallback>
            </mc:AlternateContent>
          </a:graphicData>
        </a:graphic>
      </p:graphicFrame>
      <p:pic>
        <p:nvPicPr>
          <p:cNvPr id="3" name="Picture 2" descr="An arrow is extending from x to the power of y mod n = x to the power of left parenthesis y mod z right parenthesis to m to the power of ed mod n"/>
          <p:cNvPicPr>
            <a:picLocks noChangeAspect="1"/>
          </p:cNvPicPr>
          <p:nvPr/>
        </p:nvPicPr>
        <p:blipFill>
          <a:blip r:embed="rId13"/>
          <a:stretch>
            <a:fillRect/>
          </a:stretch>
        </p:blipFill>
        <p:spPr>
          <a:xfrm>
            <a:off x="3251301" y="2442372"/>
            <a:ext cx="3517697" cy="2456901"/>
          </a:xfrm>
          <a:prstGeom prst="rect">
            <a:avLst/>
          </a:prstGeom>
        </p:spPr>
      </p:pic>
    </p:spTree>
    <p:extLst>
      <p:ext uri="{BB962C8B-B14F-4D97-AF65-F5344CB8AC3E}">
        <p14:creationId xmlns:p14="http://schemas.microsoft.com/office/powerpoint/2010/main" val="42466208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eaLnBrk="0" fontAlgn="base" hangingPunct="0">
              <a:spcBef>
                <a:spcPct val="0"/>
              </a:spcBef>
              <a:spcAft>
                <a:spcPct val="0"/>
              </a:spcAft>
              <a:buClrTx/>
            </a:pPr>
            <a:r>
              <a:rPr lang="en-US" dirty="0">
                <a:latin typeface="Times New Roman" panose="02020603050405020304" pitchFamily="18" charset="0"/>
                <a:ea typeface="ＭＳ Ｐゴシック" charset="0"/>
              </a:rPr>
              <a:t>R</a:t>
            </a:r>
            <a:r>
              <a:rPr lang="en-US" sz="100" dirty="0">
                <a:latin typeface="Times New Roman" panose="02020603050405020304" pitchFamily="18" charset="0"/>
                <a:ea typeface="ＭＳ Ｐゴシック" charset="0"/>
              </a:rPr>
              <a:t> </a:t>
            </a:r>
            <a:r>
              <a:rPr lang="en-US" dirty="0">
                <a:latin typeface="Times New Roman" panose="02020603050405020304" pitchFamily="18" charset="0"/>
                <a:ea typeface="ＭＳ Ｐゴシック" charset="0"/>
              </a:rPr>
              <a:t>S</a:t>
            </a:r>
            <a:r>
              <a:rPr lang="en-US" sz="100" dirty="0">
                <a:latin typeface="Times New Roman" panose="02020603050405020304" pitchFamily="18" charset="0"/>
                <a:ea typeface="ＭＳ Ｐゴシック" charset="0"/>
              </a:rPr>
              <a:t> </a:t>
            </a:r>
            <a:r>
              <a:rPr lang="en-US" dirty="0">
                <a:latin typeface="Times New Roman" panose="02020603050405020304" pitchFamily="18" charset="0"/>
                <a:ea typeface="ＭＳ Ｐゴシック" charset="0"/>
              </a:rPr>
              <a:t>A: Another Important Property</a:t>
            </a:r>
          </a:p>
        </p:txBody>
      </p:sp>
      <p:sp>
        <p:nvSpPr>
          <p:cNvPr id="3" name="Content Placeholder 2"/>
          <p:cNvSpPr>
            <a:spLocks noGrp="1"/>
          </p:cNvSpPr>
          <p:nvPr>
            <p:ph idx="1"/>
          </p:nvPr>
        </p:nvSpPr>
        <p:spPr>
          <a:xfrm>
            <a:off x="457200" y="1683665"/>
            <a:ext cx="8229600" cy="553968"/>
          </a:xfrm>
        </p:spPr>
        <p:txBody>
          <a:bodyPr wrap="square" lIns="91425" tIns="91425" rIns="91425" bIns="91425">
            <a:spAutoFit/>
          </a:bodyPr>
          <a:lstStyle/>
          <a:p>
            <a:pPr marL="0" lvl="0" indent="0" eaLnBrk="0" fontAlgn="base" hangingPunct="0">
              <a:spcAft>
                <a:spcPct val="0"/>
              </a:spcAft>
              <a:buNone/>
            </a:pPr>
            <a:r>
              <a:rPr lang="en-US" sz="2400" kern="1200" dirty="0">
                <a:solidFill>
                  <a:srgbClr val="000000"/>
                </a:solidFill>
                <a:latin typeface="Arial (Body)"/>
                <a:ea typeface="ＭＳ Ｐゴシック" charset="0"/>
              </a:rPr>
              <a:t>The following property will be </a:t>
            </a:r>
            <a:r>
              <a:rPr lang="en-US" sz="2400" b="1" kern="1200" dirty="0">
                <a:solidFill>
                  <a:srgbClr val="000000"/>
                </a:solidFill>
                <a:latin typeface="Arial (Body)"/>
                <a:ea typeface="ＭＳ Ｐゴシック" charset="0"/>
              </a:rPr>
              <a:t>very</a:t>
            </a:r>
            <a:r>
              <a:rPr lang="en-US" sz="2400" kern="1200" dirty="0">
                <a:solidFill>
                  <a:srgbClr val="000000"/>
                </a:solidFill>
                <a:latin typeface="Arial (Body)"/>
                <a:ea typeface="ＭＳ Ｐゴシック" charset="0"/>
              </a:rPr>
              <a:t> useful later:</a:t>
            </a:r>
          </a:p>
        </p:txBody>
      </p:sp>
      <p:graphicFrame>
        <p:nvGraphicFramePr>
          <p:cNvPr id="24" name="Object 23" descr="An equation. Before m is text 1, after m is text 2. K sub B minus left parenthesis K sub B plus left parenthesis m right parenthesis right parenthesis = m = K sub B plus right parenthesis K sub B minus left parenthesis m right parenthesis right parenthesis."/>
          <p:cNvGraphicFramePr>
            <a:graphicFrameLocks noChangeAspect="1"/>
          </p:cNvGraphicFramePr>
          <p:nvPr>
            <p:extLst>
              <p:ext uri="{D42A27DB-BD31-4B8C-83A1-F6EECF244321}">
                <p14:modId xmlns:p14="http://schemas.microsoft.com/office/powerpoint/2010/main" val="1682283939"/>
              </p:ext>
            </p:extLst>
          </p:nvPr>
        </p:nvGraphicFramePr>
        <p:xfrm>
          <a:off x="1816100" y="2485352"/>
          <a:ext cx="4527550" cy="1084262"/>
        </p:xfrm>
        <a:graphic>
          <a:graphicData uri="http://schemas.openxmlformats.org/presentationml/2006/ole">
            <mc:AlternateContent xmlns:mc="http://schemas.openxmlformats.org/markup-compatibility/2006">
              <mc:Choice xmlns:v="urn:schemas-microsoft-com:vml" Requires="v">
                <p:oleObj spid="_x0000_s6738" name="Equation" r:id="rId3" imgW="1854000" imgH="444240" progId="Equation.DSMT4">
                  <p:embed/>
                </p:oleObj>
              </mc:Choice>
              <mc:Fallback>
                <p:oleObj name="Equation" r:id="rId3" imgW="1854000" imgH="444240" progId="Equation.DSMT4">
                  <p:embed/>
                  <p:pic>
                    <p:nvPicPr>
                      <p:cNvPr id="13" name="Object 12"/>
                      <p:cNvPicPr/>
                      <p:nvPr/>
                    </p:nvPicPr>
                    <p:blipFill>
                      <a:blip r:embed="rId4"/>
                      <a:stretch>
                        <a:fillRect/>
                      </a:stretch>
                    </p:blipFill>
                    <p:spPr>
                      <a:xfrm>
                        <a:off x="1816100" y="2485352"/>
                        <a:ext cx="4527550" cy="1084262"/>
                      </a:xfrm>
                      <a:prstGeom prst="rect">
                        <a:avLst/>
                      </a:prstGeom>
                    </p:spPr>
                  </p:pic>
                </p:oleObj>
              </mc:Fallback>
            </mc:AlternateContent>
          </a:graphicData>
        </a:graphic>
      </p:graphicFrame>
      <p:sp>
        <p:nvSpPr>
          <p:cNvPr id="5" name="Content Placeholder 4"/>
          <p:cNvSpPr>
            <a:spLocks noGrp="1"/>
          </p:cNvSpPr>
          <p:nvPr>
            <p:ph sz="quarter" idx="14"/>
          </p:nvPr>
        </p:nvSpPr>
        <p:spPr>
          <a:xfrm>
            <a:off x="1249362" y="3490263"/>
            <a:ext cx="2917825" cy="1292631"/>
          </a:xfrm>
        </p:spPr>
        <p:txBody>
          <a:bodyPr wrap="square" lIns="91425" tIns="91425" rIns="91425" bIns="91425">
            <a:spAutoFit/>
          </a:bodyPr>
          <a:lstStyle/>
          <a:p>
            <a:pPr marL="0" lvl="0" indent="0" eaLnBrk="0" fontAlgn="base" hangingPunct="0">
              <a:spcAft>
                <a:spcPct val="0"/>
              </a:spcAft>
              <a:buNone/>
            </a:pPr>
            <a:r>
              <a:rPr lang="en-US" sz="2400" kern="1200" dirty="0">
                <a:solidFill>
                  <a:srgbClr val="000000"/>
                </a:solidFill>
                <a:latin typeface="Arial (Body)"/>
                <a:ea typeface="ＭＳ Ｐゴシック" charset="0"/>
              </a:rPr>
              <a:t>use public key first, followed by private key</a:t>
            </a:r>
          </a:p>
        </p:txBody>
      </p:sp>
      <p:sp>
        <p:nvSpPr>
          <p:cNvPr id="4" name="Content Placeholder 3"/>
          <p:cNvSpPr>
            <a:spLocks noGrp="1"/>
          </p:cNvSpPr>
          <p:nvPr>
            <p:ph idx="13"/>
          </p:nvPr>
        </p:nvSpPr>
        <p:spPr>
          <a:xfrm>
            <a:off x="4441825" y="3490264"/>
            <a:ext cx="2917825" cy="1292631"/>
          </a:xfrm>
        </p:spPr>
        <p:txBody>
          <a:bodyPr wrap="square" lIns="91425" tIns="91425" rIns="91425" bIns="91425">
            <a:spAutoFit/>
          </a:bodyPr>
          <a:lstStyle/>
          <a:p>
            <a:pPr marL="0" lvl="0" indent="0" eaLnBrk="0" fontAlgn="base" hangingPunct="0">
              <a:spcAft>
                <a:spcPct val="0"/>
              </a:spcAft>
              <a:buNone/>
            </a:pPr>
            <a:r>
              <a:rPr lang="en-US" sz="2400" kern="1200" dirty="0">
                <a:solidFill>
                  <a:srgbClr val="000000"/>
                </a:solidFill>
                <a:latin typeface="Arial (Body)"/>
                <a:ea typeface="ＭＳ Ｐゴシック" charset="0"/>
              </a:rPr>
              <a:t>use private key first, followed by public key</a:t>
            </a:r>
          </a:p>
        </p:txBody>
      </p:sp>
      <p:sp>
        <p:nvSpPr>
          <p:cNvPr id="6" name="Content Placeholder 5"/>
          <p:cNvSpPr>
            <a:spLocks noGrp="1"/>
          </p:cNvSpPr>
          <p:nvPr>
            <p:ph sz="quarter" idx="15"/>
          </p:nvPr>
        </p:nvSpPr>
        <p:spPr>
          <a:xfrm>
            <a:off x="2708275" y="5363940"/>
            <a:ext cx="2859768" cy="553968"/>
          </a:xfrm>
        </p:spPr>
        <p:txBody>
          <a:bodyPr wrap="square" lIns="91425" tIns="91425" rIns="91425" bIns="91425">
            <a:spAutoFit/>
          </a:bodyPr>
          <a:lstStyle/>
          <a:p>
            <a:pPr marL="0" lvl="0" indent="0" eaLnBrk="0" fontAlgn="base" hangingPunct="0">
              <a:spcAft>
                <a:spcPct val="0"/>
              </a:spcAft>
              <a:buNone/>
            </a:pPr>
            <a:r>
              <a:rPr lang="en-US" sz="2400" b="1" kern="1200" dirty="0">
                <a:solidFill>
                  <a:srgbClr val="000000"/>
                </a:solidFill>
                <a:latin typeface="Arial (Body)"/>
                <a:ea typeface="ＭＳ Ｐゴシック" charset="0"/>
              </a:rPr>
              <a:t>result is the same</a:t>
            </a:r>
            <a:r>
              <a:rPr lang="en-US" sz="2400" kern="1200" dirty="0">
                <a:solidFill>
                  <a:srgbClr val="000000"/>
                </a:solidFill>
                <a:latin typeface="Arial (Body)"/>
                <a:ea typeface="ＭＳ Ｐゴシック" charset="0"/>
              </a:rPr>
              <a:t>!</a:t>
            </a:r>
          </a:p>
        </p:txBody>
      </p:sp>
    </p:spTree>
    <p:extLst>
      <p:ext uri="{BB962C8B-B14F-4D97-AF65-F5344CB8AC3E}">
        <p14:creationId xmlns:p14="http://schemas.microsoft.com/office/powerpoint/2010/main" val="29618642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2"/>
                </a:solidFill>
                <a:latin typeface="Times New Roman" panose="02020603050405020304" pitchFamily="18" charset="0"/>
                <a:cs typeface="Times New Roman" panose="02020603050405020304" pitchFamily="18" charset="0"/>
              </a:rPr>
              <a:t>Why </a:t>
            </a:r>
            <a:r>
              <a:rPr lang="en-US" sz="500" dirty="0">
                <a:solidFill>
                  <a:schemeClr val="bg1"/>
                </a:solidFill>
                <a:latin typeface="Times New Roman" panose="02020603050405020304" pitchFamily="18" charset="0"/>
                <a:cs typeface="Times New Roman" panose="02020603050405020304" pitchFamily="18" charset="0"/>
              </a:rPr>
              <a:t>K sub B minus left parenthesis K sub B plus left parenthesis m right parenthesis right parenthesis = m = K sub B plus left parenthesis K sub B minus left parenthesis m right parenthesis right parenthesis question mark.</a:t>
            </a:r>
          </a:p>
        </p:txBody>
      </p:sp>
      <p:graphicFrame>
        <p:nvGraphicFramePr>
          <p:cNvPr id="7" name="Object 6"/>
          <p:cNvGraphicFramePr>
            <a:graphicFrameLocks noChangeAspect="1"/>
          </p:cNvGraphicFramePr>
          <p:nvPr>
            <p:extLst>
              <p:ext uri="{D42A27DB-BD31-4B8C-83A1-F6EECF244321}">
                <p14:modId xmlns:p14="http://schemas.microsoft.com/office/powerpoint/2010/main" val="2435590751"/>
              </p:ext>
            </p:extLst>
          </p:nvPr>
        </p:nvGraphicFramePr>
        <p:xfrm>
          <a:off x="1496108" y="634546"/>
          <a:ext cx="5619750" cy="790575"/>
        </p:xfrm>
        <a:graphic>
          <a:graphicData uri="http://schemas.openxmlformats.org/presentationml/2006/ole">
            <mc:AlternateContent xmlns:mc="http://schemas.openxmlformats.org/markup-compatibility/2006">
              <mc:Choice xmlns:v="urn:schemas-microsoft-com:vml" Requires="v">
                <p:oleObj spid="_x0000_s38184" name="Equation" r:id="rId3" imgW="1981080" imgH="279360" progId="Equation.DSMT4">
                  <p:embed/>
                </p:oleObj>
              </mc:Choice>
              <mc:Fallback>
                <p:oleObj name="Equation" r:id="rId3" imgW="1981080" imgH="279360" progId="Equation.DSMT4">
                  <p:embed/>
                  <p:pic>
                    <p:nvPicPr>
                      <p:cNvPr id="24" name="Object 23"/>
                      <p:cNvPicPr/>
                      <p:nvPr/>
                    </p:nvPicPr>
                    <p:blipFill>
                      <a:blip r:embed="rId4"/>
                      <a:stretch>
                        <a:fillRect/>
                      </a:stretch>
                    </p:blipFill>
                    <p:spPr>
                      <a:xfrm>
                        <a:off x="1496108" y="634546"/>
                        <a:ext cx="5619750" cy="790575"/>
                      </a:xfrm>
                      <a:prstGeom prst="rect">
                        <a:avLst/>
                      </a:prstGeom>
                    </p:spPr>
                  </p:pic>
                </p:oleObj>
              </mc:Fallback>
            </mc:AlternateContent>
          </a:graphicData>
        </a:graphic>
      </p:graphicFrame>
      <p:sp>
        <p:nvSpPr>
          <p:cNvPr id="3" name="Text Placeholder 2"/>
          <p:cNvSpPr>
            <a:spLocks noGrp="1"/>
          </p:cNvSpPr>
          <p:nvPr>
            <p:ph type="body" idx="1"/>
          </p:nvPr>
        </p:nvSpPr>
        <p:spPr>
          <a:xfrm>
            <a:off x="457200" y="1600201"/>
            <a:ext cx="8229600" cy="751114"/>
          </a:xfrm>
        </p:spPr>
        <p:txBody>
          <a:bodyPr/>
          <a:lstStyle/>
          <a:p>
            <a:pPr marL="0" indent="0">
              <a:buNone/>
            </a:pPr>
            <a:r>
              <a:rPr lang="en-US" sz="2400" dirty="0">
                <a:latin typeface="+mn-lt"/>
              </a:rPr>
              <a:t>follows directly from modular arithmetic:</a:t>
            </a:r>
          </a:p>
        </p:txBody>
      </p:sp>
      <p:graphicFrame>
        <p:nvGraphicFramePr>
          <p:cNvPr id="4" name="Object 3" descr="Left parenthesis m to the e power mod n right parenthesis to the d power mod n = m to the e d power mod n."/>
          <p:cNvGraphicFramePr>
            <a:graphicFrameLocks noChangeAspect="1"/>
          </p:cNvGraphicFramePr>
          <p:nvPr>
            <p:extLst>
              <p:ext uri="{D42A27DB-BD31-4B8C-83A1-F6EECF244321}">
                <p14:modId xmlns:p14="http://schemas.microsoft.com/office/powerpoint/2010/main" val="432116776"/>
              </p:ext>
            </p:extLst>
          </p:nvPr>
        </p:nvGraphicFramePr>
        <p:xfrm>
          <a:off x="1471613" y="2441575"/>
          <a:ext cx="4689475" cy="681038"/>
        </p:xfrm>
        <a:graphic>
          <a:graphicData uri="http://schemas.openxmlformats.org/presentationml/2006/ole">
            <mc:AlternateContent xmlns:mc="http://schemas.openxmlformats.org/markup-compatibility/2006">
              <mc:Choice xmlns:v="urn:schemas-microsoft-com:vml" Requires="v">
                <p:oleObj spid="_x0000_s38185" name="Equation" r:id="rId5" imgW="2095200" imgH="304560" progId="Equation.DSMT4">
                  <p:embed/>
                </p:oleObj>
              </mc:Choice>
              <mc:Fallback>
                <p:oleObj name="Equation" r:id="rId5" imgW="2095200" imgH="304560" progId="Equation.DSMT4">
                  <p:embed/>
                  <p:pic>
                    <p:nvPicPr>
                      <p:cNvPr id="7" name="Object 6"/>
                      <p:cNvPicPr/>
                      <p:nvPr/>
                    </p:nvPicPr>
                    <p:blipFill>
                      <a:blip r:embed="rId6"/>
                      <a:stretch>
                        <a:fillRect/>
                      </a:stretch>
                    </p:blipFill>
                    <p:spPr>
                      <a:xfrm>
                        <a:off x="1471613" y="2441575"/>
                        <a:ext cx="4689475" cy="681038"/>
                      </a:xfrm>
                      <a:prstGeom prst="rect">
                        <a:avLst/>
                      </a:prstGeom>
                    </p:spPr>
                  </p:pic>
                </p:oleObj>
              </mc:Fallback>
            </mc:AlternateContent>
          </a:graphicData>
        </a:graphic>
      </p:graphicFrame>
      <p:graphicFrame>
        <p:nvGraphicFramePr>
          <p:cNvPr id="5" name="Object 4" descr="= m to the e d mod n."/>
          <p:cNvGraphicFramePr>
            <a:graphicFrameLocks noChangeAspect="1"/>
          </p:cNvGraphicFramePr>
          <p:nvPr>
            <p:extLst>
              <p:ext uri="{D42A27DB-BD31-4B8C-83A1-F6EECF244321}">
                <p14:modId xmlns:p14="http://schemas.microsoft.com/office/powerpoint/2010/main" val="608563412"/>
              </p:ext>
            </p:extLst>
          </p:nvPr>
        </p:nvGraphicFramePr>
        <p:xfrm>
          <a:off x="4344863" y="3069432"/>
          <a:ext cx="1874837" cy="455612"/>
        </p:xfrm>
        <a:graphic>
          <a:graphicData uri="http://schemas.openxmlformats.org/presentationml/2006/ole">
            <mc:AlternateContent xmlns:mc="http://schemas.openxmlformats.org/markup-compatibility/2006">
              <mc:Choice xmlns:v="urn:schemas-microsoft-com:vml" Requires="v">
                <p:oleObj spid="_x0000_s38186" name="Equation" r:id="rId7" imgW="838080" imgH="203040" progId="Equation.DSMT4">
                  <p:embed/>
                </p:oleObj>
              </mc:Choice>
              <mc:Fallback>
                <p:oleObj name="Equation" r:id="rId7" imgW="838080" imgH="203040" progId="Equation.DSMT4">
                  <p:embed/>
                  <p:pic>
                    <p:nvPicPr>
                      <p:cNvPr id="4" name="Object 3"/>
                      <p:cNvPicPr/>
                      <p:nvPr/>
                    </p:nvPicPr>
                    <p:blipFill>
                      <a:blip r:embed="rId8"/>
                      <a:stretch>
                        <a:fillRect/>
                      </a:stretch>
                    </p:blipFill>
                    <p:spPr>
                      <a:xfrm>
                        <a:off x="4344863" y="3069432"/>
                        <a:ext cx="1874837" cy="455612"/>
                      </a:xfrm>
                      <a:prstGeom prst="rect">
                        <a:avLst/>
                      </a:prstGeom>
                    </p:spPr>
                  </p:pic>
                </p:oleObj>
              </mc:Fallback>
            </mc:AlternateContent>
          </a:graphicData>
        </a:graphic>
      </p:graphicFrame>
      <p:graphicFrame>
        <p:nvGraphicFramePr>
          <p:cNvPr id="6" name="Object 5" descr="Left parenthesis m to the d power mod n right parenthesis to the e power mod n."/>
          <p:cNvGraphicFramePr>
            <a:graphicFrameLocks noChangeAspect="1"/>
          </p:cNvGraphicFramePr>
          <p:nvPr>
            <p:extLst>
              <p:ext uri="{D42A27DB-BD31-4B8C-83A1-F6EECF244321}">
                <p14:modId xmlns:p14="http://schemas.microsoft.com/office/powerpoint/2010/main" val="2167043160"/>
              </p:ext>
            </p:extLst>
          </p:nvPr>
        </p:nvGraphicFramePr>
        <p:xfrm>
          <a:off x="4238715" y="3557702"/>
          <a:ext cx="3209925" cy="509588"/>
        </p:xfrm>
        <a:graphic>
          <a:graphicData uri="http://schemas.openxmlformats.org/presentationml/2006/ole">
            <mc:AlternateContent xmlns:mc="http://schemas.openxmlformats.org/markup-compatibility/2006">
              <mc:Choice xmlns:v="urn:schemas-microsoft-com:vml" Requires="v">
                <p:oleObj spid="_x0000_s38187" name="Equation" r:id="rId9" imgW="1434960" imgH="228600" progId="Equation.DSMT4">
                  <p:embed/>
                </p:oleObj>
              </mc:Choice>
              <mc:Fallback>
                <p:oleObj name="Equation" r:id="rId9" imgW="1434960" imgH="228600" progId="Equation.DSMT4">
                  <p:embed/>
                  <p:pic>
                    <p:nvPicPr>
                      <p:cNvPr id="5" name="Object 4"/>
                      <p:cNvPicPr/>
                      <p:nvPr/>
                    </p:nvPicPr>
                    <p:blipFill>
                      <a:blip r:embed="rId10"/>
                      <a:stretch>
                        <a:fillRect/>
                      </a:stretch>
                    </p:blipFill>
                    <p:spPr>
                      <a:xfrm>
                        <a:off x="4238715" y="3557702"/>
                        <a:ext cx="3209925" cy="509588"/>
                      </a:xfrm>
                      <a:prstGeom prst="rect">
                        <a:avLst/>
                      </a:prstGeom>
                    </p:spPr>
                  </p:pic>
                </p:oleObj>
              </mc:Fallback>
            </mc:AlternateContent>
          </a:graphicData>
        </a:graphic>
      </p:graphicFrame>
    </p:spTree>
    <p:extLst>
      <p:ext uri="{BB962C8B-B14F-4D97-AF65-F5344CB8AC3E}">
        <p14:creationId xmlns:p14="http://schemas.microsoft.com/office/powerpoint/2010/main" val="9731046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eaLnBrk="0" fontAlgn="base" hangingPunct="0">
              <a:spcBef>
                <a:spcPct val="0"/>
              </a:spcBef>
              <a:spcAft>
                <a:spcPct val="0"/>
              </a:spcAft>
              <a:buClrTx/>
            </a:pPr>
            <a:r>
              <a:rPr lang="en-US" dirty="0">
                <a:latin typeface="Times New Roman" panose="02020603050405020304" pitchFamily="18" charset="0"/>
                <a:ea typeface="ＭＳ Ｐゴシック" charset="0"/>
              </a:rPr>
              <a:t>Why is R</a:t>
            </a:r>
            <a:r>
              <a:rPr lang="en-US" sz="100" dirty="0">
                <a:latin typeface="Times New Roman" panose="02020603050405020304" pitchFamily="18" charset="0"/>
                <a:ea typeface="ＭＳ Ｐゴシック" charset="0"/>
              </a:rPr>
              <a:t> </a:t>
            </a:r>
            <a:r>
              <a:rPr lang="en-US" dirty="0">
                <a:latin typeface="Times New Roman" panose="02020603050405020304" pitchFamily="18" charset="0"/>
                <a:ea typeface="ＭＳ Ｐゴシック" charset="0"/>
              </a:rPr>
              <a:t>S</a:t>
            </a:r>
            <a:r>
              <a:rPr lang="en-US" sz="100" dirty="0">
                <a:latin typeface="Times New Roman" panose="02020603050405020304" pitchFamily="18" charset="0"/>
                <a:ea typeface="ＭＳ Ｐゴシック" charset="0"/>
              </a:rPr>
              <a:t> </a:t>
            </a:r>
            <a:r>
              <a:rPr lang="en-US" dirty="0">
                <a:latin typeface="Times New Roman" panose="02020603050405020304" pitchFamily="18" charset="0"/>
                <a:ea typeface="ＭＳ Ｐゴシック" charset="0"/>
              </a:rPr>
              <a:t>A Secure?</a:t>
            </a:r>
          </a:p>
        </p:txBody>
      </p:sp>
      <p:sp>
        <p:nvSpPr>
          <p:cNvPr id="3" name="Text Placeholder 2"/>
          <p:cNvSpPr>
            <a:spLocks noGrp="1"/>
          </p:cNvSpPr>
          <p:nvPr>
            <p:ph type="body" idx="1"/>
          </p:nvPr>
        </p:nvSpPr>
        <p:spPr>
          <a:xfrm>
            <a:off x="457199" y="1600200"/>
            <a:ext cx="8229601" cy="2300600"/>
          </a:xfrm>
        </p:spPr>
        <p:txBody>
          <a:bodyPr wrap="square" lIns="91425" tIns="91425" rIns="91425" bIns="91425">
            <a:spAutoFit/>
          </a:bodyPr>
          <a:lstStyle/>
          <a:p>
            <a:pPr marL="255651" lvl="0" indent="-255651" eaLnBrk="0" fontAlgn="base" hangingPunct="0">
              <a:spcAft>
                <a:spcPct val="0"/>
              </a:spcAft>
              <a:buFont typeface="Arial" panose="020B0604020202020204" pitchFamily="34" charset="0"/>
              <a:buChar char="•"/>
            </a:pPr>
            <a:r>
              <a:rPr lang="en-US" sz="2400" dirty="0">
                <a:solidFill>
                  <a:srgbClr val="000000"/>
                </a:solidFill>
                <a:latin typeface="Arial (Body)"/>
                <a:ea typeface="ＭＳ Ｐゴシック" charset="0"/>
              </a:rPr>
              <a:t>suppose you know Bob’</a:t>
            </a:r>
            <a:r>
              <a:rPr lang="en-US" altLang="ja-JP" sz="2400" dirty="0">
                <a:solidFill>
                  <a:srgbClr val="000000"/>
                </a:solidFill>
                <a:latin typeface="Arial (Body)"/>
                <a:ea typeface="ＭＳ Ｐゴシック" charset="0"/>
              </a:rPr>
              <a:t>s public key (n,e). How hard is it to determine d?</a:t>
            </a:r>
          </a:p>
          <a:p>
            <a:pPr marL="255651" lvl="0" indent="-255651" eaLnBrk="0" fontAlgn="base" hangingPunct="0">
              <a:spcAft>
                <a:spcPct val="0"/>
              </a:spcAft>
              <a:buFont typeface="Arial" panose="020B0604020202020204" pitchFamily="34" charset="0"/>
              <a:buChar char="•"/>
            </a:pPr>
            <a:r>
              <a:rPr lang="en-US" sz="2400" dirty="0">
                <a:solidFill>
                  <a:srgbClr val="000000"/>
                </a:solidFill>
                <a:latin typeface="Arial (Body)"/>
                <a:ea typeface="ＭＳ Ｐゴシック" charset="0"/>
              </a:rPr>
              <a:t>essentially need to find factors of n without knowing the two factors p and q</a:t>
            </a:r>
          </a:p>
          <a:p>
            <a:pPr marL="741553" lvl="1" indent="-284353" eaLnBrk="0" fontAlgn="base" hangingPunct="0">
              <a:spcAft>
                <a:spcPct val="0"/>
              </a:spcAft>
              <a:buFont typeface="Arial" panose="020B0604020202020204" pitchFamily="34" charset="0"/>
              <a:buChar char="–"/>
            </a:pPr>
            <a:r>
              <a:rPr lang="en-US" sz="2400" dirty="0">
                <a:solidFill>
                  <a:srgbClr val="000000"/>
                </a:solidFill>
                <a:latin typeface="Arial (Body)"/>
                <a:ea typeface="ＭＳ Ｐゴシック" charset="0"/>
              </a:rPr>
              <a:t>fact: factoring a big number is hard</a:t>
            </a:r>
          </a:p>
        </p:txBody>
      </p:sp>
    </p:spTree>
    <p:extLst>
      <p:ext uri="{BB962C8B-B14F-4D97-AF65-F5344CB8AC3E}">
        <p14:creationId xmlns:p14="http://schemas.microsoft.com/office/powerpoint/2010/main" val="23871710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eaLnBrk="0" fontAlgn="base" hangingPunct="0">
              <a:spcBef>
                <a:spcPct val="0"/>
              </a:spcBef>
              <a:spcAft>
                <a:spcPct val="0"/>
              </a:spcAft>
              <a:buClrTx/>
            </a:pPr>
            <a:r>
              <a:rPr lang="en-US" dirty="0">
                <a:latin typeface="Times New Roman" panose="02020603050405020304" pitchFamily="18" charset="0"/>
                <a:ea typeface="ＭＳ Ｐゴシック" charset="0"/>
              </a:rPr>
              <a:t>R</a:t>
            </a:r>
            <a:r>
              <a:rPr lang="en-US" sz="100" dirty="0">
                <a:latin typeface="Times New Roman" panose="02020603050405020304" pitchFamily="18" charset="0"/>
                <a:ea typeface="ＭＳ Ｐゴシック" charset="0"/>
              </a:rPr>
              <a:t> </a:t>
            </a:r>
            <a:r>
              <a:rPr lang="en-US" dirty="0">
                <a:latin typeface="Times New Roman" panose="02020603050405020304" pitchFamily="18" charset="0"/>
                <a:ea typeface="ＭＳ Ｐゴシック" charset="0"/>
              </a:rPr>
              <a:t>S</a:t>
            </a:r>
            <a:r>
              <a:rPr lang="en-US" sz="100" dirty="0">
                <a:latin typeface="Times New Roman" panose="02020603050405020304" pitchFamily="18" charset="0"/>
                <a:ea typeface="ＭＳ Ｐゴシック" charset="0"/>
              </a:rPr>
              <a:t> </a:t>
            </a:r>
            <a:r>
              <a:rPr lang="en-US" dirty="0">
                <a:latin typeface="Times New Roman" panose="02020603050405020304" pitchFamily="18" charset="0"/>
                <a:ea typeface="ＭＳ Ｐゴシック" charset="0"/>
              </a:rPr>
              <a:t>A in Practice: Session Keys</a:t>
            </a:r>
          </a:p>
        </p:txBody>
      </p:sp>
      <p:sp>
        <p:nvSpPr>
          <p:cNvPr id="3" name="Text Placeholder 2"/>
          <p:cNvSpPr>
            <a:spLocks noGrp="1"/>
          </p:cNvSpPr>
          <p:nvPr>
            <p:ph type="body" idx="1"/>
          </p:nvPr>
        </p:nvSpPr>
        <p:spPr>
          <a:xfrm>
            <a:off x="457200" y="1600200"/>
            <a:ext cx="7622275" cy="2416016"/>
          </a:xfrm>
        </p:spPr>
        <p:txBody>
          <a:bodyPr wrap="square" lIns="91425" tIns="91425" rIns="91425" bIns="91425">
            <a:spAutoFit/>
          </a:bodyPr>
          <a:lstStyle/>
          <a:p>
            <a:pPr marL="255651" lvl="0" indent="-255651" eaLnBrk="0" fontAlgn="base" hangingPunct="0">
              <a:spcAft>
                <a:spcPct val="0"/>
              </a:spcAft>
              <a:buFont typeface="Arial" panose="020B0604020202020204" pitchFamily="34" charset="0"/>
              <a:buChar char="•"/>
            </a:pPr>
            <a:r>
              <a:rPr lang="en-US" sz="2400" dirty="0">
                <a:solidFill>
                  <a:srgbClr val="000000"/>
                </a:solidFill>
                <a:latin typeface="Arial (Body)"/>
                <a:ea typeface="ＭＳ Ｐゴシック" charset="0"/>
              </a:rPr>
              <a:t>exponentiation in R</a:t>
            </a:r>
            <a:r>
              <a:rPr lang="en-US" sz="100" dirty="0">
                <a:solidFill>
                  <a:srgbClr val="000000"/>
                </a:solidFill>
                <a:latin typeface="Arial (Body)"/>
                <a:ea typeface="ＭＳ Ｐゴシック" charset="0"/>
              </a:rPr>
              <a:t> </a:t>
            </a:r>
            <a:r>
              <a:rPr lang="en-US" sz="2400" dirty="0">
                <a:solidFill>
                  <a:srgbClr val="000000"/>
                </a:solidFill>
                <a:latin typeface="Arial (Body)"/>
                <a:ea typeface="ＭＳ Ｐゴシック" charset="0"/>
              </a:rPr>
              <a:t>S</a:t>
            </a:r>
            <a:r>
              <a:rPr lang="en-US" sz="100" dirty="0">
                <a:solidFill>
                  <a:srgbClr val="000000"/>
                </a:solidFill>
                <a:latin typeface="Arial (Body)"/>
                <a:ea typeface="ＭＳ Ｐゴシック" charset="0"/>
              </a:rPr>
              <a:t> </a:t>
            </a:r>
            <a:r>
              <a:rPr lang="en-US" sz="2400" dirty="0">
                <a:solidFill>
                  <a:srgbClr val="000000"/>
                </a:solidFill>
                <a:latin typeface="Arial (Body)"/>
                <a:ea typeface="ＭＳ Ｐゴシック" charset="0"/>
              </a:rPr>
              <a:t>A is computationally intensive</a:t>
            </a:r>
          </a:p>
          <a:p>
            <a:pPr marL="255651" lvl="0" indent="-255651" eaLnBrk="0" fontAlgn="base" hangingPunct="0">
              <a:spcAft>
                <a:spcPct val="0"/>
              </a:spcAft>
              <a:buFont typeface="Arial" panose="020B0604020202020204" pitchFamily="34" charset="0"/>
              <a:buChar char="•"/>
            </a:pPr>
            <a:r>
              <a:rPr lang="en-US" sz="2400" dirty="0">
                <a:solidFill>
                  <a:srgbClr val="000000"/>
                </a:solidFill>
                <a:latin typeface="Arial (Body)"/>
                <a:ea typeface="ＭＳ Ｐゴシック" charset="0"/>
              </a:rPr>
              <a:t>D</a:t>
            </a:r>
            <a:r>
              <a:rPr lang="en-US" sz="100" dirty="0">
                <a:solidFill>
                  <a:srgbClr val="000000"/>
                </a:solidFill>
                <a:latin typeface="Arial (Body)"/>
                <a:ea typeface="ＭＳ Ｐゴシック" charset="0"/>
              </a:rPr>
              <a:t> </a:t>
            </a:r>
            <a:r>
              <a:rPr lang="en-US" sz="2400" dirty="0">
                <a:solidFill>
                  <a:srgbClr val="000000"/>
                </a:solidFill>
                <a:latin typeface="Arial (Body)"/>
                <a:ea typeface="ＭＳ Ｐゴシック" charset="0"/>
              </a:rPr>
              <a:t>E</a:t>
            </a:r>
            <a:r>
              <a:rPr lang="en-US" sz="100" dirty="0">
                <a:solidFill>
                  <a:srgbClr val="000000"/>
                </a:solidFill>
                <a:latin typeface="Arial (Body)"/>
                <a:ea typeface="ＭＳ Ｐゴシック" charset="0"/>
              </a:rPr>
              <a:t> </a:t>
            </a:r>
            <a:r>
              <a:rPr lang="en-US" sz="2400" dirty="0">
                <a:solidFill>
                  <a:srgbClr val="000000"/>
                </a:solidFill>
                <a:latin typeface="Arial (Body)"/>
                <a:ea typeface="ＭＳ Ｐゴシック" charset="0"/>
              </a:rPr>
              <a:t>S is at least 100 times faster than R</a:t>
            </a:r>
            <a:r>
              <a:rPr lang="en-US" sz="100" dirty="0">
                <a:solidFill>
                  <a:srgbClr val="000000"/>
                </a:solidFill>
                <a:latin typeface="Arial (Body)"/>
                <a:ea typeface="ＭＳ Ｐゴシック" charset="0"/>
              </a:rPr>
              <a:t> </a:t>
            </a:r>
            <a:r>
              <a:rPr lang="en-US" sz="2400" dirty="0">
                <a:solidFill>
                  <a:srgbClr val="000000"/>
                </a:solidFill>
                <a:latin typeface="Arial (Body)"/>
                <a:ea typeface="ＭＳ Ｐゴシック" charset="0"/>
              </a:rPr>
              <a:t>S</a:t>
            </a:r>
            <a:r>
              <a:rPr lang="en-US" sz="100" dirty="0">
                <a:solidFill>
                  <a:srgbClr val="000000"/>
                </a:solidFill>
                <a:latin typeface="Arial (Body)"/>
                <a:ea typeface="ＭＳ Ｐゴシック" charset="0"/>
              </a:rPr>
              <a:t> </a:t>
            </a:r>
            <a:r>
              <a:rPr lang="en-US" sz="2400" dirty="0">
                <a:solidFill>
                  <a:srgbClr val="000000"/>
                </a:solidFill>
                <a:latin typeface="Arial (Body)"/>
                <a:ea typeface="ＭＳ Ｐゴシック" charset="0"/>
              </a:rPr>
              <a:t>A</a:t>
            </a:r>
          </a:p>
          <a:p>
            <a:pPr marL="255651" lvl="0" indent="-255651" eaLnBrk="0" fontAlgn="base" hangingPunct="0">
              <a:spcAft>
                <a:spcPct val="0"/>
              </a:spcAft>
              <a:buFont typeface="Arial" panose="020B0604020202020204" pitchFamily="34" charset="0"/>
              <a:buChar char="•"/>
            </a:pPr>
            <a:r>
              <a:rPr lang="en-US" sz="2400" dirty="0">
                <a:solidFill>
                  <a:srgbClr val="000000"/>
                </a:solidFill>
                <a:latin typeface="Arial (Body)"/>
                <a:ea typeface="ＭＳ Ｐゴシック" charset="0"/>
              </a:rPr>
              <a:t>use public key crypto to establish secure connection, then establish second key – symmetric session key – for encrypting data</a:t>
            </a:r>
          </a:p>
        </p:txBody>
      </p:sp>
      <p:sp>
        <p:nvSpPr>
          <p:cNvPr id="4" name="Text Placeholder 3"/>
          <p:cNvSpPr>
            <a:spLocks noGrp="1"/>
          </p:cNvSpPr>
          <p:nvPr>
            <p:ph type="body" idx="2"/>
          </p:nvPr>
        </p:nvSpPr>
        <p:spPr>
          <a:xfrm>
            <a:off x="457200" y="4194412"/>
            <a:ext cx="8229600" cy="2163763"/>
          </a:xfrm>
        </p:spPr>
        <p:txBody>
          <a:bodyPr/>
          <a:lstStyle/>
          <a:p>
            <a:pPr marL="0" lvl="0" indent="0" eaLnBrk="0" fontAlgn="base" hangingPunct="0">
              <a:spcAft>
                <a:spcPct val="0"/>
              </a:spcAft>
              <a:buNone/>
            </a:pPr>
            <a:r>
              <a:rPr lang="en-US" sz="2400" b="1" dirty="0">
                <a:solidFill>
                  <a:srgbClr val="000000"/>
                </a:solidFill>
                <a:latin typeface="Arial (Body)"/>
                <a:ea typeface="ＭＳ Ｐゴシック" charset="0"/>
              </a:rPr>
              <a:t>session key, </a:t>
            </a:r>
            <a:r>
              <a:rPr lang="en-US" sz="2400" b="1" i="1" dirty="0">
                <a:solidFill>
                  <a:srgbClr val="000000"/>
                </a:solidFill>
                <a:latin typeface="Arial (Body)"/>
                <a:ea typeface="ＭＳ Ｐゴシック" charset="0"/>
              </a:rPr>
              <a:t>K</a:t>
            </a:r>
            <a:r>
              <a:rPr lang="en-US" sz="2400" b="1" i="1" baseline="-25000" dirty="0">
                <a:solidFill>
                  <a:srgbClr val="000000"/>
                </a:solidFill>
                <a:latin typeface="Arial (Body)"/>
                <a:ea typeface="ＭＳ Ｐゴシック" charset="0"/>
              </a:rPr>
              <a:t>S</a:t>
            </a:r>
          </a:p>
          <a:p>
            <a:pPr marL="255651" lvl="0" indent="-255651" eaLnBrk="0" fontAlgn="base" hangingPunct="0">
              <a:spcAft>
                <a:spcPct val="0"/>
              </a:spcAft>
              <a:buFont typeface="Arial" panose="020B0604020202020204" pitchFamily="34" charset="0"/>
              <a:buChar char="•"/>
            </a:pPr>
            <a:r>
              <a:rPr lang="en-US" sz="2400" dirty="0">
                <a:solidFill>
                  <a:srgbClr val="000000"/>
                </a:solidFill>
                <a:latin typeface="Arial (Body)"/>
                <a:ea typeface="ＭＳ Ｐゴシック" charset="0"/>
              </a:rPr>
              <a:t>Bob and Alice use R</a:t>
            </a:r>
            <a:r>
              <a:rPr lang="en-US" sz="100" dirty="0">
                <a:solidFill>
                  <a:srgbClr val="000000"/>
                </a:solidFill>
                <a:latin typeface="Arial (Body)"/>
                <a:ea typeface="ＭＳ Ｐゴシック" charset="0"/>
              </a:rPr>
              <a:t> </a:t>
            </a:r>
            <a:r>
              <a:rPr lang="en-US" sz="2400" dirty="0">
                <a:solidFill>
                  <a:srgbClr val="000000"/>
                </a:solidFill>
                <a:latin typeface="Arial (Body)"/>
                <a:ea typeface="ＭＳ Ｐゴシック" charset="0"/>
              </a:rPr>
              <a:t>S</a:t>
            </a:r>
            <a:r>
              <a:rPr lang="en-US" sz="100" dirty="0">
                <a:solidFill>
                  <a:srgbClr val="000000"/>
                </a:solidFill>
                <a:latin typeface="Arial (Body)"/>
                <a:ea typeface="ＭＳ Ｐゴシック" charset="0"/>
              </a:rPr>
              <a:t> </a:t>
            </a:r>
            <a:r>
              <a:rPr lang="en-US" sz="2400" dirty="0">
                <a:solidFill>
                  <a:srgbClr val="000000"/>
                </a:solidFill>
                <a:latin typeface="Arial (Body)"/>
                <a:ea typeface="ＭＳ Ｐゴシック" charset="0"/>
              </a:rPr>
              <a:t>A to exchange a symmetric key K</a:t>
            </a:r>
            <a:r>
              <a:rPr lang="en-US" sz="2400" baseline="-25000" dirty="0">
                <a:solidFill>
                  <a:srgbClr val="000000"/>
                </a:solidFill>
                <a:latin typeface="Arial (Body)"/>
                <a:ea typeface="ＭＳ Ｐゴシック" charset="0"/>
              </a:rPr>
              <a:t>S</a:t>
            </a:r>
          </a:p>
          <a:p>
            <a:pPr marL="255651" lvl="0" indent="-255651" eaLnBrk="0" fontAlgn="base" hangingPunct="0">
              <a:spcAft>
                <a:spcPct val="0"/>
              </a:spcAft>
              <a:buFont typeface="Arial" panose="020B0604020202020204" pitchFamily="34" charset="0"/>
              <a:buChar char="•"/>
            </a:pPr>
            <a:r>
              <a:rPr lang="en-US" sz="2400" dirty="0">
                <a:solidFill>
                  <a:srgbClr val="000000"/>
                </a:solidFill>
                <a:latin typeface="Arial (Body)"/>
                <a:ea typeface="ＭＳ Ｐゴシック" charset="0"/>
              </a:rPr>
              <a:t>once both have K</a:t>
            </a:r>
            <a:r>
              <a:rPr lang="en-US" sz="2400" baseline="-25000" dirty="0">
                <a:solidFill>
                  <a:srgbClr val="000000"/>
                </a:solidFill>
                <a:latin typeface="Arial (Body)"/>
                <a:ea typeface="ＭＳ Ｐゴシック" charset="0"/>
              </a:rPr>
              <a:t>S</a:t>
            </a:r>
            <a:r>
              <a:rPr lang="en-US" sz="2400" dirty="0">
                <a:solidFill>
                  <a:srgbClr val="000000"/>
                </a:solidFill>
                <a:latin typeface="Arial (Body)"/>
                <a:ea typeface="ＭＳ Ｐゴシック" charset="0"/>
              </a:rPr>
              <a:t>, they use symmetric key cryptography</a:t>
            </a:r>
          </a:p>
        </p:txBody>
      </p:sp>
    </p:spTree>
    <p:extLst>
      <p:ext uri="{BB962C8B-B14F-4D97-AF65-F5344CB8AC3E}">
        <p14:creationId xmlns:p14="http://schemas.microsoft.com/office/powerpoint/2010/main" val="29487240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eaLnBrk="0" fontAlgn="base" hangingPunct="0">
              <a:spcBef>
                <a:spcPct val="0"/>
              </a:spcBef>
              <a:spcAft>
                <a:spcPct val="0"/>
              </a:spcAft>
              <a:buClrTx/>
            </a:pPr>
            <a:r>
              <a:rPr lang="en-US" altLang="en-US" dirty="0">
                <a:ea typeface="ＭＳ Ｐゴシック" charset="-128"/>
              </a:rPr>
              <a:t>Learning Objectives </a:t>
            </a:r>
            <a:r>
              <a:rPr lang="en-US" altLang="en-US" sz="2000" b="0" dirty="0">
                <a:ea typeface="ＭＳ Ｐゴシック" charset="-128"/>
              </a:rPr>
              <a:t>(1 of 9)</a:t>
            </a:r>
            <a:endParaRPr lang="en-US" sz="2000" b="0" dirty="0">
              <a:latin typeface="Times New Roman" panose="02020603050405020304" pitchFamily="18" charset="0"/>
              <a:ea typeface="ＭＳ Ｐゴシック" charset="0"/>
            </a:endParaRPr>
          </a:p>
        </p:txBody>
      </p:sp>
      <p:sp>
        <p:nvSpPr>
          <p:cNvPr id="3" name="Text Placeholder 2"/>
          <p:cNvSpPr>
            <a:spLocks noGrp="1"/>
          </p:cNvSpPr>
          <p:nvPr>
            <p:ph type="body" idx="1"/>
          </p:nvPr>
        </p:nvSpPr>
        <p:spPr>
          <a:xfrm>
            <a:off x="457200" y="1600200"/>
            <a:ext cx="8229600" cy="4485813"/>
          </a:xfrm>
        </p:spPr>
        <p:txBody>
          <a:bodyPr wrap="square" lIns="91425" tIns="91425" rIns="91425" bIns="91425">
            <a:spAutoFit/>
          </a:bodyPr>
          <a:lstStyle/>
          <a:p>
            <a:pPr marL="0" lvl="0" indent="0" eaLnBrk="0" fontAlgn="base" hangingPunct="0">
              <a:spcAft>
                <a:spcPct val="0"/>
              </a:spcAft>
              <a:buNone/>
            </a:pPr>
            <a:r>
              <a:rPr lang="en-US" sz="2400" b="1" dirty="0">
                <a:solidFill>
                  <a:schemeClr val="tx2"/>
                </a:solidFill>
                <a:latin typeface="+mn-lt"/>
                <a:ea typeface="ＭＳ Ｐゴシック" charset="0"/>
              </a:rPr>
              <a:t>8.1</a:t>
            </a:r>
            <a:r>
              <a:rPr lang="en-US" sz="2400" dirty="0">
                <a:solidFill>
                  <a:srgbClr val="000000"/>
                </a:solidFill>
                <a:latin typeface="+mn-lt"/>
                <a:ea typeface="ＭＳ Ｐゴシック" charset="0"/>
              </a:rPr>
              <a:t> </a:t>
            </a:r>
            <a:r>
              <a:rPr lang="en-US" sz="2400" b="1" dirty="0">
                <a:solidFill>
                  <a:srgbClr val="000000"/>
                </a:solidFill>
                <a:latin typeface="+mn-lt"/>
                <a:ea typeface="ＭＳ Ｐゴシック" charset="0"/>
              </a:rPr>
              <a:t>What is network security?</a:t>
            </a:r>
          </a:p>
          <a:p>
            <a:pPr marL="0" lvl="0" indent="0" eaLnBrk="0" fontAlgn="base" hangingPunct="0">
              <a:spcAft>
                <a:spcPct val="0"/>
              </a:spcAft>
              <a:buNone/>
            </a:pPr>
            <a:r>
              <a:rPr lang="en-US" sz="2400" b="1" dirty="0">
                <a:solidFill>
                  <a:schemeClr val="tx2"/>
                </a:solidFill>
                <a:latin typeface="+mn-lt"/>
                <a:ea typeface="ＭＳ Ｐゴシック" charset="0"/>
              </a:rPr>
              <a:t>8.2</a:t>
            </a:r>
            <a:r>
              <a:rPr lang="en-US" sz="2400" dirty="0">
                <a:solidFill>
                  <a:srgbClr val="000000"/>
                </a:solidFill>
                <a:latin typeface="+mn-lt"/>
                <a:ea typeface="ＭＳ Ｐゴシック" charset="0"/>
              </a:rPr>
              <a:t> Principles of cryptography</a:t>
            </a:r>
          </a:p>
          <a:p>
            <a:pPr marL="0" lvl="0" indent="0" eaLnBrk="0" fontAlgn="base" hangingPunct="0">
              <a:spcAft>
                <a:spcPct val="0"/>
              </a:spcAft>
              <a:buNone/>
            </a:pPr>
            <a:r>
              <a:rPr lang="en-US" sz="2400" b="1" dirty="0">
                <a:solidFill>
                  <a:schemeClr val="tx2"/>
                </a:solidFill>
                <a:latin typeface="+mn-lt"/>
                <a:ea typeface="ＭＳ Ｐゴシック" charset="0"/>
              </a:rPr>
              <a:t>8.3</a:t>
            </a:r>
            <a:r>
              <a:rPr lang="en-US" sz="2400" dirty="0">
                <a:solidFill>
                  <a:srgbClr val="000000"/>
                </a:solidFill>
                <a:latin typeface="+mn-lt"/>
                <a:ea typeface="ＭＳ Ｐゴシック" charset="0"/>
              </a:rPr>
              <a:t> Message integrity, authentication</a:t>
            </a:r>
          </a:p>
          <a:p>
            <a:pPr marL="0" lvl="0" indent="0" eaLnBrk="0" fontAlgn="base" hangingPunct="0">
              <a:spcAft>
                <a:spcPct val="0"/>
              </a:spcAft>
              <a:buNone/>
            </a:pPr>
            <a:r>
              <a:rPr lang="en-US" sz="2400" b="1" dirty="0">
                <a:solidFill>
                  <a:schemeClr val="tx2"/>
                </a:solidFill>
                <a:latin typeface="+mn-lt"/>
                <a:ea typeface="ＭＳ Ｐゴシック" charset="0"/>
              </a:rPr>
              <a:t>8.4</a:t>
            </a:r>
            <a:r>
              <a:rPr lang="en-US" sz="2400" dirty="0">
                <a:solidFill>
                  <a:srgbClr val="000000"/>
                </a:solidFill>
                <a:latin typeface="+mn-lt"/>
                <a:ea typeface="ＭＳ Ｐゴシック" charset="0"/>
              </a:rPr>
              <a:t> Securing e-mail</a:t>
            </a:r>
          </a:p>
          <a:p>
            <a:pPr marL="0" indent="0" eaLnBrk="0" fontAlgn="base" hangingPunct="0">
              <a:spcAft>
                <a:spcPct val="0"/>
              </a:spcAft>
              <a:buNone/>
            </a:pPr>
            <a:r>
              <a:rPr lang="en-US" sz="2400" b="1" dirty="0">
                <a:solidFill>
                  <a:schemeClr val="tx2"/>
                </a:solidFill>
                <a:latin typeface="+mn-lt"/>
                <a:ea typeface="ＭＳ Ｐゴシック" charset="0"/>
              </a:rPr>
              <a:t>8.5</a:t>
            </a:r>
            <a:r>
              <a:rPr lang="en-US" sz="2400" dirty="0">
                <a:solidFill>
                  <a:srgbClr val="000000"/>
                </a:solidFill>
                <a:latin typeface="+mn-lt"/>
                <a:ea typeface="ＭＳ Ｐゴシック" charset="0"/>
              </a:rPr>
              <a:t> Securing T</a:t>
            </a:r>
            <a:r>
              <a:rPr lang="en-US" sz="100" dirty="0">
                <a:solidFill>
                  <a:srgbClr val="000000"/>
                </a:solidFill>
                <a:latin typeface="+mn-lt"/>
                <a:ea typeface="ＭＳ Ｐゴシック" charset="0"/>
              </a:rPr>
              <a:t> </a:t>
            </a:r>
            <a:r>
              <a:rPr lang="en-US" sz="2400" dirty="0">
                <a:solidFill>
                  <a:srgbClr val="000000"/>
                </a:solidFill>
                <a:latin typeface="+mn-lt"/>
                <a:ea typeface="ＭＳ Ｐゴシック" charset="0"/>
              </a:rPr>
              <a:t>C</a:t>
            </a:r>
            <a:r>
              <a:rPr lang="en-US" sz="100" dirty="0">
                <a:solidFill>
                  <a:srgbClr val="000000"/>
                </a:solidFill>
                <a:latin typeface="+mn-lt"/>
                <a:ea typeface="ＭＳ Ｐゴシック" charset="0"/>
              </a:rPr>
              <a:t> </a:t>
            </a:r>
            <a:r>
              <a:rPr lang="en-US" sz="2400" dirty="0">
                <a:solidFill>
                  <a:srgbClr val="000000"/>
                </a:solidFill>
                <a:latin typeface="+mn-lt"/>
                <a:ea typeface="ＭＳ Ｐゴシック" charset="0"/>
              </a:rPr>
              <a:t>P </a:t>
            </a:r>
            <a:r>
              <a:rPr lang="en-US" sz="2400" dirty="0">
                <a:latin typeface="+mn-lt"/>
              </a:rPr>
              <a:t>connections: S</a:t>
            </a:r>
            <a:r>
              <a:rPr lang="en-US" sz="100" dirty="0">
                <a:latin typeface="+mn-lt"/>
              </a:rPr>
              <a:t>0</a:t>
            </a:r>
            <a:r>
              <a:rPr lang="en-US" sz="2400" dirty="0">
                <a:latin typeface="+mn-lt"/>
              </a:rPr>
              <a:t>S</a:t>
            </a:r>
            <a:r>
              <a:rPr lang="en-US" sz="100" dirty="0">
                <a:latin typeface="+mn-lt"/>
              </a:rPr>
              <a:t> </a:t>
            </a:r>
            <a:r>
              <a:rPr lang="en-US" sz="2400" dirty="0">
                <a:latin typeface="+mn-lt"/>
              </a:rPr>
              <a:t>L</a:t>
            </a:r>
            <a:endParaRPr lang="en-US" sz="2400" dirty="0">
              <a:solidFill>
                <a:srgbClr val="000000"/>
              </a:solidFill>
              <a:latin typeface="+mn-lt"/>
              <a:ea typeface="ＭＳ Ｐゴシック" charset="0"/>
            </a:endParaRPr>
          </a:p>
          <a:p>
            <a:pPr marL="0" lvl="0" indent="0" eaLnBrk="0" fontAlgn="base" hangingPunct="0">
              <a:spcAft>
                <a:spcPct val="0"/>
              </a:spcAft>
              <a:buNone/>
            </a:pPr>
            <a:r>
              <a:rPr lang="en-US" sz="2400" b="1" dirty="0">
                <a:solidFill>
                  <a:schemeClr val="tx2"/>
                </a:solidFill>
                <a:latin typeface="+mn-lt"/>
                <a:ea typeface="ＭＳ Ｐゴシック" charset="0"/>
              </a:rPr>
              <a:t>8.6</a:t>
            </a:r>
            <a:r>
              <a:rPr lang="en-US" sz="2400" dirty="0">
                <a:solidFill>
                  <a:srgbClr val="000000"/>
                </a:solidFill>
                <a:latin typeface="+mn-lt"/>
                <a:ea typeface="ＭＳ Ｐゴシック" charset="0"/>
              </a:rPr>
              <a:t> Network layer security: IPsec</a:t>
            </a:r>
          </a:p>
          <a:p>
            <a:pPr marL="0" lvl="0" indent="0" eaLnBrk="0" fontAlgn="base" hangingPunct="0">
              <a:spcAft>
                <a:spcPct val="0"/>
              </a:spcAft>
              <a:buNone/>
            </a:pPr>
            <a:r>
              <a:rPr lang="en-US" sz="2400" b="1" dirty="0">
                <a:solidFill>
                  <a:schemeClr val="tx2"/>
                </a:solidFill>
                <a:latin typeface="+mn-lt"/>
                <a:ea typeface="ＭＳ Ｐゴシック" charset="0"/>
              </a:rPr>
              <a:t>8.7</a:t>
            </a:r>
            <a:r>
              <a:rPr lang="en-US" sz="2400" dirty="0">
                <a:solidFill>
                  <a:srgbClr val="000000"/>
                </a:solidFill>
                <a:latin typeface="+mn-lt"/>
                <a:ea typeface="ＭＳ Ｐゴシック" charset="0"/>
              </a:rPr>
              <a:t> Securing wireless LANs</a:t>
            </a:r>
          </a:p>
          <a:p>
            <a:pPr marL="0" lvl="0" indent="0" eaLnBrk="0" fontAlgn="base" hangingPunct="0">
              <a:spcAft>
                <a:spcPct val="0"/>
              </a:spcAft>
              <a:buNone/>
            </a:pPr>
            <a:r>
              <a:rPr lang="en-US" sz="2400" b="1" dirty="0">
                <a:solidFill>
                  <a:schemeClr val="tx2"/>
                </a:solidFill>
                <a:latin typeface="+mn-lt"/>
                <a:ea typeface="ＭＳ Ｐゴシック" charset="0"/>
              </a:rPr>
              <a:t>8.8</a:t>
            </a:r>
            <a:r>
              <a:rPr lang="en-US" sz="2400" b="1" dirty="0">
                <a:solidFill>
                  <a:srgbClr val="000000"/>
                </a:solidFill>
                <a:latin typeface="+mn-lt"/>
                <a:ea typeface="ＭＳ Ｐゴシック" charset="0"/>
              </a:rPr>
              <a:t> </a:t>
            </a:r>
            <a:r>
              <a:rPr lang="en-US" sz="2400" dirty="0">
                <a:solidFill>
                  <a:srgbClr val="000000"/>
                </a:solidFill>
                <a:latin typeface="+mn-lt"/>
                <a:ea typeface="ＭＳ Ｐゴシック" charset="0"/>
              </a:rPr>
              <a:t>Operational security: firewalls and I</a:t>
            </a:r>
            <a:r>
              <a:rPr lang="en-US" sz="100" dirty="0">
                <a:solidFill>
                  <a:srgbClr val="000000"/>
                </a:solidFill>
                <a:latin typeface="+mn-lt"/>
                <a:ea typeface="ＭＳ Ｐゴシック" charset="0"/>
              </a:rPr>
              <a:t> </a:t>
            </a:r>
            <a:r>
              <a:rPr lang="en-US" sz="2400" dirty="0">
                <a:solidFill>
                  <a:srgbClr val="000000"/>
                </a:solidFill>
                <a:latin typeface="+mn-lt"/>
                <a:ea typeface="ＭＳ Ｐゴシック" charset="0"/>
              </a:rPr>
              <a:t>D</a:t>
            </a:r>
            <a:r>
              <a:rPr lang="en-US" sz="100" dirty="0">
                <a:solidFill>
                  <a:srgbClr val="000000"/>
                </a:solidFill>
                <a:latin typeface="+mn-lt"/>
                <a:ea typeface="ＭＳ Ｐゴシック" charset="0"/>
              </a:rPr>
              <a:t> </a:t>
            </a:r>
            <a:r>
              <a:rPr lang="en-US" sz="2400" dirty="0">
                <a:solidFill>
                  <a:srgbClr val="000000"/>
                </a:solidFill>
                <a:latin typeface="+mn-lt"/>
                <a:ea typeface="ＭＳ Ｐゴシック" charset="0"/>
              </a:rPr>
              <a:t>S</a:t>
            </a:r>
          </a:p>
        </p:txBody>
      </p:sp>
    </p:spTree>
    <p:extLst>
      <p:ext uri="{BB962C8B-B14F-4D97-AF65-F5344CB8AC3E}">
        <p14:creationId xmlns:p14="http://schemas.microsoft.com/office/powerpoint/2010/main" val="27318786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eaLnBrk="0" fontAlgn="base" hangingPunct="0">
              <a:spcBef>
                <a:spcPct val="0"/>
              </a:spcBef>
              <a:spcAft>
                <a:spcPct val="0"/>
              </a:spcAft>
              <a:buClrTx/>
            </a:pPr>
            <a:r>
              <a:rPr lang="en-US" altLang="en-US" dirty="0">
                <a:ea typeface="ＭＳ Ｐゴシック" charset="-128"/>
              </a:rPr>
              <a:t>Learning Objectives </a:t>
            </a:r>
            <a:r>
              <a:rPr lang="en-US" altLang="en-US" sz="2000" b="0" dirty="0">
                <a:ea typeface="ＭＳ Ｐゴシック" charset="-128"/>
              </a:rPr>
              <a:t>(3 of 9)</a:t>
            </a:r>
            <a:endParaRPr lang="en-US" sz="2000" b="0" dirty="0">
              <a:latin typeface="Times New Roman" panose="02020603050405020304" pitchFamily="18" charset="0"/>
              <a:ea typeface="ＭＳ Ｐゴシック" charset="0"/>
            </a:endParaRPr>
          </a:p>
        </p:txBody>
      </p:sp>
      <p:sp>
        <p:nvSpPr>
          <p:cNvPr id="3" name="Text Placeholder 2"/>
          <p:cNvSpPr>
            <a:spLocks noGrp="1"/>
          </p:cNvSpPr>
          <p:nvPr>
            <p:ph type="body" idx="1"/>
          </p:nvPr>
        </p:nvSpPr>
        <p:spPr>
          <a:xfrm>
            <a:off x="457200" y="1600200"/>
            <a:ext cx="8229600" cy="4485813"/>
          </a:xfrm>
        </p:spPr>
        <p:txBody>
          <a:bodyPr wrap="square" lIns="91425" tIns="91425" rIns="91425" bIns="91425">
            <a:spAutoFit/>
          </a:bodyPr>
          <a:lstStyle/>
          <a:p>
            <a:pPr marL="0" lvl="0" indent="0" eaLnBrk="0" fontAlgn="base" hangingPunct="0">
              <a:spcAft>
                <a:spcPct val="0"/>
              </a:spcAft>
              <a:buNone/>
            </a:pPr>
            <a:r>
              <a:rPr lang="en-US" sz="2400" b="1" dirty="0">
                <a:solidFill>
                  <a:schemeClr val="tx2"/>
                </a:solidFill>
                <a:latin typeface="+mn-lt"/>
                <a:ea typeface="ＭＳ Ｐゴシック" charset="0"/>
              </a:rPr>
              <a:t>8.1</a:t>
            </a:r>
            <a:r>
              <a:rPr lang="en-US" sz="2400" dirty="0">
                <a:solidFill>
                  <a:srgbClr val="000000"/>
                </a:solidFill>
                <a:latin typeface="+mn-lt"/>
                <a:ea typeface="ＭＳ Ｐゴシック" charset="0"/>
              </a:rPr>
              <a:t> What is network security?</a:t>
            </a:r>
          </a:p>
          <a:p>
            <a:pPr marL="0" lvl="0" indent="0" eaLnBrk="0" fontAlgn="base" hangingPunct="0">
              <a:spcAft>
                <a:spcPct val="0"/>
              </a:spcAft>
              <a:buNone/>
            </a:pPr>
            <a:r>
              <a:rPr lang="en-US" sz="2400" b="1" dirty="0">
                <a:solidFill>
                  <a:schemeClr val="tx2"/>
                </a:solidFill>
                <a:latin typeface="+mn-lt"/>
                <a:ea typeface="ＭＳ Ｐゴシック" charset="0"/>
              </a:rPr>
              <a:t>8.2</a:t>
            </a:r>
            <a:r>
              <a:rPr lang="en-US" sz="2400" dirty="0">
                <a:solidFill>
                  <a:srgbClr val="000000"/>
                </a:solidFill>
                <a:latin typeface="+mn-lt"/>
                <a:ea typeface="ＭＳ Ｐゴシック" charset="0"/>
              </a:rPr>
              <a:t> Principles of cryptography</a:t>
            </a:r>
          </a:p>
          <a:p>
            <a:pPr marL="0" lvl="0" indent="0" eaLnBrk="0" fontAlgn="base" hangingPunct="0">
              <a:spcAft>
                <a:spcPct val="0"/>
              </a:spcAft>
              <a:buNone/>
            </a:pPr>
            <a:r>
              <a:rPr lang="en-US" sz="2400" b="1" dirty="0">
                <a:solidFill>
                  <a:schemeClr val="tx2"/>
                </a:solidFill>
                <a:latin typeface="+mn-lt"/>
                <a:ea typeface="ＭＳ Ｐゴシック" charset="0"/>
              </a:rPr>
              <a:t>8.3</a:t>
            </a:r>
            <a:r>
              <a:rPr lang="en-US" sz="2400" dirty="0">
                <a:solidFill>
                  <a:srgbClr val="000000"/>
                </a:solidFill>
                <a:latin typeface="+mn-lt"/>
                <a:ea typeface="ＭＳ Ｐゴシック" charset="0"/>
              </a:rPr>
              <a:t> Message integrity, </a:t>
            </a:r>
            <a:r>
              <a:rPr lang="en-US" sz="2400" b="1" dirty="0">
                <a:solidFill>
                  <a:srgbClr val="000000"/>
                </a:solidFill>
                <a:latin typeface="+mn-lt"/>
                <a:ea typeface="ＭＳ Ｐゴシック" charset="0"/>
              </a:rPr>
              <a:t>authentication</a:t>
            </a:r>
          </a:p>
          <a:p>
            <a:pPr marL="0" lvl="0" indent="0" eaLnBrk="0" fontAlgn="base" hangingPunct="0">
              <a:spcAft>
                <a:spcPct val="0"/>
              </a:spcAft>
              <a:buNone/>
            </a:pPr>
            <a:r>
              <a:rPr lang="en-US" sz="2400" b="1" dirty="0">
                <a:solidFill>
                  <a:schemeClr val="tx2"/>
                </a:solidFill>
                <a:latin typeface="+mn-lt"/>
                <a:ea typeface="ＭＳ Ｐゴシック" charset="0"/>
              </a:rPr>
              <a:t>8.4</a:t>
            </a:r>
            <a:r>
              <a:rPr lang="en-US" sz="2400" dirty="0">
                <a:solidFill>
                  <a:srgbClr val="000000"/>
                </a:solidFill>
                <a:latin typeface="+mn-lt"/>
                <a:ea typeface="ＭＳ Ｐゴシック" charset="0"/>
              </a:rPr>
              <a:t> Securing e-mail</a:t>
            </a:r>
          </a:p>
          <a:p>
            <a:pPr marL="0" indent="0" eaLnBrk="0" fontAlgn="base" hangingPunct="0">
              <a:spcAft>
                <a:spcPct val="0"/>
              </a:spcAft>
              <a:buNone/>
            </a:pPr>
            <a:r>
              <a:rPr lang="en-US" sz="2400" b="1" dirty="0">
                <a:solidFill>
                  <a:schemeClr val="tx2"/>
                </a:solidFill>
                <a:latin typeface="+mn-lt"/>
                <a:ea typeface="ＭＳ Ｐゴシック" charset="0"/>
              </a:rPr>
              <a:t>8.5</a:t>
            </a:r>
            <a:r>
              <a:rPr lang="en-US" sz="2400" dirty="0">
                <a:solidFill>
                  <a:srgbClr val="000000"/>
                </a:solidFill>
                <a:latin typeface="+mn-lt"/>
                <a:ea typeface="ＭＳ Ｐゴシック" charset="0"/>
              </a:rPr>
              <a:t> Securing T</a:t>
            </a:r>
            <a:r>
              <a:rPr lang="en-US" sz="100" dirty="0">
                <a:solidFill>
                  <a:srgbClr val="000000"/>
                </a:solidFill>
                <a:latin typeface="+mn-lt"/>
                <a:ea typeface="ＭＳ Ｐゴシック" charset="0"/>
              </a:rPr>
              <a:t> </a:t>
            </a:r>
            <a:r>
              <a:rPr lang="en-US" sz="2400" dirty="0">
                <a:solidFill>
                  <a:srgbClr val="000000"/>
                </a:solidFill>
                <a:latin typeface="+mn-lt"/>
                <a:ea typeface="ＭＳ Ｐゴシック" charset="0"/>
              </a:rPr>
              <a:t>C</a:t>
            </a:r>
            <a:r>
              <a:rPr lang="en-US" sz="100" dirty="0">
                <a:solidFill>
                  <a:srgbClr val="000000"/>
                </a:solidFill>
                <a:latin typeface="+mn-lt"/>
                <a:ea typeface="ＭＳ Ｐゴシック" charset="0"/>
              </a:rPr>
              <a:t> </a:t>
            </a:r>
            <a:r>
              <a:rPr lang="en-US" sz="2400" dirty="0">
                <a:solidFill>
                  <a:srgbClr val="000000"/>
                </a:solidFill>
                <a:latin typeface="+mn-lt"/>
                <a:ea typeface="ＭＳ Ｐゴシック" charset="0"/>
              </a:rPr>
              <a:t>P </a:t>
            </a:r>
            <a:r>
              <a:rPr lang="en-US" sz="2400" dirty="0">
                <a:latin typeface="+mn-lt"/>
              </a:rPr>
              <a:t>connections: S</a:t>
            </a:r>
            <a:r>
              <a:rPr lang="en-US" sz="100" dirty="0">
                <a:latin typeface="+mn-lt"/>
              </a:rPr>
              <a:t> </a:t>
            </a:r>
            <a:r>
              <a:rPr lang="en-US" sz="2400" dirty="0">
                <a:latin typeface="+mn-lt"/>
              </a:rPr>
              <a:t>S</a:t>
            </a:r>
            <a:r>
              <a:rPr lang="en-US" sz="100" dirty="0">
                <a:latin typeface="+mn-lt"/>
              </a:rPr>
              <a:t> </a:t>
            </a:r>
            <a:r>
              <a:rPr lang="en-US" sz="2400" dirty="0">
                <a:latin typeface="+mn-lt"/>
              </a:rPr>
              <a:t>L</a:t>
            </a:r>
            <a:endParaRPr lang="en-US" sz="2400" dirty="0">
              <a:solidFill>
                <a:srgbClr val="000000"/>
              </a:solidFill>
              <a:latin typeface="+mn-lt"/>
              <a:ea typeface="ＭＳ Ｐゴシック" charset="0"/>
            </a:endParaRPr>
          </a:p>
          <a:p>
            <a:pPr marL="0" lvl="0" indent="0" eaLnBrk="0" fontAlgn="base" hangingPunct="0">
              <a:spcAft>
                <a:spcPct val="0"/>
              </a:spcAft>
              <a:buNone/>
            </a:pPr>
            <a:r>
              <a:rPr lang="en-US" sz="2400" b="1" dirty="0">
                <a:solidFill>
                  <a:schemeClr val="tx2"/>
                </a:solidFill>
                <a:latin typeface="+mn-lt"/>
                <a:ea typeface="ＭＳ Ｐゴシック" charset="0"/>
              </a:rPr>
              <a:t>8.6</a:t>
            </a:r>
            <a:r>
              <a:rPr lang="en-US" sz="2400" dirty="0">
                <a:solidFill>
                  <a:srgbClr val="000000"/>
                </a:solidFill>
                <a:latin typeface="+mn-lt"/>
                <a:ea typeface="ＭＳ Ｐゴシック" charset="0"/>
              </a:rPr>
              <a:t> Network layer security: IPsec</a:t>
            </a:r>
          </a:p>
          <a:p>
            <a:pPr marL="0" lvl="0" indent="0" eaLnBrk="0" fontAlgn="base" hangingPunct="0">
              <a:spcAft>
                <a:spcPct val="0"/>
              </a:spcAft>
              <a:buNone/>
            </a:pPr>
            <a:r>
              <a:rPr lang="en-US" sz="2400" b="1" dirty="0">
                <a:solidFill>
                  <a:schemeClr val="tx2"/>
                </a:solidFill>
                <a:latin typeface="+mn-lt"/>
                <a:ea typeface="ＭＳ Ｐゴシック" charset="0"/>
              </a:rPr>
              <a:t>8.7</a:t>
            </a:r>
            <a:r>
              <a:rPr lang="en-US" sz="2400" dirty="0">
                <a:solidFill>
                  <a:srgbClr val="000000"/>
                </a:solidFill>
                <a:latin typeface="+mn-lt"/>
                <a:ea typeface="ＭＳ Ｐゴシック" charset="0"/>
              </a:rPr>
              <a:t> Securing wireless LANs</a:t>
            </a:r>
          </a:p>
          <a:p>
            <a:pPr marL="0" lvl="0" indent="0" eaLnBrk="0" fontAlgn="base" hangingPunct="0">
              <a:spcAft>
                <a:spcPct val="0"/>
              </a:spcAft>
              <a:buNone/>
            </a:pPr>
            <a:r>
              <a:rPr lang="en-US" sz="2400" b="1" dirty="0">
                <a:solidFill>
                  <a:schemeClr val="tx2"/>
                </a:solidFill>
                <a:latin typeface="+mn-lt"/>
                <a:ea typeface="ＭＳ Ｐゴシック" charset="0"/>
              </a:rPr>
              <a:t>8.8</a:t>
            </a:r>
            <a:r>
              <a:rPr lang="en-US" sz="2400" b="1" dirty="0">
                <a:solidFill>
                  <a:srgbClr val="000000"/>
                </a:solidFill>
                <a:latin typeface="+mn-lt"/>
                <a:ea typeface="ＭＳ Ｐゴシック" charset="0"/>
              </a:rPr>
              <a:t> </a:t>
            </a:r>
            <a:r>
              <a:rPr lang="en-US" sz="2400" dirty="0">
                <a:solidFill>
                  <a:srgbClr val="000000"/>
                </a:solidFill>
                <a:latin typeface="+mn-lt"/>
                <a:ea typeface="ＭＳ Ｐゴシック" charset="0"/>
              </a:rPr>
              <a:t>Operational security: firewalls and I</a:t>
            </a:r>
            <a:r>
              <a:rPr lang="en-US" sz="100" dirty="0">
                <a:solidFill>
                  <a:srgbClr val="000000"/>
                </a:solidFill>
                <a:latin typeface="+mn-lt"/>
                <a:ea typeface="ＭＳ Ｐゴシック" charset="0"/>
              </a:rPr>
              <a:t> </a:t>
            </a:r>
            <a:r>
              <a:rPr lang="en-US" sz="2400" dirty="0">
                <a:solidFill>
                  <a:srgbClr val="000000"/>
                </a:solidFill>
                <a:latin typeface="+mn-lt"/>
                <a:ea typeface="ＭＳ Ｐゴシック" charset="0"/>
              </a:rPr>
              <a:t>D</a:t>
            </a:r>
            <a:r>
              <a:rPr lang="en-US" sz="100" dirty="0">
                <a:solidFill>
                  <a:srgbClr val="000000"/>
                </a:solidFill>
                <a:latin typeface="+mn-lt"/>
                <a:ea typeface="ＭＳ Ｐゴシック" charset="0"/>
              </a:rPr>
              <a:t> </a:t>
            </a:r>
            <a:r>
              <a:rPr lang="en-US" sz="2400" dirty="0">
                <a:solidFill>
                  <a:srgbClr val="000000"/>
                </a:solidFill>
                <a:latin typeface="+mn-lt"/>
                <a:ea typeface="ＭＳ Ｐゴシック" charset="0"/>
              </a:rPr>
              <a:t>S</a:t>
            </a:r>
          </a:p>
        </p:txBody>
      </p:sp>
    </p:spTree>
    <p:extLst>
      <p:ext uri="{BB962C8B-B14F-4D97-AF65-F5344CB8AC3E}">
        <p14:creationId xmlns:p14="http://schemas.microsoft.com/office/powerpoint/2010/main" val="401299963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eaLnBrk="0" fontAlgn="base" hangingPunct="0">
              <a:spcBef>
                <a:spcPct val="0"/>
              </a:spcBef>
              <a:spcAft>
                <a:spcPct val="0"/>
              </a:spcAft>
              <a:buClrTx/>
            </a:pPr>
            <a:r>
              <a:rPr lang="en-US" dirty="0">
                <a:latin typeface="Times New Roman" panose="02020603050405020304" pitchFamily="18" charset="0"/>
                <a:ea typeface="ＭＳ Ｐゴシック" charset="0"/>
              </a:rPr>
              <a:t>Authentication </a:t>
            </a:r>
            <a:r>
              <a:rPr lang="en-US" sz="2000" b="0" dirty="0">
                <a:latin typeface="Times New Roman" panose="02020603050405020304" pitchFamily="18" charset="0"/>
                <a:ea typeface="ＭＳ Ｐゴシック" charset="0"/>
              </a:rPr>
              <a:t>(1 of 2)</a:t>
            </a:r>
          </a:p>
        </p:txBody>
      </p:sp>
      <p:sp>
        <p:nvSpPr>
          <p:cNvPr id="3" name="Content Placeholder 2"/>
          <p:cNvSpPr>
            <a:spLocks noGrp="1"/>
          </p:cNvSpPr>
          <p:nvPr>
            <p:ph type="body" idx="1"/>
          </p:nvPr>
        </p:nvSpPr>
        <p:spPr>
          <a:xfrm>
            <a:off x="457200" y="1600200"/>
            <a:ext cx="8229600" cy="1115660"/>
          </a:xfrm>
        </p:spPr>
        <p:txBody>
          <a:bodyPr wrap="square" lIns="91425" tIns="91425" rIns="91425" bIns="91425">
            <a:spAutoFit/>
          </a:bodyPr>
          <a:lstStyle/>
          <a:p>
            <a:pPr marL="0" lvl="0" indent="0" eaLnBrk="0" fontAlgn="base" hangingPunct="0">
              <a:spcAft>
                <a:spcPct val="0"/>
              </a:spcAft>
              <a:buNone/>
            </a:pPr>
            <a:r>
              <a:rPr lang="en-US" sz="2400" b="1" dirty="0">
                <a:solidFill>
                  <a:srgbClr val="000000"/>
                </a:solidFill>
                <a:latin typeface="Arial (Body)"/>
                <a:ea typeface="ＭＳ Ｐゴシック" charset="0"/>
              </a:rPr>
              <a:t>Goal: </a:t>
            </a:r>
            <a:r>
              <a:rPr lang="en-US" sz="2400" dirty="0">
                <a:solidFill>
                  <a:srgbClr val="000000"/>
                </a:solidFill>
                <a:latin typeface="Arial (Body)"/>
                <a:ea typeface="ＭＳ Ｐゴシック" charset="0"/>
              </a:rPr>
              <a:t>Bob wants Alice to “</a:t>
            </a:r>
            <a:r>
              <a:rPr lang="en-US" altLang="ja-JP" sz="2400" dirty="0">
                <a:solidFill>
                  <a:srgbClr val="000000"/>
                </a:solidFill>
                <a:latin typeface="Arial (Body)"/>
                <a:ea typeface="ＭＳ Ｐゴシック" charset="0"/>
              </a:rPr>
              <a:t>prove” her identity to him</a:t>
            </a:r>
          </a:p>
          <a:p>
            <a:pPr marL="0" indent="0" eaLnBrk="0" fontAlgn="base" hangingPunct="0">
              <a:spcAft>
                <a:spcPct val="0"/>
              </a:spcAft>
              <a:buNone/>
            </a:pPr>
            <a:r>
              <a:rPr lang="en-US" sz="2400" b="1" kern="1200" dirty="0">
                <a:solidFill>
                  <a:srgbClr val="000000"/>
                </a:solidFill>
                <a:latin typeface="Arial (Body)"/>
                <a:ea typeface="ＭＳ Ｐゴシック" charset="0"/>
              </a:rPr>
              <a:t>Protocol ap1.0: </a:t>
            </a:r>
            <a:r>
              <a:rPr lang="en-US" sz="2400" kern="1200" dirty="0">
                <a:solidFill>
                  <a:srgbClr val="000000"/>
                </a:solidFill>
                <a:latin typeface="Arial (Body)"/>
                <a:ea typeface="ＭＳ Ｐゴシック" charset="0"/>
              </a:rPr>
              <a:t>Alice says “I am Alice”</a:t>
            </a:r>
          </a:p>
        </p:txBody>
      </p:sp>
      <p:pic>
        <p:nvPicPr>
          <p:cNvPr id="9" name="Picture 8" descr="Alice sends message, I am Alice, to Bob. Below, is Trudy. Failure scenario?"/>
          <p:cNvPicPr>
            <a:picLocks noChangeAspect="1"/>
          </p:cNvPicPr>
          <p:nvPr/>
        </p:nvPicPr>
        <p:blipFill>
          <a:blip r:embed="rId2"/>
          <a:stretch>
            <a:fillRect/>
          </a:stretch>
        </p:blipFill>
        <p:spPr>
          <a:xfrm>
            <a:off x="1146120" y="3299760"/>
            <a:ext cx="6851759" cy="2398398"/>
          </a:xfrm>
          <a:prstGeom prst="rect">
            <a:avLst/>
          </a:prstGeom>
        </p:spPr>
      </p:pic>
    </p:spTree>
    <p:extLst>
      <p:ext uri="{BB962C8B-B14F-4D97-AF65-F5344CB8AC3E}">
        <p14:creationId xmlns:p14="http://schemas.microsoft.com/office/powerpoint/2010/main" val="388255555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eaLnBrk="0" fontAlgn="base" hangingPunct="0">
              <a:spcBef>
                <a:spcPct val="0"/>
              </a:spcBef>
              <a:spcAft>
                <a:spcPct val="0"/>
              </a:spcAft>
              <a:buClrTx/>
            </a:pPr>
            <a:r>
              <a:rPr lang="en-US" dirty="0">
                <a:latin typeface="Times New Roman" panose="02020603050405020304" pitchFamily="18" charset="0"/>
                <a:ea typeface="ＭＳ Ｐゴシック" charset="0"/>
              </a:rPr>
              <a:t>Authentication </a:t>
            </a:r>
            <a:r>
              <a:rPr lang="en-US" sz="2000" b="0" dirty="0">
                <a:latin typeface="Times New Roman" panose="02020603050405020304" pitchFamily="18" charset="0"/>
                <a:ea typeface="ＭＳ Ｐゴシック" charset="0"/>
              </a:rPr>
              <a:t>(2 of 2)</a:t>
            </a:r>
          </a:p>
        </p:txBody>
      </p:sp>
      <p:sp>
        <p:nvSpPr>
          <p:cNvPr id="3" name="Content Placeholder 2"/>
          <p:cNvSpPr>
            <a:spLocks noGrp="1"/>
          </p:cNvSpPr>
          <p:nvPr>
            <p:ph type="body" idx="1"/>
          </p:nvPr>
        </p:nvSpPr>
        <p:spPr>
          <a:xfrm>
            <a:off x="457200" y="1600200"/>
            <a:ext cx="8229600" cy="1115660"/>
          </a:xfrm>
        </p:spPr>
        <p:txBody>
          <a:bodyPr wrap="square" lIns="91425" tIns="91425" rIns="91425" bIns="91425">
            <a:spAutoFit/>
          </a:bodyPr>
          <a:lstStyle/>
          <a:p>
            <a:pPr marL="0" lvl="0" indent="0" eaLnBrk="0" fontAlgn="base" hangingPunct="0">
              <a:spcAft>
                <a:spcPct val="0"/>
              </a:spcAft>
              <a:buNone/>
            </a:pPr>
            <a:r>
              <a:rPr lang="en-US" sz="2400" b="1" dirty="0">
                <a:solidFill>
                  <a:srgbClr val="000000"/>
                </a:solidFill>
                <a:latin typeface="Arial (Body)"/>
                <a:ea typeface="ＭＳ Ｐゴシック" charset="0"/>
              </a:rPr>
              <a:t>Goal: </a:t>
            </a:r>
            <a:r>
              <a:rPr lang="en-US" sz="2400" dirty="0">
                <a:solidFill>
                  <a:srgbClr val="000000"/>
                </a:solidFill>
                <a:latin typeface="Arial (Body)"/>
                <a:ea typeface="ＭＳ Ｐゴシック" charset="0"/>
              </a:rPr>
              <a:t>Bob wants Alice to “</a:t>
            </a:r>
            <a:r>
              <a:rPr lang="en-US" altLang="ja-JP" sz="2400" dirty="0">
                <a:solidFill>
                  <a:srgbClr val="000000"/>
                </a:solidFill>
                <a:latin typeface="Arial (Body)"/>
                <a:ea typeface="ＭＳ Ｐゴシック" charset="0"/>
              </a:rPr>
              <a:t>prove” her identity to him</a:t>
            </a:r>
          </a:p>
          <a:p>
            <a:pPr marL="0" indent="0" eaLnBrk="0" fontAlgn="base" hangingPunct="0">
              <a:spcAft>
                <a:spcPct val="0"/>
              </a:spcAft>
              <a:buNone/>
            </a:pPr>
            <a:r>
              <a:rPr lang="en-US" sz="2400" b="1" kern="1200" dirty="0">
                <a:solidFill>
                  <a:srgbClr val="000000"/>
                </a:solidFill>
                <a:latin typeface="Arial (Body)"/>
                <a:ea typeface="ＭＳ Ｐゴシック" charset="0"/>
              </a:rPr>
              <a:t>Protocol ap1.0: </a:t>
            </a:r>
            <a:r>
              <a:rPr lang="en-US" sz="2400" kern="1200" dirty="0">
                <a:solidFill>
                  <a:srgbClr val="000000"/>
                </a:solidFill>
                <a:latin typeface="Arial (Body)"/>
                <a:ea typeface="ＭＳ Ｐゴシック" charset="0"/>
              </a:rPr>
              <a:t>Alice says “I am Alice”</a:t>
            </a:r>
          </a:p>
        </p:txBody>
      </p:sp>
      <p:pic>
        <p:nvPicPr>
          <p:cNvPr id="4" name="Picture 3" descr="Alice is next to Bob. Below, Trudy sends message, I am Alice, to Bob. In a network, Bob cannot see Alice, so Trudy simply declares herself to be Alice."/>
          <p:cNvPicPr>
            <a:picLocks noChangeAspect="1"/>
          </p:cNvPicPr>
          <p:nvPr/>
        </p:nvPicPr>
        <p:blipFill>
          <a:blip r:embed="rId2"/>
          <a:stretch>
            <a:fillRect/>
          </a:stretch>
        </p:blipFill>
        <p:spPr>
          <a:xfrm>
            <a:off x="1081071" y="3551655"/>
            <a:ext cx="6981858" cy="2198968"/>
          </a:xfrm>
          <a:prstGeom prst="rect">
            <a:avLst/>
          </a:prstGeom>
        </p:spPr>
      </p:pic>
    </p:spTree>
    <p:extLst>
      <p:ext uri="{BB962C8B-B14F-4D97-AF65-F5344CB8AC3E}">
        <p14:creationId xmlns:p14="http://schemas.microsoft.com/office/powerpoint/2010/main" val="149544037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eaLnBrk="0" fontAlgn="base" hangingPunct="0">
              <a:spcBef>
                <a:spcPct val="0"/>
              </a:spcBef>
              <a:spcAft>
                <a:spcPct val="0"/>
              </a:spcAft>
              <a:buClrTx/>
            </a:pPr>
            <a:r>
              <a:rPr lang="en-US" dirty="0">
                <a:latin typeface="Times New Roman" panose="02020603050405020304" pitchFamily="18" charset="0"/>
                <a:ea typeface="ＭＳ Ｐゴシック" charset="0"/>
              </a:rPr>
              <a:t>Authentication: Another Try </a:t>
            </a:r>
            <a:r>
              <a:rPr lang="en-US" sz="2000" b="0" dirty="0">
                <a:latin typeface="Times New Roman" panose="02020603050405020304" pitchFamily="18" charset="0"/>
                <a:ea typeface="ＭＳ Ｐゴシック" charset="0"/>
              </a:rPr>
              <a:t>(1 of 4)</a:t>
            </a:r>
          </a:p>
        </p:txBody>
      </p:sp>
      <p:sp>
        <p:nvSpPr>
          <p:cNvPr id="3" name="Content Placeholder 2"/>
          <p:cNvSpPr>
            <a:spLocks noGrp="1"/>
          </p:cNvSpPr>
          <p:nvPr>
            <p:ph type="body" idx="1"/>
          </p:nvPr>
        </p:nvSpPr>
        <p:spPr>
          <a:xfrm>
            <a:off x="457200" y="1600200"/>
            <a:ext cx="8229600" cy="923299"/>
          </a:xfrm>
        </p:spPr>
        <p:txBody>
          <a:bodyPr wrap="square" lIns="91425" tIns="91425" rIns="91425" bIns="91425">
            <a:spAutoFit/>
          </a:bodyPr>
          <a:lstStyle/>
          <a:p>
            <a:pPr marL="0" lvl="0" indent="0" eaLnBrk="0" fontAlgn="base" hangingPunct="0">
              <a:spcAft>
                <a:spcPct val="0"/>
              </a:spcAft>
              <a:buNone/>
              <a:defRPr/>
            </a:pPr>
            <a:r>
              <a:rPr lang="en-US" sz="2400" b="1" kern="1200" dirty="0">
                <a:solidFill>
                  <a:srgbClr val="000000"/>
                </a:solidFill>
                <a:latin typeface="Arial (Body)"/>
                <a:ea typeface="ＭＳ Ｐゴシック" charset="0"/>
                <a:cs typeface="Arial" charset="0"/>
              </a:rPr>
              <a:t>Protocol ap2.0: </a:t>
            </a:r>
            <a:r>
              <a:rPr lang="en-US" sz="2400" kern="1200" dirty="0">
                <a:solidFill>
                  <a:srgbClr val="000000"/>
                </a:solidFill>
                <a:latin typeface="Arial (Body)"/>
                <a:ea typeface="ＭＳ Ｐゴシック" charset="0"/>
                <a:cs typeface="Arial" charset="0"/>
              </a:rPr>
              <a:t>Alice says “I am Alice” in an I</a:t>
            </a:r>
            <a:r>
              <a:rPr lang="en-US" sz="100" kern="1200" dirty="0">
                <a:solidFill>
                  <a:srgbClr val="000000"/>
                </a:solidFill>
                <a:latin typeface="Arial (Body)"/>
                <a:ea typeface="ＭＳ Ｐゴシック" charset="0"/>
                <a:cs typeface="Arial" charset="0"/>
              </a:rPr>
              <a:t> </a:t>
            </a:r>
            <a:r>
              <a:rPr lang="en-US" sz="2400" kern="1200" dirty="0">
                <a:solidFill>
                  <a:srgbClr val="000000"/>
                </a:solidFill>
                <a:latin typeface="Arial (Body)"/>
                <a:ea typeface="ＭＳ Ｐゴシック" charset="0"/>
                <a:cs typeface="Arial" charset="0"/>
              </a:rPr>
              <a:t>P packet containing her source I</a:t>
            </a:r>
            <a:r>
              <a:rPr lang="en-US" sz="100" kern="1200" dirty="0">
                <a:solidFill>
                  <a:srgbClr val="000000"/>
                </a:solidFill>
                <a:latin typeface="Arial (Body)"/>
                <a:ea typeface="ＭＳ Ｐゴシック" charset="0"/>
                <a:cs typeface="Arial" charset="0"/>
              </a:rPr>
              <a:t> </a:t>
            </a:r>
            <a:r>
              <a:rPr lang="en-US" sz="2400" kern="1200" dirty="0">
                <a:solidFill>
                  <a:srgbClr val="000000"/>
                </a:solidFill>
                <a:latin typeface="Arial (Body)"/>
                <a:ea typeface="ＭＳ Ｐゴシック" charset="0"/>
                <a:cs typeface="Arial" charset="0"/>
              </a:rPr>
              <a:t>P address</a:t>
            </a:r>
          </a:p>
        </p:txBody>
      </p:sp>
      <p:pic>
        <p:nvPicPr>
          <p:cNvPr id="22" name="Picture 21" descr="From Alice to Bob, Alice’s I P address, I am Alice. Below, is Trudy. Failure scenario?"/>
          <p:cNvPicPr>
            <a:picLocks noChangeAspect="1"/>
          </p:cNvPicPr>
          <p:nvPr/>
        </p:nvPicPr>
        <p:blipFill>
          <a:blip r:embed="rId2"/>
          <a:stretch>
            <a:fillRect/>
          </a:stretch>
        </p:blipFill>
        <p:spPr>
          <a:xfrm>
            <a:off x="1242864" y="3047127"/>
            <a:ext cx="6658271" cy="2298632"/>
          </a:xfrm>
          <a:prstGeom prst="rect">
            <a:avLst/>
          </a:prstGeom>
        </p:spPr>
      </p:pic>
    </p:spTree>
    <p:extLst>
      <p:ext uri="{BB962C8B-B14F-4D97-AF65-F5344CB8AC3E}">
        <p14:creationId xmlns:p14="http://schemas.microsoft.com/office/powerpoint/2010/main" val="217054015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eaLnBrk="0" fontAlgn="base" hangingPunct="0">
              <a:spcBef>
                <a:spcPct val="0"/>
              </a:spcBef>
              <a:spcAft>
                <a:spcPct val="0"/>
              </a:spcAft>
              <a:buClrTx/>
            </a:pPr>
            <a:r>
              <a:rPr lang="en-US" dirty="0">
                <a:latin typeface="Times New Roman" panose="02020603050405020304" pitchFamily="18" charset="0"/>
                <a:ea typeface="ＭＳ Ｐゴシック" charset="0"/>
              </a:rPr>
              <a:t>Authentication: Another Try </a:t>
            </a:r>
            <a:r>
              <a:rPr lang="en-US" sz="2000" b="0" dirty="0">
                <a:latin typeface="Times New Roman" panose="02020603050405020304" pitchFamily="18" charset="0"/>
                <a:ea typeface="ＭＳ Ｐゴシック" charset="0"/>
              </a:rPr>
              <a:t>(2 of 4)</a:t>
            </a:r>
          </a:p>
        </p:txBody>
      </p:sp>
      <p:sp>
        <p:nvSpPr>
          <p:cNvPr id="3" name="Content Placeholder 2"/>
          <p:cNvSpPr>
            <a:spLocks noGrp="1"/>
          </p:cNvSpPr>
          <p:nvPr>
            <p:ph type="body" idx="1"/>
          </p:nvPr>
        </p:nvSpPr>
        <p:spPr>
          <a:xfrm>
            <a:off x="457200" y="1600200"/>
            <a:ext cx="8229600" cy="923299"/>
          </a:xfrm>
        </p:spPr>
        <p:txBody>
          <a:bodyPr wrap="square" lIns="91425" tIns="91425" rIns="91425" bIns="91425">
            <a:spAutoFit/>
          </a:bodyPr>
          <a:lstStyle/>
          <a:p>
            <a:pPr marL="0" lvl="0" indent="0" eaLnBrk="0" fontAlgn="base" hangingPunct="0">
              <a:spcAft>
                <a:spcPct val="0"/>
              </a:spcAft>
              <a:buNone/>
              <a:defRPr/>
            </a:pPr>
            <a:r>
              <a:rPr lang="en-US" sz="2400" b="1" kern="1200" dirty="0">
                <a:solidFill>
                  <a:srgbClr val="000000"/>
                </a:solidFill>
                <a:latin typeface="Arial (Body)"/>
                <a:ea typeface="ＭＳ Ｐゴシック" charset="0"/>
                <a:cs typeface="Arial" charset="0"/>
              </a:rPr>
              <a:t>Protocol ap2.0: </a:t>
            </a:r>
            <a:r>
              <a:rPr lang="en-US" sz="2400" kern="1200" dirty="0">
                <a:solidFill>
                  <a:srgbClr val="000000"/>
                </a:solidFill>
                <a:latin typeface="Arial (Body)"/>
                <a:ea typeface="ＭＳ Ｐゴシック" charset="0"/>
                <a:cs typeface="Arial" charset="0"/>
              </a:rPr>
              <a:t>Alice says “I am Alice” in an I</a:t>
            </a:r>
            <a:r>
              <a:rPr lang="en-US" sz="100" kern="1200" dirty="0">
                <a:solidFill>
                  <a:srgbClr val="000000"/>
                </a:solidFill>
                <a:latin typeface="Arial (Body)"/>
                <a:ea typeface="ＭＳ Ｐゴシック" charset="0"/>
                <a:cs typeface="Arial" charset="0"/>
              </a:rPr>
              <a:t> </a:t>
            </a:r>
            <a:r>
              <a:rPr lang="en-US" sz="2400" kern="1200" dirty="0">
                <a:solidFill>
                  <a:srgbClr val="000000"/>
                </a:solidFill>
                <a:latin typeface="Arial (Body)"/>
                <a:ea typeface="ＭＳ Ｐゴシック" charset="0"/>
                <a:cs typeface="Arial" charset="0"/>
              </a:rPr>
              <a:t>P packet containing her source I</a:t>
            </a:r>
            <a:r>
              <a:rPr lang="en-US" sz="100" kern="1200" dirty="0">
                <a:solidFill>
                  <a:srgbClr val="000000"/>
                </a:solidFill>
                <a:latin typeface="Arial (Body)"/>
                <a:ea typeface="ＭＳ Ｐゴシック" charset="0"/>
                <a:cs typeface="Arial" charset="0"/>
              </a:rPr>
              <a:t> </a:t>
            </a:r>
            <a:r>
              <a:rPr lang="en-US" sz="2400" kern="1200" dirty="0">
                <a:solidFill>
                  <a:srgbClr val="000000"/>
                </a:solidFill>
                <a:latin typeface="Arial (Body)"/>
                <a:ea typeface="ＭＳ Ｐゴシック" charset="0"/>
                <a:cs typeface="Arial" charset="0"/>
              </a:rPr>
              <a:t>P address</a:t>
            </a:r>
          </a:p>
        </p:txBody>
      </p:sp>
      <p:pic>
        <p:nvPicPr>
          <p:cNvPr id="4" name="Picture 3" descr="Alice is next to Bob. Below is Trudy. From Trudy to Bob, Alice’s I P address, I am Alice. Trudy can create a packet, spoofing, Alice’s address."/>
          <p:cNvPicPr>
            <a:picLocks noChangeAspect="1"/>
          </p:cNvPicPr>
          <p:nvPr/>
        </p:nvPicPr>
        <p:blipFill>
          <a:blip r:embed="rId2"/>
          <a:stretch>
            <a:fillRect/>
          </a:stretch>
        </p:blipFill>
        <p:spPr>
          <a:xfrm>
            <a:off x="989099" y="3333843"/>
            <a:ext cx="7165802" cy="2149741"/>
          </a:xfrm>
          <a:prstGeom prst="rect">
            <a:avLst/>
          </a:prstGeom>
        </p:spPr>
      </p:pic>
    </p:spTree>
    <p:extLst>
      <p:ext uri="{BB962C8B-B14F-4D97-AF65-F5344CB8AC3E}">
        <p14:creationId xmlns:p14="http://schemas.microsoft.com/office/powerpoint/2010/main" val="246316909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eaLnBrk="0" fontAlgn="base" hangingPunct="0">
              <a:spcBef>
                <a:spcPct val="0"/>
              </a:spcBef>
              <a:spcAft>
                <a:spcPct val="0"/>
              </a:spcAft>
              <a:buClrTx/>
            </a:pPr>
            <a:r>
              <a:rPr lang="en-US" dirty="0">
                <a:latin typeface="Times New Roman" panose="02020603050405020304" pitchFamily="18" charset="0"/>
                <a:ea typeface="ＭＳ Ｐゴシック" charset="0"/>
              </a:rPr>
              <a:t>Authentication: Another Try </a:t>
            </a:r>
            <a:r>
              <a:rPr lang="en-US" sz="2000" b="0" dirty="0">
                <a:latin typeface="Times New Roman" panose="02020603050405020304" pitchFamily="18" charset="0"/>
                <a:ea typeface="ＭＳ Ｐゴシック" charset="0"/>
              </a:rPr>
              <a:t>(3 of 4)</a:t>
            </a:r>
          </a:p>
        </p:txBody>
      </p:sp>
      <p:sp>
        <p:nvSpPr>
          <p:cNvPr id="3" name="Content Placeholder 2"/>
          <p:cNvSpPr>
            <a:spLocks noGrp="1"/>
          </p:cNvSpPr>
          <p:nvPr>
            <p:ph type="body" idx="1"/>
          </p:nvPr>
        </p:nvSpPr>
        <p:spPr>
          <a:xfrm>
            <a:off x="457200" y="1600200"/>
            <a:ext cx="8229600" cy="923299"/>
          </a:xfrm>
        </p:spPr>
        <p:txBody>
          <a:bodyPr wrap="square" lIns="91425" tIns="91425" rIns="91425" bIns="91425">
            <a:spAutoFit/>
          </a:bodyPr>
          <a:lstStyle/>
          <a:p>
            <a:pPr marL="0" indent="0">
              <a:buNone/>
              <a:defRPr/>
            </a:pPr>
            <a:r>
              <a:rPr lang="en-US" sz="2400" b="1" kern="1200" dirty="0">
                <a:solidFill>
                  <a:srgbClr val="000000"/>
                </a:solidFill>
                <a:latin typeface="+mn-lt"/>
                <a:ea typeface="ＭＳ Ｐゴシック" charset="0"/>
                <a:cs typeface="Arial" charset="0"/>
              </a:rPr>
              <a:t>Protocol ap3.0: </a:t>
            </a:r>
            <a:r>
              <a:rPr lang="en-US" sz="2400" dirty="0">
                <a:latin typeface="+mn-lt"/>
              </a:rPr>
              <a:t>Alice says “I am Alice” and sends her secret password to “prove” it.</a:t>
            </a:r>
          </a:p>
        </p:txBody>
      </p:sp>
      <p:pic>
        <p:nvPicPr>
          <p:cNvPr id="5" name="Picture 4" descr="Alice and Bob are next to each other. Trudy is below. From Alice to Bob, Alice’s I P address, Alice’s password, I’m Alice. From Bob to Alice, Alice’s I P address, O K. Failure scenario?"/>
          <p:cNvPicPr>
            <a:picLocks noChangeAspect="1"/>
          </p:cNvPicPr>
          <p:nvPr/>
        </p:nvPicPr>
        <p:blipFill>
          <a:blip r:embed="rId2"/>
          <a:stretch>
            <a:fillRect/>
          </a:stretch>
        </p:blipFill>
        <p:spPr>
          <a:xfrm>
            <a:off x="930973" y="3018755"/>
            <a:ext cx="7282054" cy="2779169"/>
          </a:xfrm>
          <a:prstGeom prst="rect">
            <a:avLst/>
          </a:prstGeom>
        </p:spPr>
      </p:pic>
    </p:spTree>
    <p:extLst>
      <p:ext uri="{BB962C8B-B14F-4D97-AF65-F5344CB8AC3E}">
        <p14:creationId xmlns:p14="http://schemas.microsoft.com/office/powerpoint/2010/main" val="264932717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eaLnBrk="0" fontAlgn="base" hangingPunct="0">
              <a:spcBef>
                <a:spcPct val="0"/>
              </a:spcBef>
              <a:spcAft>
                <a:spcPct val="0"/>
              </a:spcAft>
              <a:buClrTx/>
            </a:pPr>
            <a:r>
              <a:rPr lang="en-US" dirty="0">
                <a:latin typeface="Times New Roman" panose="02020603050405020304" pitchFamily="18" charset="0"/>
                <a:ea typeface="ＭＳ Ｐゴシック" charset="0"/>
              </a:rPr>
              <a:t>Authentication: Another Try </a:t>
            </a:r>
            <a:r>
              <a:rPr lang="en-US" sz="2000" b="0" dirty="0">
                <a:latin typeface="Times New Roman" panose="02020603050405020304" pitchFamily="18" charset="0"/>
                <a:ea typeface="ＭＳ Ｐゴシック" charset="0"/>
              </a:rPr>
              <a:t>(4 of 4)</a:t>
            </a:r>
          </a:p>
        </p:txBody>
      </p:sp>
      <p:sp>
        <p:nvSpPr>
          <p:cNvPr id="3" name="Content Placeholder 2"/>
          <p:cNvSpPr>
            <a:spLocks noGrp="1"/>
          </p:cNvSpPr>
          <p:nvPr>
            <p:ph type="body" idx="1"/>
          </p:nvPr>
        </p:nvSpPr>
        <p:spPr>
          <a:xfrm>
            <a:off x="457200" y="1600200"/>
            <a:ext cx="8229600" cy="923299"/>
          </a:xfrm>
        </p:spPr>
        <p:txBody>
          <a:bodyPr wrap="square" lIns="91425" tIns="91425" rIns="91425" bIns="91425">
            <a:spAutoFit/>
          </a:bodyPr>
          <a:lstStyle/>
          <a:p>
            <a:pPr marL="0" indent="0">
              <a:buNone/>
              <a:defRPr/>
            </a:pPr>
            <a:r>
              <a:rPr lang="en-US" sz="2400" b="1" kern="1200" dirty="0">
                <a:solidFill>
                  <a:srgbClr val="000000"/>
                </a:solidFill>
                <a:latin typeface="+mn-lt"/>
                <a:ea typeface="ＭＳ Ｐゴシック" charset="0"/>
                <a:cs typeface="Arial" charset="0"/>
              </a:rPr>
              <a:t>Protocol ap3.0: </a:t>
            </a:r>
            <a:r>
              <a:rPr lang="en-US" sz="2400" dirty="0">
                <a:latin typeface="+mn-lt"/>
              </a:rPr>
              <a:t>Alice says “I am Alice” and sends her secret password to “prove” it.</a:t>
            </a:r>
          </a:p>
        </p:txBody>
      </p:sp>
      <p:pic>
        <p:nvPicPr>
          <p:cNvPr id="4" name="Picture 3" descr="Playback attack, Trudy records Alice’s packet and later plays it back to Bob. Alice and Bob are next to each other. Trudy is below. Form Alice to Bob, Alice’s I P address, Alice’s password, I’m Alice. From Alice’s I P address to Trudy, a packet. From Trudy to Bob, Alice’s I P address, Alice’s password, I’m Alice. From Bob to Trudy, Alice’s I P address, O K. "/>
          <p:cNvPicPr>
            <a:picLocks noChangeAspect="1"/>
          </p:cNvPicPr>
          <p:nvPr/>
        </p:nvPicPr>
        <p:blipFill>
          <a:blip r:embed="rId2"/>
          <a:stretch>
            <a:fillRect/>
          </a:stretch>
        </p:blipFill>
        <p:spPr>
          <a:xfrm>
            <a:off x="880587" y="3046807"/>
            <a:ext cx="7382827" cy="2779169"/>
          </a:xfrm>
          <a:prstGeom prst="rect">
            <a:avLst/>
          </a:prstGeom>
        </p:spPr>
      </p:pic>
    </p:spTree>
    <p:extLst>
      <p:ext uri="{BB962C8B-B14F-4D97-AF65-F5344CB8AC3E}">
        <p14:creationId xmlns:p14="http://schemas.microsoft.com/office/powerpoint/2010/main" val="142111940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eaLnBrk="0" fontAlgn="base" hangingPunct="0">
              <a:spcBef>
                <a:spcPct val="0"/>
              </a:spcBef>
              <a:spcAft>
                <a:spcPct val="0"/>
              </a:spcAft>
              <a:buClrTx/>
            </a:pPr>
            <a:r>
              <a:rPr lang="en-US" dirty="0">
                <a:latin typeface="Times New Roman" panose="02020603050405020304" pitchFamily="18" charset="0"/>
                <a:ea typeface="ＭＳ Ｐゴシック" charset="0"/>
              </a:rPr>
              <a:t>Authentication: Yet Another Try </a:t>
            </a:r>
            <a:r>
              <a:rPr lang="en-US" sz="2000" b="0" dirty="0">
                <a:latin typeface="Times New Roman" panose="02020603050405020304" pitchFamily="18" charset="0"/>
                <a:ea typeface="ＭＳ Ｐゴシック" charset="0"/>
              </a:rPr>
              <a:t>(1 of 3)</a:t>
            </a:r>
          </a:p>
        </p:txBody>
      </p:sp>
      <p:sp>
        <p:nvSpPr>
          <p:cNvPr id="3" name="Content Placeholder 2"/>
          <p:cNvSpPr>
            <a:spLocks noGrp="1"/>
          </p:cNvSpPr>
          <p:nvPr>
            <p:ph type="body" idx="1"/>
          </p:nvPr>
        </p:nvSpPr>
        <p:spPr>
          <a:xfrm>
            <a:off x="457200" y="1600200"/>
            <a:ext cx="8229600" cy="923299"/>
          </a:xfrm>
        </p:spPr>
        <p:txBody>
          <a:bodyPr wrap="square" lIns="91425" tIns="91425" rIns="91425" bIns="91425">
            <a:spAutoFit/>
          </a:bodyPr>
          <a:lstStyle/>
          <a:p>
            <a:pPr marL="0" lvl="0" indent="0" eaLnBrk="0" fontAlgn="base" hangingPunct="0">
              <a:spcAft>
                <a:spcPct val="0"/>
              </a:spcAft>
              <a:buNone/>
              <a:defRPr/>
            </a:pPr>
            <a:r>
              <a:rPr lang="en-US" sz="2400" b="1" kern="1200" dirty="0">
                <a:solidFill>
                  <a:srgbClr val="000000"/>
                </a:solidFill>
                <a:latin typeface="+mn-lt"/>
                <a:ea typeface="ＭＳ Ｐゴシック" charset="0"/>
                <a:cs typeface="+mn-cs"/>
              </a:rPr>
              <a:t>Protocol ap3.1: </a:t>
            </a:r>
            <a:r>
              <a:rPr lang="en-US" sz="2400" kern="1200" dirty="0">
                <a:solidFill>
                  <a:srgbClr val="000000"/>
                </a:solidFill>
                <a:latin typeface="+mn-lt"/>
                <a:ea typeface="ＭＳ Ｐゴシック" charset="0"/>
                <a:cs typeface="+mn-cs"/>
              </a:rPr>
              <a:t>Alice says “I am Alice” and sends her </a:t>
            </a:r>
            <a:r>
              <a:rPr lang="en-US" sz="2400" b="1" kern="1200" dirty="0">
                <a:solidFill>
                  <a:srgbClr val="000000"/>
                </a:solidFill>
                <a:latin typeface="+mn-lt"/>
                <a:ea typeface="ＭＳ Ｐゴシック" charset="0"/>
                <a:cs typeface="+mn-cs"/>
              </a:rPr>
              <a:t>encrypted</a:t>
            </a:r>
            <a:r>
              <a:rPr lang="en-US" sz="2400" kern="1200" dirty="0">
                <a:solidFill>
                  <a:srgbClr val="000000"/>
                </a:solidFill>
                <a:latin typeface="+mn-lt"/>
                <a:ea typeface="ＭＳ Ｐゴシック" charset="0"/>
                <a:cs typeface="+mn-cs"/>
              </a:rPr>
              <a:t> secret password to “prove” it.</a:t>
            </a:r>
          </a:p>
        </p:txBody>
      </p:sp>
      <p:pic>
        <p:nvPicPr>
          <p:cNvPr id="6" name="Picture 5" descr="Alice and Bob are next to each other. Trudy is below. From Alice to Bob, Alice’s I P address, Alice’s password, I’m Alice. From Bob to Alice, Alice’s I P address, O K. Failure scenario?"/>
          <p:cNvPicPr>
            <a:picLocks noChangeAspect="1"/>
          </p:cNvPicPr>
          <p:nvPr/>
        </p:nvPicPr>
        <p:blipFill>
          <a:blip r:embed="rId2"/>
          <a:stretch>
            <a:fillRect/>
          </a:stretch>
        </p:blipFill>
        <p:spPr>
          <a:xfrm>
            <a:off x="930973" y="3005482"/>
            <a:ext cx="7282054" cy="2779169"/>
          </a:xfrm>
          <a:prstGeom prst="rect">
            <a:avLst/>
          </a:prstGeom>
        </p:spPr>
      </p:pic>
    </p:spTree>
    <p:extLst>
      <p:ext uri="{BB962C8B-B14F-4D97-AF65-F5344CB8AC3E}">
        <p14:creationId xmlns:p14="http://schemas.microsoft.com/office/powerpoint/2010/main" val="248531913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eaLnBrk="0" fontAlgn="base" hangingPunct="0">
              <a:spcBef>
                <a:spcPct val="0"/>
              </a:spcBef>
              <a:spcAft>
                <a:spcPct val="0"/>
              </a:spcAft>
              <a:buClrTx/>
            </a:pPr>
            <a:r>
              <a:rPr lang="en-US" dirty="0">
                <a:latin typeface="Times New Roman" panose="02020603050405020304" pitchFamily="18" charset="0"/>
                <a:ea typeface="ＭＳ Ｐゴシック" charset="0"/>
              </a:rPr>
              <a:t>Authentication: Yet Another Try </a:t>
            </a:r>
            <a:r>
              <a:rPr lang="en-US" sz="2000" b="0" dirty="0">
                <a:latin typeface="Times New Roman" panose="02020603050405020304" pitchFamily="18" charset="0"/>
                <a:ea typeface="ＭＳ Ｐゴシック" charset="0"/>
              </a:rPr>
              <a:t>(2 of 3)</a:t>
            </a:r>
          </a:p>
        </p:txBody>
      </p:sp>
      <p:sp>
        <p:nvSpPr>
          <p:cNvPr id="3" name="Content Placeholder 2"/>
          <p:cNvSpPr>
            <a:spLocks noGrp="1"/>
          </p:cNvSpPr>
          <p:nvPr>
            <p:ph type="body" idx="1"/>
          </p:nvPr>
        </p:nvSpPr>
        <p:spPr>
          <a:xfrm>
            <a:off x="457200" y="1600200"/>
            <a:ext cx="8229600" cy="923299"/>
          </a:xfrm>
        </p:spPr>
        <p:txBody>
          <a:bodyPr wrap="square" lIns="91425" tIns="91425" rIns="91425" bIns="91425">
            <a:spAutoFit/>
          </a:bodyPr>
          <a:lstStyle/>
          <a:p>
            <a:pPr marL="0" lvl="0" indent="0" eaLnBrk="0" fontAlgn="base" hangingPunct="0">
              <a:spcAft>
                <a:spcPct val="0"/>
              </a:spcAft>
              <a:buNone/>
              <a:defRPr/>
            </a:pPr>
            <a:r>
              <a:rPr lang="en-US" sz="2400" b="1" kern="1200" dirty="0">
                <a:solidFill>
                  <a:srgbClr val="000000"/>
                </a:solidFill>
                <a:latin typeface="+mn-lt"/>
                <a:ea typeface="ＭＳ Ｐゴシック" charset="0"/>
                <a:cs typeface="+mn-cs"/>
              </a:rPr>
              <a:t>Protocol ap3.1: </a:t>
            </a:r>
            <a:r>
              <a:rPr lang="en-US" sz="2400" kern="1200" dirty="0">
                <a:solidFill>
                  <a:srgbClr val="000000"/>
                </a:solidFill>
                <a:latin typeface="+mn-lt"/>
                <a:ea typeface="ＭＳ Ｐゴシック" charset="0"/>
                <a:cs typeface="+mn-cs"/>
              </a:rPr>
              <a:t>Alice says “I am Alice” and sends her </a:t>
            </a:r>
            <a:r>
              <a:rPr lang="en-US" sz="2400" b="1" kern="1200" dirty="0">
                <a:solidFill>
                  <a:srgbClr val="000000"/>
                </a:solidFill>
                <a:latin typeface="+mn-lt"/>
                <a:ea typeface="ＭＳ Ｐゴシック" charset="0"/>
                <a:cs typeface="+mn-cs"/>
              </a:rPr>
              <a:t>encrypted</a:t>
            </a:r>
            <a:r>
              <a:rPr lang="en-US" sz="2400" kern="1200" dirty="0">
                <a:solidFill>
                  <a:srgbClr val="000000"/>
                </a:solidFill>
                <a:latin typeface="+mn-lt"/>
                <a:ea typeface="ＭＳ Ｐゴシック" charset="0"/>
                <a:cs typeface="+mn-cs"/>
              </a:rPr>
              <a:t> secret password to “prove” it.</a:t>
            </a:r>
          </a:p>
        </p:txBody>
      </p:sp>
      <p:pic>
        <p:nvPicPr>
          <p:cNvPr id="4" name="Picture 3" descr="Record and playback still works. Alice and Bob are next to each other. Trudy is below. Form Alice to Bob, Alice’s I P address, encrypted password, I’m Alice. From Alice’s I P address to Trudy, a packet. From Trudy to Bob, Alice’s I P address, encrypted password, I’m Alice. From Bob to Trudy, Alice’s I P address, O K. "/>
          <p:cNvPicPr>
            <a:picLocks noChangeAspect="1"/>
          </p:cNvPicPr>
          <p:nvPr/>
        </p:nvPicPr>
        <p:blipFill rotWithShape="1">
          <a:blip r:embed="rId2"/>
          <a:srcRect r="20892"/>
          <a:stretch/>
        </p:blipFill>
        <p:spPr>
          <a:xfrm>
            <a:off x="1137688" y="3032513"/>
            <a:ext cx="5433594" cy="2751652"/>
          </a:xfrm>
          <a:prstGeom prst="rect">
            <a:avLst/>
          </a:prstGeom>
        </p:spPr>
      </p:pic>
      <p:sp>
        <p:nvSpPr>
          <p:cNvPr id="5" name="Text Placeholder 4"/>
          <p:cNvSpPr>
            <a:spLocks noGrp="1"/>
          </p:cNvSpPr>
          <p:nvPr>
            <p:ph type="body" idx="2"/>
          </p:nvPr>
        </p:nvSpPr>
        <p:spPr>
          <a:xfrm>
            <a:off x="6571282" y="3164876"/>
            <a:ext cx="2007030" cy="1432312"/>
          </a:xfrm>
        </p:spPr>
        <p:txBody>
          <a:bodyPr/>
          <a:lstStyle/>
          <a:p>
            <a:pPr marL="0" indent="0" algn="ctr">
              <a:buNone/>
              <a:defRPr/>
            </a:pPr>
            <a:r>
              <a:rPr lang="en-US" sz="2200" dirty="0">
                <a:solidFill>
                  <a:schemeClr val="tx1"/>
                </a:solidFill>
                <a:latin typeface="+mn-lt"/>
                <a:cs typeface="Arial" charset="0"/>
              </a:rPr>
              <a:t>record and playback </a:t>
            </a:r>
            <a:r>
              <a:rPr lang="en-US" sz="2200" b="1" dirty="0">
                <a:solidFill>
                  <a:schemeClr val="tx1"/>
                </a:solidFill>
                <a:latin typeface="+mn-lt"/>
                <a:cs typeface="Arial" charset="0"/>
              </a:rPr>
              <a:t>still</a:t>
            </a:r>
            <a:r>
              <a:rPr lang="en-US" sz="2200" dirty="0">
                <a:solidFill>
                  <a:schemeClr val="tx1"/>
                </a:solidFill>
                <a:latin typeface="+mn-lt"/>
                <a:cs typeface="Arial" charset="0"/>
              </a:rPr>
              <a:t> works!</a:t>
            </a:r>
          </a:p>
        </p:txBody>
      </p:sp>
    </p:spTree>
    <p:extLst>
      <p:ext uri="{BB962C8B-B14F-4D97-AF65-F5344CB8AC3E}">
        <p14:creationId xmlns:p14="http://schemas.microsoft.com/office/powerpoint/2010/main" val="48640438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eaLnBrk="0" fontAlgn="base" hangingPunct="0">
              <a:spcBef>
                <a:spcPct val="0"/>
              </a:spcBef>
              <a:spcAft>
                <a:spcPct val="0"/>
              </a:spcAft>
              <a:buClrTx/>
            </a:pPr>
            <a:r>
              <a:rPr lang="en-US" dirty="0">
                <a:latin typeface="Times New Roman" panose="02020603050405020304" pitchFamily="18" charset="0"/>
                <a:ea typeface="ＭＳ Ｐゴシック" charset="0"/>
              </a:rPr>
              <a:t>Authentication: Yet Another Try </a:t>
            </a:r>
            <a:r>
              <a:rPr lang="en-US" sz="2000" b="0" dirty="0">
                <a:latin typeface="Times New Roman" panose="02020603050405020304" pitchFamily="18" charset="0"/>
                <a:ea typeface="ＭＳ Ｐゴシック" charset="0"/>
              </a:rPr>
              <a:t>(3 of 3)</a:t>
            </a:r>
          </a:p>
        </p:txBody>
      </p:sp>
      <p:sp>
        <p:nvSpPr>
          <p:cNvPr id="11" name="Text Placeholder 10"/>
          <p:cNvSpPr>
            <a:spLocks noGrp="1"/>
          </p:cNvSpPr>
          <p:nvPr>
            <p:ph idx="1"/>
          </p:nvPr>
        </p:nvSpPr>
        <p:spPr>
          <a:xfrm>
            <a:off x="457200" y="1600199"/>
            <a:ext cx="8229600" cy="1894115"/>
          </a:xfrm>
        </p:spPr>
        <p:txBody>
          <a:bodyPr/>
          <a:lstStyle/>
          <a:p>
            <a:pPr marL="0" indent="0">
              <a:buNone/>
            </a:pPr>
            <a:r>
              <a:rPr lang="en-US" sz="2200" b="1" dirty="0">
                <a:solidFill>
                  <a:schemeClr val="tx1"/>
                </a:solidFill>
                <a:latin typeface="+mn-lt"/>
              </a:rPr>
              <a:t>Goal: </a:t>
            </a:r>
            <a:r>
              <a:rPr lang="en-US" sz="2200" dirty="0">
                <a:latin typeface="+mn-lt"/>
              </a:rPr>
              <a:t>avoid playback attack</a:t>
            </a:r>
          </a:p>
          <a:p>
            <a:pPr marL="0" indent="0">
              <a:buNone/>
            </a:pPr>
            <a:r>
              <a:rPr lang="en-US" sz="2200" b="1" dirty="0">
                <a:solidFill>
                  <a:schemeClr val="tx1"/>
                </a:solidFill>
                <a:latin typeface="+mn-lt"/>
              </a:rPr>
              <a:t>nonce: </a:t>
            </a:r>
            <a:r>
              <a:rPr lang="en-US" sz="2200" dirty="0">
                <a:latin typeface="+mn-lt"/>
              </a:rPr>
              <a:t>number (R) used only </a:t>
            </a:r>
            <a:r>
              <a:rPr lang="en-US" sz="2200" b="1" dirty="0">
                <a:solidFill>
                  <a:schemeClr val="tx1"/>
                </a:solidFill>
                <a:latin typeface="+mn-lt"/>
              </a:rPr>
              <a:t>once-in-a-lifetime</a:t>
            </a:r>
          </a:p>
          <a:p>
            <a:pPr marL="0" indent="0">
              <a:buNone/>
              <a:defRPr/>
            </a:pPr>
            <a:r>
              <a:rPr lang="en-US" sz="2200" b="1" dirty="0">
                <a:solidFill>
                  <a:schemeClr val="tx1"/>
                </a:solidFill>
                <a:latin typeface="+mn-lt"/>
              </a:rPr>
              <a:t>ap4.0: </a:t>
            </a:r>
            <a:r>
              <a:rPr lang="en-US" sz="2200" dirty="0">
                <a:latin typeface="+mn-lt"/>
              </a:rPr>
              <a:t>to prove Alice “live”, Bob sends Alice </a:t>
            </a:r>
            <a:r>
              <a:rPr lang="en-US" sz="2200" b="1" dirty="0">
                <a:solidFill>
                  <a:schemeClr val="tx1"/>
                </a:solidFill>
                <a:latin typeface="+mn-lt"/>
              </a:rPr>
              <a:t>nonce, </a:t>
            </a:r>
            <a:r>
              <a:rPr lang="en-US" sz="2200" dirty="0">
                <a:latin typeface="+mn-lt"/>
              </a:rPr>
              <a:t>R. Alice must return R, encrypted with shared secret key</a:t>
            </a:r>
          </a:p>
        </p:txBody>
      </p:sp>
      <p:pic>
        <p:nvPicPr>
          <p:cNvPr id="60" name="Picture 59" descr="Near Alice, there are 3 arrows zig zagging. 1. Downward right, I am Alice. 2. Downward left, R. 3. Downward right, K sub A minus B, left parenthesis R right parenthesis. At the end the diagram states, Alice is live, and only Alice knows key to encrypt nonce, so it must be Alice."/>
          <p:cNvPicPr>
            <a:picLocks noChangeAspect="1"/>
          </p:cNvPicPr>
          <p:nvPr/>
        </p:nvPicPr>
        <p:blipFill>
          <a:blip r:embed="rId2"/>
          <a:stretch>
            <a:fillRect/>
          </a:stretch>
        </p:blipFill>
        <p:spPr>
          <a:xfrm>
            <a:off x="2162647" y="3600393"/>
            <a:ext cx="4818705" cy="2147890"/>
          </a:xfrm>
          <a:prstGeom prst="rect">
            <a:avLst/>
          </a:prstGeom>
        </p:spPr>
      </p:pic>
      <p:sp>
        <p:nvSpPr>
          <p:cNvPr id="57" name="Content Placeholder 56"/>
          <p:cNvSpPr>
            <a:spLocks noGrp="1"/>
          </p:cNvSpPr>
          <p:nvPr>
            <p:ph idx="14"/>
          </p:nvPr>
        </p:nvSpPr>
        <p:spPr>
          <a:xfrm>
            <a:off x="457200" y="5854362"/>
            <a:ext cx="3183880" cy="448471"/>
          </a:xfrm>
        </p:spPr>
        <p:txBody>
          <a:bodyPr/>
          <a:lstStyle/>
          <a:p>
            <a:pPr marL="0" indent="0">
              <a:buNone/>
            </a:pPr>
            <a:r>
              <a:rPr lang="en-US" sz="2200" dirty="0">
                <a:latin typeface="+mn-lt"/>
                <a:cs typeface="Arial" charset="0"/>
              </a:rPr>
              <a:t>Failures, drawbacks?</a:t>
            </a:r>
          </a:p>
        </p:txBody>
      </p:sp>
    </p:spTree>
    <p:extLst>
      <p:ext uri="{BB962C8B-B14F-4D97-AF65-F5344CB8AC3E}">
        <p14:creationId xmlns:p14="http://schemas.microsoft.com/office/powerpoint/2010/main" val="17792811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eaLnBrk="0" fontAlgn="base" hangingPunct="0">
              <a:spcBef>
                <a:spcPct val="0"/>
              </a:spcBef>
              <a:spcAft>
                <a:spcPct val="0"/>
              </a:spcAft>
              <a:buClrTx/>
            </a:pPr>
            <a:r>
              <a:rPr lang="en-US" dirty="0">
                <a:latin typeface="Times New Roman" panose="02020603050405020304" pitchFamily="18" charset="0"/>
                <a:ea typeface="ＭＳ Ｐゴシック" charset="0"/>
              </a:rPr>
              <a:t>What is Network Security?</a:t>
            </a:r>
          </a:p>
        </p:txBody>
      </p:sp>
      <p:sp>
        <p:nvSpPr>
          <p:cNvPr id="3" name="Text Placeholder 2"/>
          <p:cNvSpPr>
            <a:spLocks noGrp="1"/>
          </p:cNvSpPr>
          <p:nvPr>
            <p:ph type="body" idx="1"/>
          </p:nvPr>
        </p:nvSpPr>
        <p:spPr/>
        <p:txBody>
          <a:bodyPr wrap="square" lIns="91425" tIns="91425" rIns="91425" bIns="91425">
            <a:spAutoFit/>
          </a:bodyPr>
          <a:lstStyle/>
          <a:p>
            <a:pPr marL="0" lvl="0" indent="0" eaLnBrk="0" fontAlgn="base" hangingPunct="0">
              <a:spcAft>
                <a:spcPct val="0"/>
              </a:spcAft>
              <a:buNone/>
            </a:pPr>
            <a:r>
              <a:rPr lang="en-US" sz="2200" b="1" dirty="0">
                <a:solidFill>
                  <a:srgbClr val="000000"/>
                </a:solidFill>
                <a:latin typeface="+mn-lt"/>
                <a:ea typeface="ＭＳ Ｐゴシック" charset="0"/>
              </a:rPr>
              <a:t>confidentiality</a:t>
            </a:r>
            <a:r>
              <a:rPr lang="en-US" sz="2200" dirty="0">
                <a:solidFill>
                  <a:srgbClr val="000000"/>
                </a:solidFill>
                <a:latin typeface="+mn-lt"/>
                <a:ea typeface="ＭＳ Ｐゴシック" charset="0"/>
              </a:rPr>
              <a:t>: only sender, intended receiver should “</a:t>
            </a:r>
            <a:r>
              <a:rPr lang="en-US" altLang="ja-JP" sz="2200" dirty="0">
                <a:solidFill>
                  <a:srgbClr val="000000"/>
                </a:solidFill>
                <a:latin typeface="+mn-lt"/>
                <a:ea typeface="ＭＳ Ｐゴシック" charset="0"/>
              </a:rPr>
              <a:t>understand” message contents</a:t>
            </a:r>
          </a:p>
          <a:p>
            <a:pPr marL="740664" lvl="1" eaLnBrk="0" fontAlgn="base" hangingPunct="0">
              <a:spcAft>
                <a:spcPct val="0"/>
              </a:spcAft>
              <a:buFont typeface="Arial" panose="020B0604020202020204" pitchFamily="34" charset="0"/>
              <a:buChar char="–"/>
            </a:pPr>
            <a:r>
              <a:rPr lang="en-US" sz="2200" dirty="0">
                <a:solidFill>
                  <a:srgbClr val="000000"/>
                </a:solidFill>
                <a:latin typeface="+mn-lt"/>
                <a:ea typeface="ＭＳ Ｐゴシック" charset="0"/>
              </a:rPr>
              <a:t>sender encrypts message</a:t>
            </a:r>
          </a:p>
          <a:p>
            <a:pPr marL="740664" lvl="1" eaLnBrk="0" fontAlgn="base" hangingPunct="0">
              <a:spcAft>
                <a:spcPct val="0"/>
              </a:spcAft>
              <a:buFont typeface="Arial" panose="020B0604020202020204" pitchFamily="34" charset="0"/>
              <a:buChar char="–"/>
            </a:pPr>
            <a:r>
              <a:rPr lang="en-US" sz="2200" dirty="0">
                <a:solidFill>
                  <a:srgbClr val="000000"/>
                </a:solidFill>
                <a:latin typeface="+mn-lt"/>
                <a:ea typeface="ＭＳ Ｐゴシック" charset="0"/>
              </a:rPr>
              <a:t>receiver decrypts message</a:t>
            </a:r>
          </a:p>
          <a:p>
            <a:pPr marL="0" lvl="0" indent="0" eaLnBrk="0" fontAlgn="base" hangingPunct="0">
              <a:spcAft>
                <a:spcPct val="0"/>
              </a:spcAft>
              <a:buNone/>
            </a:pPr>
            <a:r>
              <a:rPr lang="en-US" sz="2200" b="1" dirty="0">
                <a:solidFill>
                  <a:srgbClr val="000000"/>
                </a:solidFill>
                <a:latin typeface="+mn-lt"/>
                <a:ea typeface="ＭＳ Ｐゴシック" charset="0"/>
              </a:rPr>
              <a:t>authentication: </a:t>
            </a:r>
            <a:r>
              <a:rPr lang="en-US" sz="2200" dirty="0">
                <a:solidFill>
                  <a:srgbClr val="000000"/>
                </a:solidFill>
                <a:latin typeface="+mn-lt"/>
                <a:ea typeface="ＭＳ Ｐゴシック" charset="0"/>
              </a:rPr>
              <a:t>sender, receiver want to confirm identity of each other</a:t>
            </a:r>
          </a:p>
          <a:p>
            <a:pPr marL="0" lvl="0" indent="0" eaLnBrk="0" fontAlgn="base" hangingPunct="0">
              <a:spcAft>
                <a:spcPct val="0"/>
              </a:spcAft>
              <a:buNone/>
            </a:pPr>
            <a:r>
              <a:rPr lang="en-US" sz="2200" b="1" dirty="0">
                <a:solidFill>
                  <a:srgbClr val="000000"/>
                </a:solidFill>
                <a:latin typeface="+mn-lt"/>
                <a:ea typeface="ＭＳ Ｐゴシック" charset="0"/>
              </a:rPr>
              <a:t>message integrity: </a:t>
            </a:r>
            <a:r>
              <a:rPr lang="en-US" sz="2200" dirty="0">
                <a:solidFill>
                  <a:srgbClr val="000000"/>
                </a:solidFill>
                <a:latin typeface="+mn-lt"/>
                <a:ea typeface="ＭＳ Ｐゴシック" charset="0"/>
              </a:rPr>
              <a:t>sender, receiver want to ensure message not altered (in transit, or afterwards) without detection</a:t>
            </a:r>
          </a:p>
          <a:p>
            <a:pPr marL="0" lvl="0" indent="0" eaLnBrk="0" fontAlgn="base" hangingPunct="0">
              <a:spcAft>
                <a:spcPct val="0"/>
              </a:spcAft>
              <a:buNone/>
            </a:pPr>
            <a:r>
              <a:rPr lang="en-US" sz="2200" b="1" dirty="0">
                <a:solidFill>
                  <a:srgbClr val="000000"/>
                </a:solidFill>
                <a:latin typeface="+mn-lt"/>
                <a:ea typeface="ＭＳ Ｐゴシック" charset="0"/>
              </a:rPr>
              <a:t>access and availability:</a:t>
            </a:r>
            <a:r>
              <a:rPr lang="en-US" sz="2200" dirty="0">
                <a:solidFill>
                  <a:srgbClr val="000000"/>
                </a:solidFill>
                <a:latin typeface="+mn-lt"/>
                <a:ea typeface="ＭＳ Ｐゴシック" charset="0"/>
              </a:rPr>
              <a:t> services must be accessible and available to users</a:t>
            </a:r>
          </a:p>
        </p:txBody>
      </p:sp>
      <mc:AlternateContent xmlns:mc="http://schemas.openxmlformats.org/markup-compatibility/2006">
        <mc:Choice xmlns:p14="http://schemas.microsoft.com/office/powerpoint/2010/main" Requires="p14">
          <p:contentPart p14:bwMode="auto" r:id="rId2">
            <p14:nvContentPartPr>
              <p14:cNvPr id="4" name="Ink 3">
                <a:extLst>
                  <a:ext uri="{FF2B5EF4-FFF2-40B4-BE49-F238E27FC236}">
                    <a16:creationId xmlns:a16="http://schemas.microsoft.com/office/drawing/2014/main" id="{79155DB3-FEBD-4B4F-BCE9-68E1FA3C5332}"/>
                  </a:ext>
                </a:extLst>
              </p14:cNvPr>
              <p14:cNvContentPartPr/>
              <p14:nvPr/>
            </p14:nvContentPartPr>
            <p14:xfrm>
              <a:off x="596160" y="1299240"/>
              <a:ext cx="2046240" cy="556200"/>
            </p14:xfrm>
          </p:contentPart>
        </mc:Choice>
        <mc:Fallback>
          <p:pic>
            <p:nvPicPr>
              <p:cNvPr id="4" name="Ink 3">
                <a:extLst>
                  <a:ext uri="{FF2B5EF4-FFF2-40B4-BE49-F238E27FC236}">
                    <a16:creationId xmlns:a16="http://schemas.microsoft.com/office/drawing/2014/main" id="{79155DB3-FEBD-4B4F-BCE9-68E1FA3C5332}"/>
                  </a:ext>
                </a:extLst>
              </p:cNvPr>
              <p:cNvPicPr/>
              <p:nvPr/>
            </p:nvPicPr>
            <p:blipFill>
              <a:blip r:embed="rId3"/>
              <a:stretch>
                <a:fillRect/>
              </a:stretch>
            </p:blipFill>
            <p:spPr>
              <a:xfrm>
                <a:off x="586800" y="1289880"/>
                <a:ext cx="2064960" cy="574920"/>
              </a:xfrm>
              <a:prstGeom prst="rect">
                <a:avLst/>
              </a:prstGeom>
            </p:spPr>
          </p:pic>
        </mc:Fallback>
      </mc:AlternateContent>
    </p:spTree>
    <p:extLst>
      <p:ext uri="{BB962C8B-B14F-4D97-AF65-F5344CB8AC3E}">
        <p14:creationId xmlns:p14="http://schemas.microsoft.com/office/powerpoint/2010/main" val="292710537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Authentication: ap5.0</a:t>
            </a:r>
            <a:endParaRPr lang="en-US" dirty="0"/>
          </a:p>
        </p:txBody>
      </p:sp>
      <p:sp>
        <p:nvSpPr>
          <p:cNvPr id="3" name="Text Placeholder 2"/>
          <p:cNvSpPr>
            <a:spLocks noGrp="1"/>
          </p:cNvSpPr>
          <p:nvPr>
            <p:ph type="body" idx="1"/>
          </p:nvPr>
        </p:nvSpPr>
        <p:spPr/>
        <p:txBody>
          <a:bodyPr/>
          <a:lstStyle/>
          <a:p>
            <a:pPr marL="0" indent="0">
              <a:buFont typeface="Wingdings" charset="0"/>
              <a:buNone/>
            </a:pPr>
            <a:r>
              <a:rPr lang="en-US" sz="2200" dirty="0">
                <a:latin typeface="+mn-lt"/>
              </a:rPr>
              <a:t>ap4.0 requires shared symmetric key</a:t>
            </a:r>
          </a:p>
          <a:p>
            <a:r>
              <a:rPr lang="en-US" sz="2200" dirty="0">
                <a:latin typeface="+mn-lt"/>
              </a:rPr>
              <a:t>can we authenticate using public key techniques?</a:t>
            </a:r>
          </a:p>
        </p:txBody>
      </p:sp>
      <p:sp>
        <p:nvSpPr>
          <p:cNvPr id="4" name="Content Placeholder 3"/>
          <p:cNvSpPr>
            <a:spLocks noGrp="1"/>
          </p:cNvSpPr>
          <p:nvPr>
            <p:ph sz="quarter" idx="13"/>
          </p:nvPr>
        </p:nvSpPr>
        <p:spPr>
          <a:xfrm>
            <a:off x="457200" y="2555656"/>
            <a:ext cx="5551712" cy="558800"/>
          </a:xfrm>
        </p:spPr>
        <p:txBody>
          <a:bodyPr/>
          <a:lstStyle/>
          <a:p>
            <a:pPr marL="432" indent="0">
              <a:buNone/>
            </a:pPr>
            <a:r>
              <a:rPr lang="en-US" sz="2200" b="1" dirty="0">
                <a:solidFill>
                  <a:schemeClr val="tx1"/>
                </a:solidFill>
                <a:latin typeface="+mn-lt"/>
              </a:rPr>
              <a:t>ap5.0: </a:t>
            </a:r>
            <a:r>
              <a:rPr lang="en-US" sz="2200" dirty="0">
                <a:latin typeface="+mn-lt"/>
              </a:rPr>
              <a:t>use nonce, public key cryptography</a:t>
            </a:r>
          </a:p>
        </p:txBody>
      </p:sp>
      <p:sp>
        <p:nvSpPr>
          <p:cNvPr id="5" name="Content Placeholder 4"/>
          <p:cNvSpPr>
            <a:spLocks noGrp="1"/>
          </p:cNvSpPr>
          <p:nvPr>
            <p:ph sz="quarter" idx="14"/>
          </p:nvPr>
        </p:nvSpPr>
        <p:spPr>
          <a:xfrm>
            <a:off x="440862" y="3018521"/>
            <a:ext cx="2090057" cy="501878"/>
          </a:xfrm>
        </p:spPr>
        <p:txBody>
          <a:bodyPr/>
          <a:lstStyle/>
          <a:p>
            <a:pPr marL="432" indent="0">
              <a:buNone/>
            </a:pPr>
            <a:r>
              <a:rPr lang="en-US" sz="2200" dirty="0">
                <a:latin typeface="+mn-lt"/>
                <a:cs typeface="Arial" charset="0"/>
              </a:rPr>
              <a:t>Bob computes</a:t>
            </a:r>
          </a:p>
        </p:txBody>
      </p:sp>
      <p:graphicFrame>
        <p:nvGraphicFramePr>
          <p:cNvPr id="9" name="Object 8" descr="K sub A to the plus power left parenthesis K sub A to the minus power left parenthesis R right parenthesis right parenthesis = R."/>
          <p:cNvGraphicFramePr>
            <a:graphicFrameLocks noChangeAspect="1"/>
          </p:cNvGraphicFramePr>
          <p:nvPr>
            <p:extLst>
              <p:ext uri="{D42A27DB-BD31-4B8C-83A1-F6EECF244321}">
                <p14:modId xmlns:p14="http://schemas.microsoft.com/office/powerpoint/2010/main" val="1465739164"/>
              </p:ext>
            </p:extLst>
          </p:nvPr>
        </p:nvGraphicFramePr>
        <p:xfrm>
          <a:off x="541015" y="3572525"/>
          <a:ext cx="1832832" cy="536179"/>
        </p:xfrm>
        <a:graphic>
          <a:graphicData uri="http://schemas.openxmlformats.org/presentationml/2006/ole">
            <mc:AlternateContent xmlns:mc="http://schemas.openxmlformats.org/markup-compatibility/2006">
              <mc:Choice xmlns:v="urn:schemas-microsoft-com:vml" Requires="v">
                <p:oleObj spid="_x0000_s42022" name="Equation" r:id="rId3" imgW="952200" imgH="279360" progId="Equation.DSMT4">
                  <p:embed/>
                </p:oleObj>
              </mc:Choice>
              <mc:Fallback>
                <p:oleObj name="Equation" r:id="rId3" imgW="952200" imgH="279360" progId="Equation.DSMT4">
                  <p:embed/>
                  <p:pic>
                    <p:nvPicPr>
                      <p:cNvPr id="8" name="Object 7" descr="K sub A to the plus power left parenthesis K sub A to the minus power left parenthesis R right parenthesis right parenthesis = R."/>
                      <p:cNvPicPr/>
                      <p:nvPr/>
                    </p:nvPicPr>
                    <p:blipFill>
                      <a:blip r:embed="rId4"/>
                      <a:stretch>
                        <a:fillRect/>
                      </a:stretch>
                    </p:blipFill>
                    <p:spPr>
                      <a:xfrm>
                        <a:off x="541015" y="3572525"/>
                        <a:ext cx="1832832" cy="536179"/>
                      </a:xfrm>
                      <a:prstGeom prst="rect">
                        <a:avLst/>
                      </a:prstGeom>
                    </p:spPr>
                  </p:pic>
                </p:oleObj>
              </mc:Fallback>
            </mc:AlternateContent>
          </a:graphicData>
        </a:graphic>
      </p:graphicFrame>
      <p:sp>
        <p:nvSpPr>
          <p:cNvPr id="6" name="Content Placeholder 5"/>
          <p:cNvSpPr>
            <a:spLocks noGrp="1"/>
          </p:cNvSpPr>
          <p:nvPr>
            <p:ph sz="quarter" idx="15"/>
          </p:nvPr>
        </p:nvSpPr>
        <p:spPr>
          <a:xfrm>
            <a:off x="457185" y="4076700"/>
            <a:ext cx="2645230" cy="1817914"/>
          </a:xfrm>
        </p:spPr>
        <p:txBody>
          <a:bodyPr/>
          <a:lstStyle/>
          <a:p>
            <a:pPr marL="0" indent="0">
              <a:buNone/>
            </a:pPr>
            <a:r>
              <a:rPr lang="en-US" sz="2200" dirty="0">
                <a:latin typeface="+mn-lt"/>
                <a:cs typeface="Arial" charset="0"/>
              </a:rPr>
              <a:t>and knows only Alice could have the private key, that encrypted R such that</a:t>
            </a:r>
          </a:p>
        </p:txBody>
      </p:sp>
      <p:graphicFrame>
        <p:nvGraphicFramePr>
          <p:cNvPr id="10" name="Object 9" descr="K sub A to the plus power left parenthesis K sub A to the minus power left parenthesis R right parenthesis right parenthesis = R."/>
          <p:cNvGraphicFramePr>
            <a:graphicFrameLocks noChangeAspect="1"/>
          </p:cNvGraphicFramePr>
          <p:nvPr>
            <p:extLst>
              <p:ext uri="{D42A27DB-BD31-4B8C-83A1-F6EECF244321}">
                <p14:modId xmlns:p14="http://schemas.microsoft.com/office/powerpoint/2010/main" val="214407617"/>
              </p:ext>
            </p:extLst>
          </p:nvPr>
        </p:nvGraphicFramePr>
        <p:xfrm>
          <a:off x="549381" y="5855388"/>
          <a:ext cx="1857592" cy="543817"/>
        </p:xfrm>
        <a:graphic>
          <a:graphicData uri="http://schemas.openxmlformats.org/presentationml/2006/ole">
            <mc:AlternateContent xmlns:mc="http://schemas.openxmlformats.org/markup-compatibility/2006">
              <mc:Choice xmlns:v="urn:schemas-microsoft-com:vml" Requires="v">
                <p:oleObj spid="_x0000_s42023" name="Equation" r:id="rId5" imgW="952200" imgH="279360" progId="Equation.DSMT4">
                  <p:embed/>
                </p:oleObj>
              </mc:Choice>
              <mc:Fallback>
                <p:oleObj name="Equation" r:id="rId5" imgW="952200" imgH="279360" progId="Equation.DSMT4">
                  <p:embed/>
                  <p:pic>
                    <p:nvPicPr>
                      <p:cNvPr id="9" name="Object 8" descr="K sub A to the plus power left parenthesis K sub A to the minus power left parenthesis R right parenthesis right parenthesis = R."/>
                      <p:cNvPicPr/>
                      <p:nvPr/>
                    </p:nvPicPr>
                    <p:blipFill>
                      <a:blip r:embed="rId6"/>
                      <a:stretch>
                        <a:fillRect/>
                      </a:stretch>
                    </p:blipFill>
                    <p:spPr>
                      <a:xfrm>
                        <a:off x="549381" y="5855388"/>
                        <a:ext cx="1857592" cy="543817"/>
                      </a:xfrm>
                      <a:prstGeom prst="rect">
                        <a:avLst/>
                      </a:prstGeom>
                    </p:spPr>
                  </p:pic>
                </p:oleObj>
              </mc:Fallback>
            </mc:AlternateContent>
          </a:graphicData>
        </a:graphic>
      </p:graphicFrame>
      <p:pic>
        <p:nvPicPr>
          <p:cNvPr id="11" name="Picture 10" descr="Between Alice and Bob, there are 5 arrows zig zagging. 1. Downward right, I am Alice. 2. Downward left, R. 3. Downward right, K sub A to the minus power, left parenthesis R right parenthesis. 4. Downward left, send me your public key. 5. Downward right, K sub A to the plus power. "/>
          <p:cNvPicPr>
            <a:picLocks noChangeAspect="1"/>
          </p:cNvPicPr>
          <p:nvPr/>
        </p:nvPicPr>
        <p:blipFill>
          <a:blip r:embed="rId7"/>
          <a:stretch>
            <a:fillRect/>
          </a:stretch>
        </p:blipFill>
        <p:spPr>
          <a:xfrm>
            <a:off x="3663693" y="3247687"/>
            <a:ext cx="5104561" cy="2575483"/>
          </a:xfrm>
          <a:prstGeom prst="rect">
            <a:avLst/>
          </a:prstGeom>
        </p:spPr>
      </p:pic>
    </p:spTree>
    <p:extLst>
      <p:ext uri="{BB962C8B-B14F-4D97-AF65-F5344CB8AC3E}">
        <p14:creationId xmlns:p14="http://schemas.microsoft.com/office/powerpoint/2010/main" val="59961934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eaLnBrk="0" fontAlgn="base" hangingPunct="0">
              <a:spcBef>
                <a:spcPct val="0"/>
              </a:spcBef>
              <a:spcAft>
                <a:spcPct val="0"/>
              </a:spcAft>
              <a:buClrTx/>
            </a:pPr>
            <a:r>
              <a:rPr lang="en-US" dirty="0">
                <a:latin typeface="Times New Roman" panose="02020603050405020304" pitchFamily="18" charset="0"/>
                <a:ea typeface="ＭＳ Ｐゴシック" charset="0"/>
              </a:rPr>
              <a:t>ap5.0: Security Hole </a:t>
            </a:r>
            <a:r>
              <a:rPr lang="en-US" sz="2000" b="0" dirty="0">
                <a:latin typeface="Times New Roman" panose="02020603050405020304" pitchFamily="18" charset="0"/>
                <a:ea typeface="ＭＳ Ｐゴシック" charset="0"/>
              </a:rPr>
              <a:t>(1 of 2)</a:t>
            </a:r>
          </a:p>
        </p:txBody>
      </p:sp>
      <p:sp>
        <p:nvSpPr>
          <p:cNvPr id="3" name="Text Placeholder 2"/>
          <p:cNvSpPr>
            <a:spLocks noGrp="1"/>
          </p:cNvSpPr>
          <p:nvPr>
            <p:ph type="body" idx="1"/>
          </p:nvPr>
        </p:nvSpPr>
        <p:spPr>
          <a:xfrm>
            <a:off x="457200" y="1600201"/>
            <a:ext cx="8229600" cy="865414"/>
          </a:xfrm>
        </p:spPr>
        <p:txBody>
          <a:bodyPr/>
          <a:lstStyle/>
          <a:p>
            <a:pPr marL="0" indent="0" eaLnBrk="0" fontAlgn="base" hangingPunct="0">
              <a:spcAft>
                <a:spcPct val="0"/>
              </a:spcAft>
              <a:buNone/>
              <a:tabLst/>
              <a:defRPr/>
            </a:pPr>
            <a:r>
              <a:rPr lang="en-US" sz="2400" b="1" dirty="0">
                <a:solidFill>
                  <a:schemeClr val="tx1"/>
                </a:solidFill>
                <a:latin typeface="+mn-lt"/>
              </a:rPr>
              <a:t>man (or woman) in the middle attack: </a:t>
            </a:r>
            <a:r>
              <a:rPr lang="en-US" sz="2400" dirty="0">
                <a:latin typeface="+mn-lt"/>
              </a:rPr>
              <a:t>Trudy poses as Alice (to Bob) and as Bob (to Alice)</a:t>
            </a:r>
          </a:p>
        </p:txBody>
      </p:sp>
      <p:pic>
        <p:nvPicPr>
          <p:cNvPr id="5" name="Picture 4" descr="In a line is Alice, Trudy, and Bob. They make up 2 columns of a diagram with arrows bouncing between them like zig zags. Column 1, between Alice and Trudy. 1, Alice to Trudy, I am Alice. 2, R. 3, K sub A to the minus power left parenthesis R right parenthesis. 4, Send me your public key. 5, K sub A to the plus power. Column 2, between Trudy and Bob. 6, Trudy to Bob, I am Alice. 7, I am Alice. 8, R. 9, K sub T to the minus power left parenthesis R right parenthesis. 10, send me your public key. 11, K sub T to the plus power. From Bob to Trudy, K sub T to the plus power left parenthesis m right parenthesis. This arrow points to, Trudy gets m = K sub T to the minus power left parenthesis K sub T to the plus power left parenthesis right parenthesis right parenthesis, sends m to Alice encrypted with Alice’s public key. From here, an arrow, K sub A to the plus power left parenthesis m right parenthesis, to m = K sub A to the minus power left parenthesis K sub A the plus power left parenthesis m right parenthesis right parenthesis. "/>
          <p:cNvPicPr>
            <a:picLocks noChangeAspect="1"/>
          </p:cNvPicPr>
          <p:nvPr/>
        </p:nvPicPr>
        <p:blipFill>
          <a:blip r:embed="rId2"/>
          <a:stretch>
            <a:fillRect/>
          </a:stretch>
        </p:blipFill>
        <p:spPr>
          <a:xfrm>
            <a:off x="1152045" y="2753166"/>
            <a:ext cx="6839911" cy="3623826"/>
          </a:xfrm>
          <a:prstGeom prst="rect">
            <a:avLst/>
          </a:prstGeom>
        </p:spPr>
      </p:pic>
    </p:spTree>
    <p:extLst>
      <p:ext uri="{BB962C8B-B14F-4D97-AF65-F5344CB8AC3E}">
        <p14:creationId xmlns:p14="http://schemas.microsoft.com/office/powerpoint/2010/main" val="38745995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eaLnBrk="0" fontAlgn="base" hangingPunct="0">
              <a:spcBef>
                <a:spcPct val="0"/>
              </a:spcBef>
              <a:spcAft>
                <a:spcPct val="0"/>
              </a:spcAft>
              <a:buClrTx/>
            </a:pPr>
            <a:r>
              <a:rPr lang="en-US" dirty="0">
                <a:latin typeface="Times New Roman" panose="02020603050405020304" pitchFamily="18" charset="0"/>
                <a:ea typeface="ＭＳ Ｐゴシック" charset="0"/>
              </a:rPr>
              <a:t>ap5.0: Security Hole </a:t>
            </a:r>
            <a:r>
              <a:rPr lang="en-US" sz="2000" b="0" dirty="0">
                <a:latin typeface="Times New Roman" panose="02020603050405020304" pitchFamily="18" charset="0"/>
                <a:ea typeface="ＭＳ Ｐゴシック" charset="0"/>
              </a:rPr>
              <a:t>(2 of 2)</a:t>
            </a:r>
          </a:p>
        </p:txBody>
      </p:sp>
      <p:sp>
        <p:nvSpPr>
          <p:cNvPr id="3" name="Text Placeholder 2"/>
          <p:cNvSpPr>
            <a:spLocks noGrp="1"/>
          </p:cNvSpPr>
          <p:nvPr>
            <p:ph type="body" idx="1"/>
          </p:nvPr>
        </p:nvSpPr>
        <p:spPr>
          <a:xfrm>
            <a:off x="457200" y="1600201"/>
            <a:ext cx="8229600" cy="883692"/>
          </a:xfrm>
        </p:spPr>
        <p:txBody>
          <a:bodyPr/>
          <a:lstStyle/>
          <a:p>
            <a:pPr marL="0" indent="0" eaLnBrk="0" fontAlgn="base" hangingPunct="0">
              <a:spcAft>
                <a:spcPct val="0"/>
              </a:spcAft>
              <a:buNone/>
              <a:tabLst/>
              <a:defRPr/>
            </a:pPr>
            <a:r>
              <a:rPr lang="en-US" sz="2400" b="1" dirty="0">
                <a:solidFill>
                  <a:schemeClr val="tx1"/>
                </a:solidFill>
                <a:latin typeface="+mn-lt"/>
              </a:rPr>
              <a:t>man (or woman) in the middle attack: </a:t>
            </a:r>
            <a:r>
              <a:rPr lang="en-US" sz="2400" dirty="0">
                <a:latin typeface="+mn-lt"/>
              </a:rPr>
              <a:t>Trudy poses as Alice (to Bob) and as Bob (to Alice)</a:t>
            </a:r>
          </a:p>
        </p:txBody>
      </p:sp>
      <p:pic>
        <p:nvPicPr>
          <p:cNvPr id="6" name="Picture 5" descr="Alice connects to Trudy. Trudy connects to Bob."/>
          <p:cNvPicPr>
            <a:picLocks noChangeAspect="1"/>
          </p:cNvPicPr>
          <p:nvPr/>
        </p:nvPicPr>
        <p:blipFill>
          <a:blip r:embed="rId2"/>
          <a:stretch>
            <a:fillRect/>
          </a:stretch>
        </p:blipFill>
        <p:spPr>
          <a:xfrm>
            <a:off x="1027888" y="2693922"/>
            <a:ext cx="7088223" cy="1058449"/>
          </a:xfrm>
          <a:prstGeom prst="rect">
            <a:avLst/>
          </a:prstGeom>
        </p:spPr>
      </p:pic>
      <p:sp>
        <p:nvSpPr>
          <p:cNvPr id="5" name="Text Placeholder 4"/>
          <p:cNvSpPr>
            <a:spLocks noGrp="1"/>
          </p:cNvSpPr>
          <p:nvPr>
            <p:ph type="body" idx="2"/>
          </p:nvPr>
        </p:nvSpPr>
        <p:spPr>
          <a:xfrm>
            <a:off x="457200" y="3962400"/>
            <a:ext cx="8229600" cy="2383809"/>
          </a:xfrm>
        </p:spPr>
        <p:txBody>
          <a:bodyPr/>
          <a:lstStyle/>
          <a:p>
            <a:pPr marL="0" indent="0">
              <a:buNone/>
              <a:defRPr/>
            </a:pPr>
            <a:r>
              <a:rPr lang="en-US" sz="2400" dirty="0">
                <a:latin typeface="+mn-lt"/>
              </a:rPr>
              <a:t>difficult to detect:</a:t>
            </a:r>
          </a:p>
          <a:p>
            <a:pPr>
              <a:buClr>
                <a:schemeClr val="tx2"/>
              </a:buClr>
              <a:defRPr/>
            </a:pPr>
            <a:r>
              <a:rPr lang="en-US" sz="2400" dirty="0">
                <a:latin typeface="+mn-lt"/>
              </a:rPr>
              <a:t>Bob receives everything that Alice sends, and vice versa. (e.g., so Bob, Alice can meet one week later and recall conversation!)</a:t>
            </a:r>
          </a:p>
          <a:p>
            <a:pPr>
              <a:buClr>
                <a:schemeClr val="tx2"/>
              </a:buClr>
              <a:defRPr/>
            </a:pPr>
            <a:r>
              <a:rPr lang="en-US" sz="2400" dirty="0">
                <a:latin typeface="+mn-lt"/>
              </a:rPr>
              <a:t>problem is that Trudy receives all messages as well!</a:t>
            </a:r>
          </a:p>
        </p:txBody>
      </p:sp>
    </p:spTree>
    <p:extLst>
      <p:ext uri="{BB962C8B-B14F-4D97-AF65-F5344CB8AC3E}">
        <p14:creationId xmlns:p14="http://schemas.microsoft.com/office/powerpoint/2010/main" val="11671444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eaLnBrk="0" fontAlgn="base" hangingPunct="0">
              <a:spcBef>
                <a:spcPct val="0"/>
              </a:spcBef>
              <a:spcAft>
                <a:spcPct val="0"/>
              </a:spcAft>
              <a:buClrTx/>
            </a:pPr>
            <a:r>
              <a:rPr lang="en-US" altLang="en-US" dirty="0">
                <a:ea typeface="ＭＳ Ｐゴシック" charset="-128"/>
              </a:rPr>
              <a:t>Learning Objectives </a:t>
            </a:r>
            <a:r>
              <a:rPr lang="en-US" altLang="en-US" sz="2000" b="0" dirty="0">
                <a:ea typeface="ＭＳ Ｐゴシック" charset="-128"/>
              </a:rPr>
              <a:t>(4 of 9)</a:t>
            </a:r>
            <a:endParaRPr lang="en-US" sz="2000" b="0" dirty="0">
              <a:latin typeface="Times New Roman" panose="02020603050405020304" pitchFamily="18" charset="0"/>
              <a:ea typeface="ＭＳ Ｐゴシック" charset="0"/>
            </a:endParaRPr>
          </a:p>
        </p:txBody>
      </p:sp>
      <p:sp>
        <p:nvSpPr>
          <p:cNvPr id="3" name="Text Placeholder 2"/>
          <p:cNvSpPr>
            <a:spLocks noGrp="1"/>
          </p:cNvSpPr>
          <p:nvPr>
            <p:ph type="body" idx="1"/>
          </p:nvPr>
        </p:nvSpPr>
        <p:spPr/>
        <p:txBody>
          <a:bodyPr wrap="square" lIns="91425" tIns="91425" rIns="91425" bIns="91425">
            <a:spAutoFit/>
          </a:bodyPr>
          <a:lstStyle/>
          <a:p>
            <a:pPr marL="0" lvl="0" indent="0" eaLnBrk="0" fontAlgn="base" hangingPunct="0">
              <a:spcAft>
                <a:spcPct val="0"/>
              </a:spcAft>
              <a:buNone/>
            </a:pPr>
            <a:r>
              <a:rPr lang="en-US" sz="2400" b="1" dirty="0">
                <a:solidFill>
                  <a:schemeClr val="tx2"/>
                </a:solidFill>
                <a:latin typeface="+mn-lt"/>
                <a:ea typeface="ＭＳ Ｐゴシック" charset="0"/>
              </a:rPr>
              <a:t>8.1</a:t>
            </a:r>
            <a:r>
              <a:rPr lang="en-US" sz="2400" dirty="0">
                <a:solidFill>
                  <a:srgbClr val="000000"/>
                </a:solidFill>
                <a:latin typeface="+mn-lt"/>
                <a:ea typeface="ＭＳ Ｐゴシック" charset="0"/>
              </a:rPr>
              <a:t> What is network security?</a:t>
            </a:r>
          </a:p>
          <a:p>
            <a:pPr marL="0" lvl="0" indent="0" eaLnBrk="0" fontAlgn="base" hangingPunct="0">
              <a:spcAft>
                <a:spcPct val="0"/>
              </a:spcAft>
              <a:buNone/>
            </a:pPr>
            <a:r>
              <a:rPr lang="en-US" sz="2400" b="1" dirty="0">
                <a:solidFill>
                  <a:schemeClr val="tx2"/>
                </a:solidFill>
                <a:latin typeface="+mn-lt"/>
                <a:ea typeface="ＭＳ Ｐゴシック" charset="0"/>
              </a:rPr>
              <a:t>8.2</a:t>
            </a:r>
            <a:r>
              <a:rPr lang="en-US" sz="2400" dirty="0">
                <a:solidFill>
                  <a:srgbClr val="000000"/>
                </a:solidFill>
                <a:latin typeface="+mn-lt"/>
                <a:ea typeface="ＭＳ Ｐゴシック" charset="0"/>
              </a:rPr>
              <a:t> Principles of cryptography</a:t>
            </a:r>
          </a:p>
          <a:p>
            <a:pPr marL="0" lvl="0" indent="0" eaLnBrk="0" fontAlgn="base" hangingPunct="0">
              <a:spcAft>
                <a:spcPct val="0"/>
              </a:spcAft>
              <a:buNone/>
            </a:pPr>
            <a:r>
              <a:rPr lang="en-US" sz="2400" b="1" dirty="0">
                <a:solidFill>
                  <a:schemeClr val="tx2"/>
                </a:solidFill>
                <a:latin typeface="+mn-lt"/>
                <a:ea typeface="ＭＳ Ｐゴシック" charset="0"/>
              </a:rPr>
              <a:t>8.3</a:t>
            </a:r>
            <a:r>
              <a:rPr lang="en-US" sz="2400" dirty="0">
                <a:solidFill>
                  <a:srgbClr val="000000"/>
                </a:solidFill>
                <a:latin typeface="+mn-lt"/>
                <a:ea typeface="ＭＳ Ｐゴシック" charset="0"/>
              </a:rPr>
              <a:t> </a:t>
            </a:r>
            <a:r>
              <a:rPr lang="en-US" sz="2400" b="1" dirty="0">
                <a:solidFill>
                  <a:srgbClr val="000000"/>
                </a:solidFill>
                <a:latin typeface="+mn-lt"/>
                <a:ea typeface="ＭＳ Ｐゴシック" charset="0"/>
              </a:rPr>
              <a:t>Message integrity</a:t>
            </a:r>
            <a:r>
              <a:rPr lang="en-US" sz="2400" dirty="0">
                <a:solidFill>
                  <a:srgbClr val="000000"/>
                </a:solidFill>
                <a:latin typeface="+mn-lt"/>
                <a:ea typeface="ＭＳ Ｐゴシック" charset="0"/>
              </a:rPr>
              <a:t>, authentication</a:t>
            </a:r>
          </a:p>
          <a:p>
            <a:pPr marL="0" lvl="0" indent="0" eaLnBrk="0" fontAlgn="base" hangingPunct="0">
              <a:spcAft>
                <a:spcPct val="0"/>
              </a:spcAft>
              <a:buNone/>
            </a:pPr>
            <a:r>
              <a:rPr lang="en-US" sz="2400" b="1" dirty="0">
                <a:solidFill>
                  <a:schemeClr val="tx2"/>
                </a:solidFill>
                <a:latin typeface="+mn-lt"/>
                <a:ea typeface="ＭＳ Ｐゴシック" charset="0"/>
              </a:rPr>
              <a:t>8.4</a:t>
            </a:r>
            <a:r>
              <a:rPr lang="en-US" sz="2400" dirty="0">
                <a:solidFill>
                  <a:srgbClr val="000000"/>
                </a:solidFill>
                <a:latin typeface="+mn-lt"/>
                <a:ea typeface="ＭＳ Ｐゴシック" charset="0"/>
              </a:rPr>
              <a:t> Securing e-mail</a:t>
            </a:r>
          </a:p>
          <a:p>
            <a:pPr marL="0" indent="0" eaLnBrk="0" fontAlgn="base" hangingPunct="0">
              <a:spcAft>
                <a:spcPct val="0"/>
              </a:spcAft>
              <a:buNone/>
            </a:pPr>
            <a:r>
              <a:rPr lang="en-US" sz="2400" b="1" dirty="0">
                <a:solidFill>
                  <a:schemeClr val="tx2"/>
                </a:solidFill>
                <a:latin typeface="+mn-lt"/>
                <a:ea typeface="ＭＳ Ｐゴシック" charset="0"/>
              </a:rPr>
              <a:t>8.5</a:t>
            </a:r>
            <a:r>
              <a:rPr lang="en-US" sz="2400" dirty="0">
                <a:solidFill>
                  <a:srgbClr val="000000"/>
                </a:solidFill>
                <a:latin typeface="+mn-lt"/>
                <a:ea typeface="ＭＳ Ｐゴシック" charset="0"/>
              </a:rPr>
              <a:t> Securing T</a:t>
            </a:r>
            <a:r>
              <a:rPr lang="en-US" sz="100" dirty="0">
                <a:solidFill>
                  <a:srgbClr val="000000"/>
                </a:solidFill>
                <a:latin typeface="+mn-lt"/>
                <a:ea typeface="ＭＳ Ｐゴシック" charset="0"/>
              </a:rPr>
              <a:t> </a:t>
            </a:r>
            <a:r>
              <a:rPr lang="en-US" sz="2400" dirty="0">
                <a:solidFill>
                  <a:srgbClr val="000000"/>
                </a:solidFill>
                <a:latin typeface="+mn-lt"/>
                <a:ea typeface="ＭＳ Ｐゴシック" charset="0"/>
              </a:rPr>
              <a:t>C</a:t>
            </a:r>
            <a:r>
              <a:rPr lang="en-US" sz="100" dirty="0">
                <a:solidFill>
                  <a:srgbClr val="000000"/>
                </a:solidFill>
                <a:latin typeface="+mn-lt"/>
                <a:ea typeface="ＭＳ Ｐゴシック" charset="0"/>
              </a:rPr>
              <a:t> </a:t>
            </a:r>
            <a:r>
              <a:rPr lang="en-US" sz="2400" dirty="0">
                <a:solidFill>
                  <a:srgbClr val="000000"/>
                </a:solidFill>
                <a:latin typeface="+mn-lt"/>
                <a:ea typeface="ＭＳ Ｐゴシック" charset="0"/>
              </a:rPr>
              <a:t>P </a:t>
            </a:r>
            <a:r>
              <a:rPr lang="en-US" sz="2400" dirty="0">
                <a:latin typeface="+mn-lt"/>
              </a:rPr>
              <a:t>connections: S</a:t>
            </a:r>
            <a:r>
              <a:rPr lang="en-US" sz="100" dirty="0">
                <a:latin typeface="+mn-lt"/>
              </a:rPr>
              <a:t> </a:t>
            </a:r>
            <a:r>
              <a:rPr lang="en-US" sz="2400" dirty="0">
                <a:latin typeface="+mn-lt"/>
              </a:rPr>
              <a:t>S</a:t>
            </a:r>
            <a:r>
              <a:rPr lang="en-US" sz="100" dirty="0">
                <a:latin typeface="+mn-lt"/>
              </a:rPr>
              <a:t> </a:t>
            </a:r>
            <a:r>
              <a:rPr lang="en-US" sz="2400" dirty="0">
                <a:latin typeface="+mn-lt"/>
              </a:rPr>
              <a:t>L</a:t>
            </a:r>
            <a:endParaRPr lang="en-US" sz="2400" dirty="0">
              <a:solidFill>
                <a:srgbClr val="000000"/>
              </a:solidFill>
              <a:latin typeface="+mn-lt"/>
              <a:ea typeface="ＭＳ Ｐゴシック" charset="0"/>
            </a:endParaRPr>
          </a:p>
          <a:p>
            <a:pPr marL="0" lvl="0" indent="0" eaLnBrk="0" fontAlgn="base" hangingPunct="0">
              <a:spcAft>
                <a:spcPct val="0"/>
              </a:spcAft>
              <a:buNone/>
            </a:pPr>
            <a:r>
              <a:rPr lang="en-US" sz="2400" b="1" dirty="0">
                <a:solidFill>
                  <a:schemeClr val="tx2"/>
                </a:solidFill>
                <a:latin typeface="+mn-lt"/>
                <a:ea typeface="ＭＳ Ｐゴシック" charset="0"/>
              </a:rPr>
              <a:t>8.6</a:t>
            </a:r>
            <a:r>
              <a:rPr lang="en-US" sz="2400" dirty="0">
                <a:solidFill>
                  <a:srgbClr val="000000"/>
                </a:solidFill>
                <a:latin typeface="+mn-lt"/>
                <a:ea typeface="ＭＳ Ｐゴシック" charset="0"/>
              </a:rPr>
              <a:t> Network layer security: IPsec</a:t>
            </a:r>
          </a:p>
          <a:p>
            <a:pPr marL="0" lvl="0" indent="0" eaLnBrk="0" fontAlgn="base" hangingPunct="0">
              <a:spcAft>
                <a:spcPct val="0"/>
              </a:spcAft>
              <a:buNone/>
            </a:pPr>
            <a:r>
              <a:rPr lang="en-US" sz="2400" b="1" dirty="0">
                <a:solidFill>
                  <a:schemeClr val="tx2"/>
                </a:solidFill>
                <a:latin typeface="+mn-lt"/>
                <a:ea typeface="ＭＳ Ｐゴシック" charset="0"/>
              </a:rPr>
              <a:t>8.7</a:t>
            </a:r>
            <a:r>
              <a:rPr lang="en-US" sz="2400" dirty="0">
                <a:solidFill>
                  <a:srgbClr val="000000"/>
                </a:solidFill>
                <a:latin typeface="+mn-lt"/>
                <a:ea typeface="ＭＳ Ｐゴシック" charset="0"/>
              </a:rPr>
              <a:t> Securing wireless LANs</a:t>
            </a:r>
          </a:p>
          <a:p>
            <a:pPr marL="0" lvl="0" indent="0" eaLnBrk="0" fontAlgn="base" hangingPunct="0">
              <a:spcAft>
                <a:spcPct val="0"/>
              </a:spcAft>
              <a:buNone/>
            </a:pPr>
            <a:r>
              <a:rPr lang="en-US" sz="2400" b="1" dirty="0">
                <a:solidFill>
                  <a:schemeClr val="tx2"/>
                </a:solidFill>
                <a:latin typeface="+mn-lt"/>
                <a:ea typeface="ＭＳ Ｐゴシック" charset="0"/>
              </a:rPr>
              <a:t>8.8</a:t>
            </a:r>
            <a:r>
              <a:rPr lang="en-US" sz="2400" b="1" dirty="0">
                <a:solidFill>
                  <a:srgbClr val="000000"/>
                </a:solidFill>
                <a:latin typeface="+mn-lt"/>
                <a:ea typeface="ＭＳ Ｐゴシック" charset="0"/>
              </a:rPr>
              <a:t> </a:t>
            </a:r>
            <a:r>
              <a:rPr lang="en-US" sz="2400" dirty="0">
                <a:solidFill>
                  <a:srgbClr val="000000"/>
                </a:solidFill>
                <a:latin typeface="+mn-lt"/>
                <a:ea typeface="ＭＳ Ｐゴシック" charset="0"/>
              </a:rPr>
              <a:t>Operational security: firewalls and I</a:t>
            </a:r>
            <a:r>
              <a:rPr lang="en-US" sz="100" dirty="0">
                <a:solidFill>
                  <a:srgbClr val="000000"/>
                </a:solidFill>
                <a:latin typeface="+mn-lt"/>
                <a:ea typeface="ＭＳ Ｐゴシック" charset="0"/>
              </a:rPr>
              <a:t> </a:t>
            </a:r>
            <a:r>
              <a:rPr lang="en-US" sz="2400" dirty="0">
                <a:solidFill>
                  <a:srgbClr val="000000"/>
                </a:solidFill>
                <a:latin typeface="+mn-lt"/>
                <a:ea typeface="ＭＳ Ｐゴシック" charset="0"/>
              </a:rPr>
              <a:t>D</a:t>
            </a:r>
            <a:r>
              <a:rPr lang="en-US" sz="100" dirty="0">
                <a:solidFill>
                  <a:srgbClr val="000000"/>
                </a:solidFill>
                <a:latin typeface="+mn-lt"/>
                <a:ea typeface="ＭＳ Ｐゴシック" charset="0"/>
              </a:rPr>
              <a:t> </a:t>
            </a:r>
            <a:r>
              <a:rPr lang="en-US" sz="2400" dirty="0">
                <a:solidFill>
                  <a:srgbClr val="000000"/>
                </a:solidFill>
                <a:latin typeface="+mn-lt"/>
                <a:ea typeface="ＭＳ Ｐゴシック" charset="0"/>
              </a:rPr>
              <a:t>S</a:t>
            </a:r>
          </a:p>
        </p:txBody>
      </p:sp>
    </p:spTree>
    <p:extLst>
      <p:ext uri="{BB962C8B-B14F-4D97-AF65-F5344CB8AC3E}">
        <p14:creationId xmlns:p14="http://schemas.microsoft.com/office/powerpoint/2010/main" val="311326047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eaLnBrk="0" fontAlgn="base" hangingPunct="0">
              <a:spcBef>
                <a:spcPct val="0"/>
              </a:spcBef>
              <a:spcAft>
                <a:spcPct val="0"/>
              </a:spcAft>
              <a:buClrTx/>
            </a:pPr>
            <a:r>
              <a:rPr lang="en-US" dirty="0">
                <a:latin typeface="Times New Roman" panose="02020603050405020304" pitchFamily="18" charset="0"/>
                <a:ea typeface="ＭＳ Ｐゴシック" charset="0"/>
              </a:rPr>
              <a:t>Digital Signatures </a:t>
            </a:r>
            <a:r>
              <a:rPr lang="en-US" sz="2000" b="0" dirty="0">
                <a:latin typeface="Times New Roman" panose="02020603050405020304" pitchFamily="18" charset="0"/>
                <a:ea typeface="ＭＳ Ｐゴシック" charset="0"/>
              </a:rPr>
              <a:t>(1 of 3)</a:t>
            </a:r>
          </a:p>
        </p:txBody>
      </p:sp>
      <p:sp>
        <p:nvSpPr>
          <p:cNvPr id="3" name="Text Placeholder 2"/>
          <p:cNvSpPr>
            <a:spLocks noGrp="1"/>
          </p:cNvSpPr>
          <p:nvPr>
            <p:ph type="body" idx="1"/>
          </p:nvPr>
        </p:nvSpPr>
        <p:spPr>
          <a:xfrm>
            <a:off x="457200" y="1600200"/>
            <a:ext cx="8229600" cy="3154679"/>
          </a:xfrm>
        </p:spPr>
        <p:txBody>
          <a:bodyPr wrap="square" lIns="91425" tIns="91425" rIns="91425" bIns="91425">
            <a:spAutoFit/>
          </a:bodyPr>
          <a:lstStyle/>
          <a:p>
            <a:pPr marL="0" lvl="0" indent="0" eaLnBrk="0" fontAlgn="base" hangingPunct="0">
              <a:spcAft>
                <a:spcPct val="0"/>
              </a:spcAft>
              <a:buNone/>
            </a:pPr>
            <a:r>
              <a:rPr lang="en-US" sz="2400" b="1" dirty="0">
                <a:solidFill>
                  <a:srgbClr val="000000"/>
                </a:solidFill>
                <a:latin typeface="Arial (Body)"/>
                <a:ea typeface="ＭＳ Ｐゴシック" charset="0"/>
              </a:rPr>
              <a:t>cryptographic technique analogous to hand-written signatures:</a:t>
            </a:r>
          </a:p>
          <a:p>
            <a:pPr marL="255651" lvl="0" indent="-255651" eaLnBrk="0" fontAlgn="base" hangingPunct="0">
              <a:spcAft>
                <a:spcPct val="0"/>
              </a:spcAft>
              <a:buFont typeface="Arial" panose="020B0604020202020204" pitchFamily="34" charset="0"/>
              <a:buChar char="•"/>
            </a:pPr>
            <a:r>
              <a:rPr lang="en-US" sz="2400" dirty="0">
                <a:solidFill>
                  <a:srgbClr val="000000"/>
                </a:solidFill>
                <a:latin typeface="Arial (Body)"/>
                <a:ea typeface="ＭＳ Ｐゴシック" charset="0"/>
              </a:rPr>
              <a:t>sender (Bob) digitally signs document, establishing he is document owner/creator.</a:t>
            </a:r>
          </a:p>
          <a:p>
            <a:pPr marL="255651" lvl="0" indent="-255651" eaLnBrk="0" fontAlgn="base" hangingPunct="0">
              <a:spcAft>
                <a:spcPct val="0"/>
              </a:spcAft>
              <a:buFont typeface="Arial" panose="020B0604020202020204" pitchFamily="34" charset="0"/>
              <a:buChar char="•"/>
            </a:pPr>
            <a:r>
              <a:rPr lang="en-US" sz="2400" b="1" dirty="0">
                <a:solidFill>
                  <a:srgbClr val="000000"/>
                </a:solidFill>
                <a:latin typeface="Arial (Body)"/>
                <a:ea typeface="ＭＳ Ｐゴシック" charset="0"/>
              </a:rPr>
              <a:t>verifiable, nonforgeable: </a:t>
            </a:r>
            <a:r>
              <a:rPr lang="en-US" sz="2400" dirty="0">
                <a:solidFill>
                  <a:srgbClr val="000000"/>
                </a:solidFill>
                <a:latin typeface="Arial (Body)"/>
                <a:ea typeface="ＭＳ Ｐゴシック" charset="0"/>
              </a:rPr>
              <a:t>recipient (Alice) can prove to someone that Bob, and no one else (including Alice), must have signed document</a:t>
            </a:r>
          </a:p>
        </p:txBody>
      </p:sp>
    </p:spTree>
    <p:extLst>
      <p:ext uri="{BB962C8B-B14F-4D97-AF65-F5344CB8AC3E}">
        <p14:creationId xmlns:p14="http://schemas.microsoft.com/office/powerpoint/2010/main" val="413943162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eaLnBrk="0" fontAlgn="base" hangingPunct="0">
              <a:spcBef>
                <a:spcPct val="0"/>
              </a:spcBef>
              <a:spcAft>
                <a:spcPct val="0"/>
              </a:spcAft>
              <a:buClrTx/>
            </a:pPr>
            <a:r>
              <a:rPr lang="en-US" dirty="0">
                <a:latin typeface="Times New Roman" panose="02020603050405020304" pitchFamily="18" charset="0"/>
                <a:ea typeface="ＭＳ Ｐゴシック" charset="0"/>
              </a:rPr>
              <a:t>Digital Signatures </a:t>
            </a:r>
            <a:r>
              <a:rPr lang="en-US" sz="2000" b="0" dirty="0">
                <a:latin typeface="Times New Roman" panose="02020603050405020304" pitchFamily="18" charset="0"/>
                <a:ea typeface="ＭＳ Ｐゴシック" charset="0"/>
              </a:rPr>
              <a:t>(2 of 3)</a:t>
            </a:r>
          </a:p>
        </p:txBody>
      </p:sp>
      <p:sp>
        <p:nvSpPr>
          <p:cNvPr id="3" name="Text Placeholder 2"/>
          <p:cNvSpPr>
            <a:spLocks noGrp="1"/>
          </p:cNvSpPr>
          <p:nvPr>
            <p:ph type="body" idx="1"/>
          </p:nvPr>
        </p:nvSpPr>
        <p:spPr>
          <a:xfrm>
            <a:off x="457200" y="1600200"/>
            <a:ext cx="6678254" cy="1115660"/>
          </a:xfrm>
        </p:spPr>
        <p:txBody>
          <a:bodyPr wrap="square" lIns="91425" tIns="91425" rIns="91425" bIns="91425">
            <a:spAutoFit/>
          </a:bodyPr>
          <a:lstStyle/>
          <a:p>
            <a:pPr>
              <a:buFont typeface="Wingdings" charset="0"/>
              <a:buNone/>
            </a:pPr>
            <a:r>
              <a:rPr lang="en-US" sz="2400" b="1" dirty="0">
                <a:solidFill>
                  <a:schemeClr val="tx1"/>
                </a:solidFill>
                <a:latin typeface="+mn-lt"/>
              </a:rPr>
              <a:t>simple digital signature for message m:</a:t>
            </a:r>
          </a:p>
          <a:p>
            <a:r>
              <a:rPr lang="en-US" sz="2400" dirty="0">
                <a:latin typeface="+mn-lt"/>
              </a:rPr>
              <a:t>Bob signs m by encrypting with his private key</a:t>
            </a:r>
          </a:p>
        </p:txBody>
      </p:sp>
      <p:graphicFrame>
        <p:nvGraphicFramePr>
          <p:cNvPr id="7" name="Object 6" descr="K sub B to the minus power left parenthesis m right parenthesis."/>
          <p:cNvGraphicFramePr>
            <a:graphicFrameLocks noChangeAspect="1"/>
          </p:cNvGraphicFramePr>
          <p:nvPr>
            <p:extLst>
              <p:ext uri="{D42A27DB-BD31-4B8C-83A1-F6EECF244321}">
                <p14:modId xmlns:p14="http://schemas.microsoft.com/office/powerpoint/2010/main" val="2274521390"/>
              </p:ext>
            </p:extLst>
          </p:nvPr>
        </p:nvGraphicFramePr>
        <p:xfrm>
          <a:off x="7135454" y="2259575"/>
          <a:ext cx="888131" cy="444884"/>
        </p:xfrm>
        <a:graphic>
          <a:graphicData uri="http://schemas.openxmlformats.org/presentationml/2006/ole">
            <mc:AlternateContent xmlns:mc="http://schemas.openxmlformats.org/markup-compatibility/2006">
              <mc:Choice xmlns:v="urn:schemas-microsoft-com:vml" Requires="v">
                <p:oleObj spid="_x0000_s23279" name="Equation" r:id="rId3" imgW="507960" imgH="253800" progId="Equation.DSMT4">
                  <p:embed/>
                </p:oleObj>
              </mc:Choice>
              <mc:Fallback>
                <p:oleObj name="Equation" r:id="rId3" imgW="507960" imgH="253800" progId="Equation.DSMT4">
                  <p:embed/>
                  <p:pic>
                    <p:nvPicPr>
                      <p:cNvPr id="6" name="Object 5"/>
                      <p:cNvPicPr/>
                      <p:nvPr/>
                    </p:nvPicPr>
                    <p:blipFill>
                      <a:blip r:embed="rId4"/>
                      <a:stretch>
                        <a:fillRect/>
                      </a:stretch>
                    </p:blipFill>
                    <p:spPr>
                      <a:xfrm>
                        <a:off x="7135454" y="2259575"/>
                        <a:ext cx="888131" cy="444884"/>
                      </a:xfrm>
                      <a:prstGeom prst="rect">
                        <a:avLst/>
                      </a:prstGeom>
                    </p:spPr>
                  </p:pic>
                </p:oleObj>
              </mc:Fallback>
            </mc:AlternateContent>
          </a:graphicData>
        </a:graphic>
      </p:graphicFrame>
      <p:sp>
        <p:nvSpPr>
          <p:cNvPr id="5" name="Text Placeholder 4"/>
          <p:cNvSpPr>
            <a:spLocks noGrp="1"/>
          </p:cNvSpPr>
          <p:nvPr>
            <p:ph type="body" idx="2"/>
          </p:nvPr>
        </p:nvSpPr>
        <p:spPr>
          <a:xfrm>
            <a:off x="743803" y="2678304"/>
            <a:ext cx="3841845" cy="498450"/>
          </a:xfrm>
        </p:spPr>
        <p:txBody>
          <a:bodyPr/>
          <a:lstStyle/>
          <a:p>
            <a:pPr marL="0" indent="0">
              <a:buNone/>
            </a:pPr>
            <a:r>
              <a:rPr lang="en-US" sz="2400" dirty="0">
                <a:latin typeface="+mn-lt"/>
              </a:rPr>
              <a:t>creating “</a:t>
            </a:r>
            <a:r>
              <a:rPr lang="en-US" altLang="ja-JP" sz="2400" dirty="0">
                <a:latin typeface="+mn-lt"/>
              </a:rPr>
              <a:t>signed” message,</a:t>
            </a:r>
            <a:endParaRPr lang="en-US" sz="2400" dirty="0">
              <a:latin typeface="+mn-lt"/>
            </a:endParaRPr>
          </a:p>
        </p:txBody>
      </p:sp>
      <p:graphicFrame>
        <p:nvGraphicFramePr>
          <p:cNvPr id="6" name="Object 5" descr="K sub B to the minus power left parenthesis m right parenthesis."/>
          <p:cNvGraphicFramePr>
            <a:graphicFrameLocks noChangeAspect="1"/>
          </p:cNvGraphicFramePr>
          <p:nvPr>
            <p:extLst>
              <p:ext uri="{D42A27DB-BD31-4B8C-83A1-F6EECF244321}">
                <p14:modId xmlns:p14="http://schemas.microsoft.com/office/powerpoint/2010/main" val="109620666"/>
              </p:ext>
            </p:extLst>
          </p:nvPr>
        </p:nvGraphicFramePr>
        <p:xfrm>
          <a:off x="4612944" y="2793644"/>
          <a:ext cx="813664" cy="452426"/>
        </p:xfrm>
        <a:graphic>
          <a:graphicData uri="http://schemas.openxmlformats.org/presentationml/2006/ole">
            <mc:AlternateContent xmlns:mc="http://schemas.openxmlformats.org/markup-compatibility/2006">
              <mc:Choice xmlns:v="urn:schemas-microsoft-com:vml" Requires="v">
                <p:oleObj spid="_x0000_s23280" name="Equation" r:id="rId5" imgW="457200" imgH="253800" progId="Equation.DSMT4">
                  <p:embed/>
                </p:oleObj>
              </mc:Choice>
              <mc:Fallback>
                <p:oleObj name="Equation" r:id="rId5" imgW="457200" imgH="253800" progId="Equation.DSMT4">
                  <p:embed/>
                  <p:pic>
                    <p:nvPicPr>
                      <p:cNvPr id="8" name="Object 7"/>
                      <p:cNvPicPr/>
                      <p:nvPr/>
                    </p:nvPicPr>
                    <p:blipFill>
                      <a:blip r:embed="rId6"/>
                      <a:stretch>
                        <a:fillRect/>
                      </a:stretch>
                    </p:blipFill>
                    <p:spPr>
                      <a:xfrm>
                        <a:off x="4612944" y="2793644"/>
                        <a:ext cx="813664" cy="452426"/>
                      </a:xfrm>
                      <a:prstGeom prst="rect">
                        <a:avLst/>
                      </a:prstGeom>
                    </p:spPr>
                  </p:pic>
                </p:oleObj>
              </mc:Fallback>
            </mc:AlternateContent>
          </a:graphicData>
        </a:graphic>
      </p:graphicFrame>
      <p:pic>
        <p:nvPicPr>
          <p:cNvPr id="8" name="Picture 7" descr="A diagram has 3 parts. 1, Bob’s message, m. Dear Alice, oh how I have missed you, Bob. 2, public key encryption algorithm. Above this part, Bob’s private key, K sub B to the minus power. Part 3, m, K sub B to the minus power left parenthesis m right parenthesis. Bob’s message, m, signed, encrypted, with his private key."/>
          <p:cNvPicPr>
            <a:picLocks noChangeAspect="1"/>
          </p:cNvPicPr>
          <p:nvPr/>
        </p:nvPicPr>
        <p:blipFill>
          <a:blip r:embed="rId7"/>
          <a:stretch>
            <a:fillRect/>
          </a:stretch>
        </p:blipFill>
        <p:spPr>
          <a:xfrm>
            <a:off x="1030920" y="3767813"/>
            <a:ext cx="7082160" cy="1926088"/>
          </a:xfrm>
          <a:prstGeom prst="rect">
            <a:avLst/>
          </a:prstGeom>
        </p:spPr>
      </p:pic>
    </p:spTree>
    <p:extLst>
      <p:ext uri="{BB962C8B-B14F-4D97-AF65-F5344CB8AC3E}">
        <p14:creationId xmlns:p14="http://schemas.microsoft.com/office/powerpoint/2010/main" val="377639260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ea typeface="ＭＳ Ｐゴシック" charset="0"/>
              </a:rPr>
              <a:t>Digital Signatures </a:t>
            </a:r>
            <a:r>
              <a:rPr lang="en-US" sz="2000" b="0" dirty="0">
                <a:latin typeface="Times New Roman" panose="02020603050405020304" pitchFamily="18" charset="0"/>
                <a:ea typeface="ＭＳ Ｐゴシック" charset="0"/>
              </a:rPr>
              <a:t>(3 of 3)</a:t>
            </a:r>
            <a:endParaRPr lang="en-US" dirty="0"/>
          </a:p>
        </p:txBody>
      </p:sp>
      <p:sp>
        <p:nvSpPr>
          <p:cNvPr id="3" name="Text Placeholder 2"/>
          <p:cNvSpPr>
            <a:spLocks noGrp="1"/>
          </p:cNvSpPr>
          <p:nvPr>
            <p:ph sz="quarter" idx="13"/>
          </p:nvPr>
        </p:nvSpPr>
        <p:spPr>
          <a:xfrm>
            <a:off x="457200" y="1553668"/>
            <a:ext cx="8229600" cy="558800"/>
          </a:xfrm>
        </p:spPr>
        <p:txBody>
          <a:bodyPr/>
          <a:lstStyle/>
          <a:p>
            <a:r>
              <a:rPr lang="en-US" sz="2200" dirty="0">
                <a:latin typeface="+mn-lt"/>
              </a:rPr>
              <a:t>suppose Alice receives msg m, with signature:</a:t>
            </a:r>
          </a:p>
        </p:txBody>
      </p:sp>
      <p:graphicFrame>
        <p:nvGraphicFramePr>
          <p:cNvPr id="6" name="Object 5" descr="M to the minus power, K sub 8 left parenthesis m right parenthesis."/>
          <p:cNvGraphicFramePr>
            <a:graphicFrameLocks noChangeAspect="1"/>
          </p:cNvGraphicFramePr>
          <p:nvPr>
            <p:extLst>
              <p:ext uri="{D42A27DB-BD31-4B8C-83A1-F6EECF244321}">
                <p14:modId xmlns:p14="http://schemas.microsoft.com/office/powerpoint/2010/main" val="1312821135"/>
              </p:ext>
            </p:extLst>
          </p:nvPr>
        </p:nvGraphicFramePr>
        <p:xfrm>
          <a:off x="6684963" y="1593850"/>
          <a:ext cx="1096962" cy="412750"/>
        </p:xfrm>
        <a:graphic>
          <a:graphicData uri="http://schemas.openxmlformats.org/presentationml/2006/ole">
            <mc:AlternateContent xmlns:mc="http://schemas.openxmlformats.org/markup-compatibility/2006">
              <mc:Choice xmlns:v="urn:schemas-microsoft-com:vml" Requires="v">
                <p:oleObj spid="_x0000_s40063" name="Equation" r:id="rId3" imgW="672840" imgH="253800" progId="Equation.DSMT4">
                  <p:embed/>
                </p:oleObj>
              </mc:Choice>
              <mc:Fallback>
                <p:oleObj name="Equation" r:id="rId3" imgW="672840" imgH="253800" progId="Equation.DSMT4">
                  <p:embed/>
                  <p:pic>
                    <p:nvPicPr>
                      <p:cNvPr id="2" name="Object 1"/>
                      <p:cNvPicPr/>
                      <p:nvPr/>
                    </p:nvPicPr>
                    <p:blipFill>
                      <a:blip r:embed="rId4"/>
                      <a:stretch>
                        <a:fillRect/>
                      </a:stretch>
                    </p:blipFill>
                    <p:spPr>
                      <a:xfrm>
                        <a:off x="6684963" y="1593850"/>
                        <a:ext cx="1096962" cy="412750"/>
                      </a:xfrm>
                      <a:prstGeom prst="rect">
                        <a:avLst/>
                      </a:prstGeom>
                    </p:spPr>
                  </p:pic>
                </p:oleObj>
              </mc:Fallback>
            </mc:AlternateContent>
          </a:graphicData>
        </a:graphic>
      </p:graphicFrame>
      <p:sp>
        <p:nvSpPr>
          <p:cNvPr id="4" name="Content Placeholder 3"/>
          <p:cNvSpPr>
            <a:spLocks noGrp="1"/>
          </p:cNvSpPr>
          <p:nvPr>
            <p:ph sz="quarter" idx="14"/>
          </p:nvPr>
        </p:nvSpPr>
        <p:spPr>
          <a:xfrm>
            <a:off x="457200" y="1993445"/>
            <a:ext cx="8232775" cy="453620"/>
          </a:xfrm>
        </p:spPr>
        <p:txBody>
          <a:bodyPr/>
          <a:lstStyle/>
          <a:p>
            <a:r>
              <a:rPr lang="en-US" sz="2200" dirty="0">
                <a:latin typeface="+mn-lt"/>
              </a:rPr>
              <a:t>Alice verifies m signed by Bob by applying Bob’</a:t>
            </a:r>
            <a:r>
              <a:rPr lang="en-US" altLang="ja-JP" sz="2200" dirty="0">
                <a:latin typeface="+mn-lt"/>
              </a:rPr>
              <a:t>s public key</a:t>
            </a:r>
            <a:endParaRPr lang="en-US" sz="2200" dirty="0">
              <a:latin typeface="+mn-lt"/>
            </a:endParaRPr>
          </a:p>
        </p:txBody>
      </p:sp>
      <p:graphicFrame>
        <p:nvGraphicFramePr>
          <p:cNvPr id="7" name="Object 6" descr="k sub B to the plus power left parenthesis k sub B to the minus power m right parenthesis then checks K sub B to the plus power left parenthesis K sub B to the minus power left parenthesis K right parenthesis right parenthesis = m."/>
          <p:cNvGraphicFramePr>
            <a:graphicFrameLocks noChangeAspect="1"/>
          </p:cNvGraphicFramePr>
          <p:nvPr>
            <p:extLst>
              <p:ext uri="{D42A27DB-BD31-4B8C-83A1-F6EECF244321}">
                <p14:modId xmlns:p14="http://schemas.microsoft.com/office/powerpoint/2010/main" val="4253872287"/>
              </p:ext>
            </p:extLst>
          </p:nvPr>
        </p:nvGraphicFramePr>
        <p:xfrm>
          <a:off x="762000" y="2490788"/>
          <a:ext cx="5021263" cy="481012"/>
        </p:xfrm>
        <a:graphic>
          <a:graphicData uri="http://schemas.openxmlformats.org/presentationml/2006/ole">
            <mc:AlternateContent xmlns:mc="http://schemas.openxmlformats.org/markup-compatibility/2006">
              <mc:Choice xmlns:v="urn:schemas-microsoft-com:vml" Requires="v">
                <p:oleObj spid="_x0000_s40064" name="Equation" r:id="rId5" imgW="2933640" imgH="279360" progId="Equation.DSMT4">
                  <p:embed/>
                </p:oleObj>
              </mc:Choice>
              <mc:Fallback>
                <p:oleObj name="Equation" r:id="rId5" imgW="2933640" imgH="279360" progId="Equation.DSMT4">
                  <p:embed/>
                  <p:pic>
                    <p:nvPicPr>
                      <p:cNvPr id="17" name="Object 16"/>
                      <p:cNvPicPr/>
                      <p:nvPr/>
                    </p:nvPicPr>
                    <p:blipFill>
                      <a:blip r:embed="rId6"/>
                      <a:stretch>
                        <a:fillRect/>
                      </a:stretch>
                    </p:blipFill>
                    <p:spPr>
                      <a:xfrm>
                        <a:off x="762000" y="2490788"/>
                        <a:ext cx="5021263" cy="481012"/>
                      </a:xfrm>
                      <a:prstGeom prst="rect">
                        <a:avLst/>
                      </a:prstGeom>
                    </p:spPr>
                  </p:pic>
                </p:oleObj>
              </mc:Fallback>
            </mc:AlternateContent>
          </a:graphicData>
        </a:graphic>
      </p:graphicFrame>
      <p:sp>
        <p:nvSpPr>
          <p:cNvPr id="5" name="Content Placeholder 4"/>
          <p:cNvSpPr>
            <a:spLocks noGrp="1"/>
          </p:cNvSpPr>
          <p:nvPr>
            <p:ph sz="quarter" idx="15"/>
          </p:nvPr>
        </p:nvSpPr>
        <p:spPr>
          <a:xfrm>
            <a:off x="457200" y="2927895"/>
            <a:ext cx="8043624" cy="829893"/>
          </a:xfrm>
        </p:spPr>
        <p:txBody>
          <a:bodyPr/>
          <a:lstStyle/>
          <a:p>
            <a:pPr marL="263525" indent="1968500">
              <a:buNone/>
            </a:pPr>
            <a:r>
              <a:rPr lang="en-US" sz="2200" dirty="0">
                <a:latin typeface="+mn-lt"/>
              </a:rPr>
              <a:t>whoever signed m must have used Bob’</a:t>
            </a:r>
            <a:r>
              <a:rPr lang="en-US" altLang="ja-JP" sz="2200" dirty="0">
                <a:latin typeface="+mn-lt"/>
              </a:rPr>
              <a:t>s private key.</a:t>
            </a:r>
            <a:endParaRPr lang="en-US" sz="2200" dirty="0">
              <a:latin typeface="+mn-lt"/>
            </a:endParaRPr>
          </a:p>
        </p:txBody>
      </p:sp>
      <p:graphicFrame>
        <p:nvGraphicFramePr>
          <p:cNvPr id="8" name="Object 7" descr="k sub B to the plus power left parenthesis k sub B to the minus power left parenthesis m right parenthesis right parenthesis = m."/>
          <p:cNvGraphicFramePr>
            <a:graphicFrameLocks noChangeAspect="1"/>
          </p:cNvGraphicFramePr>
          <p:nvPr>
            <p:extLst>
              <p:ext uri="{D42A27DB-BD31-4B8C-83A1-F6EECF244321}">
                <p14:modId xmlns:p14="http://schemas.microsoft.com/office/powerpoint/2010/main" val="3224369908"/>
              </p:ext>
            </p:extLst>
          </p:nvPr>
        </p:nvGraphicFramePr>
        <p:xfrm>
          <a:off x="1030610" y="3034848"/>
          <a:ext cx="1679498" cy="410849"/>
        </p:xfrm>
        <a:graphic>
          <a:graphicData uri="http://schemas.openxmlformats.org/presentationml/2006/ole">
            <mc:AlternateContent xmlns:mc="http://schemas.openxmlformats.org/markup-compatibility/2006">
              <mc:Choice xmlns:v="urn:schemas-microsoft-com:vml" Requires="v">
                <p:oleObj spid="_x0000_s40065" name="Equation" r:id="rId7" imgW="1041120" imgH="253800" progId="Equation.DSMT4">
                  <p:embed/>
                </p:oleObj>
              </mc:Choice>
              <mc:Fallback>
                <p:oleObj name="Equation" r:id="rId7" imgW="1041120" imgH="253800" progId="Equation.DSMT4">
                  <p:embed/>
                  <p:pic>
                    <p:nvPicPr>
                      <p:cNvPr id="7" name="Object 6"/>
                      <p:cNvPicPr/>
                      <p:nvPr/>
                    </p:nvPicPr>
                    <p:blipFill>
                      <a:blip r:embed="rId8"/>
                      <a:stretch>
                        <a:fillRect/>
                      </a:stretch>
                    </p:blipFill>
                    <p:spPr>
                      <a:xfrm>
                        <a:off x="1030610" y="3034848"/>
                        <a:ext cx="1679498" cy="410849"/>
                      </a:xfrm>
                      <a:prstGeom prst="rect">
                        <a:avLst/>
                      </a:prstGeom>
                    </p:spPr>
                  </p:pic>
                </p:oleObj>
              </mc:Fallback>
            </mc:AlternateContent>
          </a:graphicData>
        </a:graphic>
      </p:graphicFrame>
      <p:sp>
        <p:nvSpPr>
          <p:cNvPr id="9" name="Content Placeholder 8"/>
          <p:cNvSpPr>
            <a:spLocks noGrp="1"/>
          </p:cNvSpPr>
          <p:nvPr>
            <p:ph sz="quarter" idx="16"/>
          </p:nvPr>
        </p:nvSpPr>
        <p:spPr>
          <a:xfrm>
            <a:off x="457200" y="2939701"/>
            <a:ext cx="8229600" cy="652462"/>
          </a:xfrm>
        </p:spPr>
        <p:txBody>
          <a:bodyPr/>
          <a:lstStyle/>
          <a:p>
            <a:r>
              <a:rPr lang="en-US" sz="2200" dirty="0">
                <a:latin typeface="+mn-lt"/>
              </a:rPr>
              <a:t>If</a:t>
            </a:r>
          </a:p>
        </p:txBody>
      </p:sp>
      <p:sp>
        <p:nvSpPr>
          <p:cNvPr id="18" name="Content Placeholder 17"/>
          <p:cNvSpPr>
            <a:spLocks noGrp="1"/>
          </p:cNvSpPr>
          <p:nvPr>
            <p:ph sz="quarter" idx="17"/>
          </p:nvPr>
        </p:nvSpPr>
        <p:spPr>
          <a:xfrm>
            <a:off x="457200" y="3757788"/>
            <a:ext cx="8229600" cy="2271053"/>
          </a:xfrm>
        </p:spPr>
        <p:txBody>
          <a:bodyPr/>
          <a:lstStyle/>
          <a:p>
            <a:pPr marL="381000" indent="-381000">
              <a:buFont typeface="Wingdings" charset="0"/>
              <a:buNone/>
            </a:pPr>
            <a:r>
              <a:rPr lang="en-US" sz="2200" b="1" dirty="0">
                <a:solidFill>
                  <a:schemeClr val="tx1"/>
                </a:solidFill>
                <a:latin typeface="+mn-lt"/>
              </a:rPr>
              <a:t>Alice thus verifies that:</a:t>
            </a:r>
          </a:p>
          <a:p>
            <a:pPr marL="255600" lvl="1" indent="-255600">
              <a:spcBef>
                <a:spcPts val="1500"/>
              </a:spcBef>
              <a:buFont typeface="Arial" panose="020B0604020202020204" pitchFamily="34" charset="0"/>
              <a:buChar char="•"/>
            </a:pPr>
            <a:r>
              <a:rPr lang="en-US" sz="2200" dirty="0">
                <a:latin typeface="+mn-lt"/>
              </a:rPr>
              <a:t>Bob signed m</a:t>
            </a:r>
          </a:p>
          <a:p>
            <a:pPr marL="255600" lvl="1" indent="-255600">
              <a:spcBef>
                <a:spcPts val="1500"/>
              </a:spcBef>
              <a:buFont typeface="Arial" panose="020B0604020202020204" pitchFamily="34" charset="0"/>
              <a:buChar char="•"/>
            </a:pPr>
            <a:r>
              <a:rPr lang="en-US" sz="2200" dirty="0">
                <a:latin typeface="+mn-lt"/>
              </a:rPr>
              <a:t>no one else signed m</a:t>
            </a:r>
          </a:p>
          <a:p>
            <a:pPr marL="255600" lvl="1" indent="-255600">
              <a:spcBef>
                <a:spcPts val="1500"/>
              </a:spcBef>
              <a:buFont typeface="Arial" panose="020B0604020202020204" pitchFamily="34" charset="0"/>
              <a:buChar char="•"/>
            </a:pPr>
            <a:r>
              <a:rPr lang="en-US" sz="2200" dirty="0">
                <a:latin typeface="+mn-lt"/>
              </a:rPr>
              <a:t>Bob signed m and not m’</a:t>
            </a:r>
            <a:endParaRPr lang="en-US" altLang="ja-JP" sz="2200" dirty="0">
              <a:latin typeface="+mn-lt"/>
            </a:endParaRPr>
          </a:p>
        </p:txBody>
      </p:sp>
    </p:spTree>
    <p:extLst>
      <p:ext uri="{BB962C8B-B14F-4D97-AF65-F5344CB8AC3E}">
        <p14:creationId xmlns:p14="http://schemas.microsoft.com/office/powerpoint/2010/main" val="114633458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eaLnBrk="0" fontAlgn="base" hangingPunct="0">
              <a:spcBef>
                <a:spcPct val="0"/>
              </a:spcBef>
              <a:spcAft>
                <a:spcPct val="0"/>
              </a:spcAft>
              <a:buClrTx/>
            </a:pPr>
            <a:r>
              <a:rPr lang="en-US" dirty="0">
                <a:latin typeface="Times New Roman" panose="02020603050405020304" pitchFamily="18" charset="0"/>
                <a:ea typeface="ＭＳ Ｐゴシック" charset="0"/>
              </a:rPr>
              <a:t>Digital Signatures </a:t>
            </a:r>
            <a:r>
              <a:rPr lang="en-US" sz="2000" b="0" dirty="0">
                <a:latin typeface="Times New Roman" panose="02020603050405020304" pitchFamily="18" charset="0"/>
                <a:ea typeface="ＭＳ Ｐゴシック" charset="0"/>
              </a:rPr>
              <a:t>(4 of 4)</a:t>
            </a:r>
          </a:p>
        </p:txBody>
      </p:sp>
      <p:sp>
        <p:nvSpPr>
          <p:cNvPr id="3" name="Text Placeholder 2"/>
          <p:cNvSpPr>
            <a:spLocks noGrp="1"/>
          </p:cNvSpPr>
          <p:nvPr>
            <p:ph idx="1"/>
          </p:nvPr>
        </p:nvSpPr>
        <p:spPr>
          <a:xfrm>
            <a:off x="457200" y="1600200"/>
            <a:ext cx="4830999" cy="848442"/>
          </a:xfrm>
        </p:spPr>
        <p:txBody>
          <a:bodyPr/>
          <a:lstStyle/>
          <a:p>
            <a:pPr marL="0" lvl="0" indent="0" eaLnBrk="0" fontAlgn="base" hangingPunct="0">
              <a:spcAft>
                <a:spcPct val="0"/>
              </a:spcAft>
              <a:buNone/>
              <a:tabLst/>
            </a:pPr>
            <a:r>
              <a:rPr lang="en-US" sz="2200" b="1" dirty="0">
                <a:solidFill>
                  <a:srgbClr val="000000"/>
                </a:solidFill>
                <a:latin typeface="Arial (Body)"/>
                <a:ea typeface="ＭＳ Ｐゴシック" charset="0"/>
              </a:rPr>
              <a:t>non-repudiation:</a:t>
            </a:r>
          </a:p>
          <a:p>
            <a:pPr marL="741553" lvl="1" indent="-284353" eaLnBrk="0" fontAlgn="base" hangingPunct="0">
              <a:spcAft>
                <a:spcPct val="0"/>
              </a:spcAft>
              <a:buFont typeface="Arial" panose="020B0604020202020204" pitchFamily="34" charset="0"/>
              <a:buChar char="–"/>
            </a:pPr>
            <a:r>
              <a:rPr lang="en-US" sz="2200" dirty="0">
                <a:solidFill>
                  <a:srgbClr val="000000"/>
                </a:solidFill>
                <a:latin typeface="Arial (Body)"/>
                <a:ea typeface="ＭＳ Ｐゴシック" charset="0"/>
              </a:rPr>
              <a:t>Alice can take m, and signature</a:t>
            </a:r>
          </a:p>
        </p:txBody>
      </p:sp>
      <p:graphicFrame>
        <p:nvGraphicFramePr>
          <p:cNvPr id="5" name="Object 4" descr="k sub B to the minus power left parenthesis m right parenthesis."/>
          <p:cNvGraphicFramePr>
            <a:graphicFrameLocks noChangeAspect="1"/>
          </p:cNvGraphicFramePr>
          <p:nvPr>
            <p:extLst>
              <p:ext uri="{D42A27DB-BD31-4B8C-83A1-F6EECF244321}">
                <p14:modId xmlns:p14="http://schemas.microsoft.com/office/powerpoint/2010/main" val="2367037318"/>
              </p:ext>
            </p:extLst>
          </p:nvPr>
        </p:nvGraphicFramePr>
        <p:xfrm>
          <a:off x="5288199" y="2085433"/>
          <a:ext cx="789735" cy="440822"/>
        </p:xfrm>
        <a:graphic>
          <a:graphicData uri="http://schemas.openxmlformats.org/presentationml/2006/ole">
            <mc:AlternateContent xmlns:mc="http://schemas.openxmlformats.org/markup-compatibility/2006">
              <mc:Choice xmlns:v="urn:schemas-microsoft-com:vml" Requires="v">
                <p:oleObj spid="_x0000_s21883" name="Equation" r:id="rId3" imgW="457200" imgH="253800" progId="Equation.DSMT4">
                  <p:embed/>
                </p:oleObj>
              </mc:Choice>
              <mc:Fallback>
                <p:oleObj name="Equation" r:id="rId3" imgW="457200" imgH="253800" progId="Equation.DSMT4">
                  <p:embed/>
                  <p:pic>
                    <p:nvPicPr>
                      <p:cNvPr id="8" name="Object 7"/>
                      <p:cNvPicPr/>
                      <p:nvPr/>
                    </p:nvPicPr>
                    <p:blipFill>
                      <a:blip r:embed="rId4"/>
                      <a:stretch>
                        <a:fillRect/>
                      </a:stretch>
                    </p:blipFill>
                    <p:spPr>
                      <a:xfrm>
                        <a:off x="5288199" y="2085433"/>
                        <a:ext cx="789735" cy="440822"/>
                      </a:xfrm>
                      <a:prstGeom prst="rect">
                        <a:avLst/>
                      </a:prstGeom>
                    </p:spPr>
                  </p:pic>
                </p:oleObj>
              </mc:Fallback>
            </mc:AlternateContent>
          </a:graphicData>
        </a:graphic>
      </p:graphicFrame>
      <p:sp>
        <p:nvSpPr>
          <p:cNvPr id="4" name="Text Placeholder 3"/>
          <p:cNvSpPr>
            <a:spLocks noGrp="1"/>
          </p:cNvSpPr>
          <p:nvPr>
            <p:ph idx="13"/>
          </p:nvPr>
        </p:nvSpPr>
        <p:spPr>
          <a:xfrm>
            <a:off x="6045276" y="2036445"/>
            <a:ext cx="1673994" cy="434103"/>
          </a:xfrm>
        </p:spPr>
        <p:txBody>
          <a:bodyPr/>
          <a:lstStyle/>
          <a:p>
            <a:pPr marL="0" lvl="1" indent="0">
              <a:spcBef>
                <a:spcPts val="1500"/>
              </a:spcBef>
              <a:buNone/>
            </a:pPr>
            <a:r>
              <a:rPr lang="en-US" sz="2200" dirty="0">
                <a:solidFill>
                  <a:srgbClr val="000000"/>
                </a:solidFill>
                <a:latin typeface="Arial (Body)"/>
                <a:ea typeface="ＭＳ Ｐゴシック" charset="0"/>
              </a:rPr>
              <a:t>to court and</a:t>
            </a:r>
            <a:endParaRPr lang="en-US" sz="2200" dirty="0"/>
          </a:p>
        </p:txBody>
      </p:sp>
      <p:sp>
        <p:nvSpPr>
          <p:cNvPr id="6" name="Content Placeholder 5"/>
          <p:cNvSpPr>
            <a:spLocks noGrp="1"/>
          </p:cNvSpPr>
          <p:nvPr>
            <p:ph idx="14"/>
          </p:nvPr>
        </p:nvSpPr>
        <p:spPr>
          <a:xfrm>
            <a:off x="1228299" y="2448642"/>
            <a:ext cx="3275462" cy="458331"/>
          </a:xfrm>
        </p:spPr>
        <p:txBody>
          <a:bodyPr/>
          <a:lstStyle/>
          <a:p>
            <a:pPr marL="0" lvl="1" indent="0">
              <a:spcBef>
                <a:spcPts val="1500"/>
              </a:spcBef>
              <a:buNone/>
            </a:pPr>
            <a:r>
              <a:rPr lang="en-US" sz="2200" dirty="0">
                <a:solidFill>
                  <a:srgbClr val="000000"/>
                </a:solidFill>
                <a:latin typeface="Arial (Body)"/>
                <a:ea typeface="ＭＳ Ｐゴシック" charset="0"/>
              </a:rPr>
              <a:t>prove that Bob signed m</a:t>
            </a:r>
          </a:p>
        </p:txBody>
      </p:sp>
    </p:spTree>
    <p:extLst>
      <p:ext uri="{BB962C8B-B14F-4D97-AF65-F5344CB8AC3E}">
        <p14:creationId xmlns:p14="http://schemas.microsoft.com/office/powerpoint/2010/main" val="27833256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Message Digests</a:t>
            </a:r>
          </a:p>
        </p:txBody>
      </p:sp>
      <p:sp>
        <p:nvSpPr>
          <p:cNvPr id="3" name="Text Placeholder 2"/>
          <p:cNvSpPr>
            <a:spLocks noGrp="1"/>
          </p:cNvSpPr>
          <p:nvPr>
            <p:ph type="body" idx="1"/>
          </p:nvPr>
        </p:nvSpPr>
        <p:spPr>
          <a:xfrm>
            <a:off x="457200" y="1600200"/>
            <a:ext cx="3526971" cy="4245429"/>
          </a:xfrm>
        </p:spPr>
        <p:txBody>
          <a:bodyPr/>
          <a:lstStyle/>
          <a:p>
            <a:pPr marL="0" indent="0">
              <a:buFont typeface="Wingdings" charset="0"/>
              <a:buNone/>
            </a:pPr>
            <a:r>
              <a:rPr lang="en-US" sz="2200" dirty="0">
                <a:latin typeface="+mn-lt"/>
              </a:rPr>
              <a:t>computationally expensive to public-key-encrypt long messages</a:t>
            </a:r>
          </a:p>
          <a:p>
            <a:pPr marL="0" indent="0">
              <a:buFont typeface="Wingdings" charset="0"/>
              <a:buNone/>
            </a:pPr>
            <a:r>
              <a:rPr lang="en-US" sz="2200" b="1" dirty="0">
                <a:solidFill>
                  <a:schemeClr val="tx1"/>
                </a:solidFill>
                <a:latin typeface="+mn-lt"/>
              </a:rPr>
              <a:t>goal: </a:t>
            </a:r>
            <a:r>
              <a:rPr lang="en-US" sz="2200" dirty="0">
                <a:latin typeface="+mn-lt"/>
              </a:rPr>
              <a:t>fixed-length, easy- to-compute digital “</a:t>
            </a:r>
            <a:r>
              <a:rPr lang="en-US" altLang="ja-JP" sz="2200" dirty="0">
                <a:latin typeface="+mn-lt"/>
              </a:rPr>
              <a:t>fingerprint”</a:t>
            </a:r>
          </a:p>
          <a:p>
            <a:r>
              <a:rPr lang="en-US" sz="2200" dirty="0">
                <a:latin typeface="+mn-lt"/>
              </a:rPr>
              <a:t>apply hash function H to </a:t>
            </a:r>
            <a:r>
              <a:rPr lang="en-US" sz="2200" i="1" dirty="0">
                <a:latin typeface="+mn-lt"/>
              </a:rPr>
              <a:t>m</a:t>
            </a:r>
            <a:r>
              <a:rPr lang="en-US" sz="2200" dirty="0">
                <a:latin typeface="+mn-lt"/>
              </a:rPr>
              <a:t>, get fixed size message digest,</a:t>
            </a:r>
          </a:p>
        </p:txBody>
      </p:sp>
      <p:graphicFrame>
        <p:nvGraphicFramePr>
          <p:cNvPr id="7" name="Object 6" descr="H left parenthesis m right parenthesis."/>
          <p:cNvGraphicFramePr>
            <a:graphicFrameLocks noChangeAspect="1"/>
          </p:cNvGraphicFramePr>
          <p:nvPr>
            <p:extLst>
              <p:ext uri="{D42A27DB-BD31-4B8C-83A1-F6EECF244321}">
                <p14:modId xmlns:p14="http://schemas.microsoft.com/office/powerpoint/2010/main" val="2940531011"/>
              </p:ext>
            </p:extLst>
          </p:nvPr>
        </p:nvGraphicFramePr>
        <p:xfrm>
          <a:off x="2906713" y="4806950"/>
          <a:ext cx="636587" cy="317500"/>
        </p:xfrm>
        <a:graphic>
          <a:graphicData uri="http://schemas.openxmlformats.org/presentationml/2006/ole">
            <mc:AlternateContent xmlns:mc="http://schemas.openxmlformats.org/markup-compatibility/2006">
              <mc:Choice xmlns:v="urn:schemas-microsoft-com:vml" Requires="v">
                <p:oleObj spid="_x0000_s24304" name="Equation" r:id="rId3" imgW="406080" imgH="203040" progId="Equation.DSMT4">
                  <p:embed/>
                </p:oleObj>
              </mc:Choice>
              <mc:Fallback>
                <p:oleObj name="Equation" r:id="rId3" imgW="406080" imgH="203040" progId="Equation.DSMT4">
                  <p:embed/>
                  <p:pic>
                    <p:nvPicPr>
                      <p:cNvPr id="6" name="Object 5"/>
                      <p:cNvPicPr/>
                      <p:nvPr/>
                    </p:nvPicPr>
                    <p:blipFill>
                      <a:blip r:embed="rId4"/>
                      <a:stretch>
                        <a:fillRect/>
                      </a:stretch>
                    </p:blipFill>
                    <p:spPr>
                      <a:xfrm>
                        <a:off x="2906713" y="4806950"/>
                        <a:ext cx="636587" cy="317500"/>
                      </a:xfrm>
                      <a:prstGeom prst="rect">
                        <a:avLst/>
                      </a:prstGeom>
                    </p:spPr>
                  </p:pic>
                </p:oleObj>
              </mc:Fallback>
            </mc:AlternateContent>
          </a:graphicData>
        </a:graphic>
      </p:graphicFrame>
      <p:pic>
        <p:nvPicPr>
          <p:cNvPr id="19" name="Picture 18" descr="3 connected parts. 1. Large message, m. Right, 2. H, Hash Function. Down, 3. H left parenthesis m right parenthesis."/>
          <p:cNvPicPr>
            <a:picLocks noChangeAspect="1"/>
          </p:cNvPicPr>
          <p:nvPr/>
        </p:nvPicPr>
        <p:blipFill>
          <a:blip r:embed="rId5"/>
          <a:stretch>
            <a:fillRect/>
          </a:stretch>
        </p:blipFill>
        <p:spPr>
          <a:xfrm>
            <a:off x="4914372" y="1454525"/>
            <a:ext cx="2693887" cy="1748664"/>
          </a:xfrm>
          <a:prstGeom prst="rect">
            <a:avLst/>
          </a:prstGeom>
        </p:spPr>
      </p:pic>
      <p:sp>
        <p:nvSpPr>
          <p:cNvPr id="5" name="Text Placeholder 4"/>
          <p:cNvSpPr>
            <a:spLocks noGrp="1"/>
          </p:cNvSpPr>
          <p:nvPr>
            <p:ph type="body" idx="2"/>
          </p:nvPr>
        </p:nvSpPr>
        <p:spPr>
          <a:xfrm>
            <a:off x="4376056" y="3277478"/>
            <a:ext cx="4441371" cy="3058006"/>
          </a:xfrm>
        </p:spPr>
        <p:txBody>
          <a:bodyPr/>
          <a:lstStyle/>
          <a:p>
            <a:pPr>
              <a:buFont typeface="Wingdings" charset="0"/>
              <a:buNone/>
            </a:pPr>
            <a:r>
              <a:rPr lang="en-US" sz="2200" b="1" dirty="0">
                <a:solidFill>
                  <a:schemeClr val="tx1"/>
                </a:solidFill>
                <a:latin typeface="+mn-lt"/>
              </a:rPr>
              <a:t>Hash function properties:</a:t>
            </a:r>
          </a:p>
          <a:p>
            <a:r>
              <a:rPr lang="en-US" sz="2200" dirty="0">
                <a:latin typeface="+mn-lt"/>
              </a:rPr>
              <a:t>many-to-1</a:t>
            </a:r>
          </a:p>
          <a:p>
            <a:r>
              <a:rPr lang="en-US" sz="2200" dirty="0">
                <a:latin typeface="+mn-lt"/>
              </a:rPr>
              <a:t>produces fixed-size msg digest (fingerprint)</a:t>
            </a:r>
          </a:p>
          <a:p>
            <a:r>
              <a:rPr lang="en-US" sz="2200" dirty="0">
                <a:latin typeface="+mn-lt"/>
              </a:rPr>
              <a:t>given message digest x, computationally infeasible to find m such that</a:t>
            </a:r>
          </a:p>
        </p:txBody>
      </p:sp>
      <p:graphicFrame>
        <p:nvGraphicFramePr>
          <p:cNvPr id="6" name="Object 5" descr="X = H left parenthesis m right parenthesis."/>
          <p:cNvGraphicFramePr>
            <a:graphicFrameLocks noChangeAspect="1"/>
          </p:cNvGraphicFramePr>
          <p:nvPr>
            <p:extLst>
              <p:ext uri="{D42A27DB-BD31-4B8C-83A1-F6EECF244321}">
                <p14:modId xmlns:p14="http://schemas.microsoft.com/office/powerpoint/2010/main" val="2034414760"/>
              </p:ext>
            </p:extLst>
          </p:nvPr>
        </p:nvGraphicFramePr>
        <p:xfrm>
          <a:off x="6745251" y="5986705"/>
          <a:ext cx="953914" cy="317972"/>
        </p:xfrm>
        <a:graphic>
          <a:graphicData uri="http://schemas.openxmlformats.org/presentationml/2006/ole">
            <mc:AlternateContent xmlns:mc="http://schemas.openxmlformats.org/markup-compatibility/2006">
              <mc:Choice xmlns:v="urn:schemas-microsoft-com:vml" Requires="v">
                <p:oleObj spid="_x0000_s24305" name="Equation" r:id="rId6" imgW="609480" imgH="203040" progId="Equation.DSMT4">
                  <p:embed/>
                </p:oleObj>
              </mc:Choice>
              <mc:Fallback>
                <p:oleObj name="Equation" r:id="rId6" imgW="609480" imgH="203040" progId="Equation.DSMT4">
                  <p:embed/>
                  <p:pic>
                    <p:nvPicPr>
                      <p:cNvPr id="0" name=""/>
                      <p:cNvPicPr/>
                      <p:nvPr/>
                    </p:nvPicPr>
                    <p:blipFill>
                      <a:blip r:embed="rId7"/>
                      <a:stretch>
                        <a:fillRect/>
                      </a:stretch>
                    </p:blipFill>
                    <p:spPr>
                      <a:xfrm>
                        <a:off x="6745251" y="5986705"/>
                        <a:ext cx="953914" cy="317972"/>
                      </a:xfrm>
                      <a:prstGeom prst="rect">
                        <a:avLst/>
                      </a:prstGeom>
                    </p:spPr>
                  </p:pic>
                </p:oleObj>
              </mc:Fallback>
            </mc:AlternateContent>
          </a:graphicData>
        </a:graphic>
      </p:graphicFrame>
    </p:spTree>
    <p:extLst>
      <p:ext uri="{BB962C8B-B14F-4D97-AF65-F5344CB8AC3E}">
        <p14:creationId xmlns:p14="http://schemas.microsoft.com/office/powerpoint/2010/main" val="116653069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eaLnBrk="0" fontAlgn="base" hangingPunct="0">
              <a:spcBef>
                <a:spcPct val="0"/>
              </a:spcBef>
              <a:spcAft>
                <a:spcPct val="0"/>
              </a:spcAft>
              <a:buClrTx/>
            </a:pPr>
            <a:r>
              <a:rPr lang="en-US" dirty="0">
                <a:solidFill>
                  <a:schemeClr val="tx2"/>
                </a:solidFill>
                <a:latin typeface="Times New Roman" panose="02020603050405020304" pitchFamily="18" charset="0"/>
                <a:ea typeface="ＭＳ Ｐゴシック" charset="0"/>
              </a:rPr>
              <a:t>Internet Checksum: Poor Crypto Hash Function</a:t>
            </a:r>
          </a:p>
        </p:txBody>
      </p:sp>
      <p:sp>
        <p:nvSpPr>
          <p:cNvPr id="3" name="Content Placeholder 2"/>
          <p:cNvSpPr>
            <a:spLocks noGrp="1"/>
          </p:cNvSpPr>
          <p:nvPr>
            <p:ph type="body" idx="1"/>
          </p:nvPr>
        </p:nvSpPr>
        <p:spPr>
          <a:xfrm>
            <a:off x="457200" y="1600200"/>
            <a:ext cx="8165856" cy="1484992"/>
          </a:xfrm>
        </p:spPr>
        <p:txBody>
          <a:bodyPr wrap="square" lIns="91425" tIns="91425" rIns="91425" bIns="91425">
            <a:spAutoFit/>
          </a:bodyPr>
          <a:lstStyle/>
          <a:p>
            <a:pPr marL="0" lvl="0" indent="0" eaLnBrk="0" fontAlgn="base" hangingPunct="0">
              <a:spcAft>
                <a:spcPct val="0"/>
              </a:spcAft>
              <a:buClr>
                <a:schemeClr val="tx2"/>
              </a:buClr>
              <a:buNone/>
            </a:pPr>
            <a:r>
              <a:rPr lang="en-US" sz="2400" dirty="0">
                <a:solidFill>
                  <a:srgbClr val="000000"/>
                </a:solidFill>
                <a:latin typeface="Arial (Body)"/>
                <a:ea typeface="ＭＳ Ｐゴシック" charset="0"/>
              </a:rPr>
              <a:t>Internet checksum has some properties of hash function:</a:t>
            </a:r>
          </a:p>
          <a:p>
            <a:pPr marL="255651" lvl="0" indent="-255651" eaLnBrk="0" fontAlgn="base" hangingPunct="0">
              <a:spcAft>
                <a:spcPct val="0"/>
              </a:spcAft>
              <a:buClr>
                <a:schemeClr val="tx2"/>
              </a:buClr>
              <a:buFont typeface="Arial" panose="020B0604020202020204" pitchFamily="34" charset="0"/>
              <a:buChar char="•"/>
            </a:pPr>
            <a:r>
              <a:rPr lang="en-US" sz="2400" dirty="0">
                <a:solidFill>
                  <a:srgbClr val="000000"/>
                </a:solidFill>
                <a:latin typeface="Arial (Body)"/>
                <a:ea typeface="ＭＳ Ｐゴシック" charset="0"/>
              </a:rPr>
              <a:t>produces fixed length digest (16-bit sum) of message is many-to-one</a:t>
            </a:r>
          </a:p>
        </p:txBody>
      </p:sp>
      <p:sp>
        <p:nvSpPr>
          <p:cNvPr id="4" name="Text Placeholder 3"/>
          <p:cNvSpPr>
            <a:spLocks noGrp="1"/>
          </p:cNvSpPr>
          <p:nvPr>
            <p:ph type="body" idx="2"/>
          </p:nvPr>
        </p:nvSpPr>
        <p:spPr>
          <a:xfrm>
            <a:off x="457200" y="3245440"/>
            <a:ext cx="8229600" cy="806074"/>
          </a:xfrm>
        </p:spPr>
        <p:txBody>
          <a:bodyPr/>
          <a:lstStyle/>
          <a:p>
            <a:pPr marL="0" indent="0">
              <a:buNone/>
            </a:pPr>
            <a:r>
              <a:rPr lang="en-US" sz="2400" dirty="0">
                <a:solidFill>
                  <a:srgbClr val="000000"/>
                </a:solidFill>
                <a:latin typeface="Arial (Body)"/>
                <a:ea typeface="ＭＳ Ｐゴシック" charset="0"/>
              </a:rPr>
              <a:t>But given message with given hash value, it is easy to find another message with same hash value:</a:t>
            </a:r>
          </a:p>
        </p:txBody>
      </p:sp>
      <p:pic>
        <p:nvPicPr>
          <p:cNvPr id="28" name="Picture 27" descr="A diagram of different messages has 2 columns, message, A S C I I format. Each columns have rows of numbers. The last row of the second columns are the same. Different messages but identical checksums. Part 1. Column 1, message. 3 lines. 1. I O U 1. 2. 0 0 period 9. 3. 9 B O B. Column 2, A C S I I. 4 lines. 1. 49, 4 F, 55, 31. 2. 30, 30, 2 E, 39. 3. 39, 42, D 2, 42. 4. B 2, C 1, D 2, A C. Part 2. Column 1, message. 3 lines. 1, I O U 9. 2. 0 0 period 1. 3. 9 B O B. Column 2, A S C I I. 4 lines. 1. 49, 4 F, 55, 39. 2. 30, 30, 2 E, 31. 3. 39, 42, D 2, 42. 4. B 2, C 1, D 2, A C."/>
          <p:cNvPicPr>
            <a:picLocks noChangeAspect="1"/>
          </p:cNvPicPr>
          <p:nvPr/>
        </p:nvPicPr>
        <p:blipFill>
          <a:blip r:embed="rId2"/>
          <a:stretch>
            <a:fillRect/>
          </a:stretch>
        </p:blipFill>
        <p:spPr>
          <a:xfrm>
            <a:off x="1205629" y="4318511"/>
            <a:ext cx="6732741" cy="1894665"/>
          </a:xfrm>
          <a:prstGeom prst="rect">
            <a:avLst/>
          </a:prstGeom>
        </p:spPr>
      </p:pic>
    </p:spTree>
    <p:extLst>
      <p:ext uri="{BB962C8B-B14F-4D97-AF65-F5344CB8AC3E}">
        <p14:creationId xmlns:p14="http://schemas.microsoft.com/office/powerpoint/2010/main" val="12894968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Friends and Enemies: Alice, Bob, Trudy</a:t>
            </a:r>
          </a:p>
        </p:txBody>
      </p:sp>
      <p:sp>
        <p:nvSpPr>
          <p:cNvPr id="3" name="Text Placeholder 2"/>
          <p:cNvSpPr>
            <a:spLocks noGrp="1"/>
          </p:cNvSpPr>
          <p:nvPr>
            <p:ph type="body" idx="1"/>
          </p:nvPr>
        </p:nvSpPr>
        <p:spPr>
          <a:xfrm>
            <a:off x="457200" y="1600201"/>
            <a:ext cx="8229600" cy="1698170"/>
          </a:xfrm>
        </p:spPr>
        <p:txBody>
          <a:bodyPr/>
          <a:lstStyle/>
          <a:p>
            <a:r>
              <a:rPr lang="en-US" sz="2400" dirty="0">
                <a:latin typeface="+mn-lt"/>
              </a:rPr>
              <a:t>well-known in network security world</a:t>
            </a:r>
          </a:p>
          <a:p>
            <a:r>
              <a:rPr lang="en-US" sz="2400" dirty="0">
                <a:latin typeface="+mn-lt"/>
              </a:rPr>
              <a:t>Bob, Alice (lovers!) want to communicate “</a:t>
            </a:r>
            <a:r>
              <a:rPr lang="en-US" altLang="ja-JP" sz="2400" dirty="0">
                <a:latin typeface="+mn-lt"/>
              </a:rPr>
              <a:t>securely”</a:t>
            </a:r>
          </a:p>
          <a:p>
            <a:r>
              <a:rPr lang="en-US" sz="2400" dirty="0">
                <a:latin typeface="+mn-lt"/>
              </a:rPr>
              <a:t>Trudy (intruder) may intercept, delete, add messages</a:t>
            </a:r>
          </a:p>
        </p:txBody>
      </p:sp>
      <p:pic>
        <p:nvPicPr>
          <p:cNvPr id="4" name="Picture 3" descr="A diagram connects 3 people, Alice, Bob, and Trudy. Alice, a secure sender, sends data through a channel to Bob, a secure receiver. In the channel, some data goes to Trudy, an intruder."/>
          <p:cNvPicPr>
            <a:picLocks noChangeAspect="1"/>
          </p:cNvPicPr>
          <p:nvPr/>
        </p:nvPicPr>
        <p:blipFill>
          <a:blip r:embed="rId2"/>
          <a:stretch>
            <a:fillRect/>
          </a:stretch>
        </p:blipFill>
        <p:spPr>
          <a:xfrm>
            <a:off x="1478266" y="3530327"/>
            <a:ext cx="6187469" cy="2703843"/>
          </a:xfrm>
          <a:prstGeom prst="rect">
            <a:avLst/>
          </a:prstGeom>
        </p:spPr>
      </p:pic>
    </p:spTree>
    <p:extLst>
      <p:ext uri="{BB962C8B-B14F-4D97-AF65-F5344CB8AC3E}">
        <p14:creationId xmlns:p14="http://schemas.microsoft.com/office/powerpoint/2010/main" val="395977237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a:solidFill>
                  <a:schemeClr val="tx2"/>
                </a:solidFill>
                <a:latin typeface="Times New Roman" panose="02020603050405020304" pitchFamily="18" charset="0"/>
                <a:cs typeface="Times New Roman" panose="02020603050405020304" pitchFamily="18" charset="0"/>
              </a:rPr>
              <a:t>Digital Signature = Signed Message Digest</a:t>
            </a:r>
            <a:endParaRPr lang="en-US" dirty="0">
              <a:solidFill>
                <a:schemeClr val="tx2"/>
              </a:solidFill>
              <a:latin typeface="Times New Roman" panose="02020603050405020304" pitchFamily="18" charset="0"/>
              <a:cs typeface="Times New Roman" panose="02020603050405020304" pitchFamily="18" charset="0"/>
            </a:endParaRPr>
          </a:p>
        </p:txBody>
      </p:sp>
      <p:sp>
        <p:nvSpPr>
          <p:cNvPr id="3" name="Text Placeholder 2"/>
          <p:cNvSpPr>
            <a:spLocks noGrp="1"/>
          </p:cNvSpPr>
          <p:nvPr>
            <p:ph type="body" idx="1"/>
          </p:nvPr>
        </p:nvSpPr>
        <p:spPr>
          <a:xfrm>
            <a:off x="457200" y="1600200"/>
            <a:ext cx="3608614" cy="783771"/>
          </a:xfrm>
        </p:spPr>
        <p:txBody>
          <a:bodyPr/>
          <a:lstStyle/>
          <a:p>
            <a:pPr marL="0" indent="0">
              <a:spcBef>
                <a:spcPct val="20000"/>
              </a:spcBef>
              <a:buClr>
                <a:srgbClr val="000099"/>
              </a:buClr>
              <a:buSzPct val="75000"/>
              <a:buFont typeface="Wingdings" charset="0"/>
              <a:buNone/>
              <a:defRPr/>
            </a:pPr>
            <a:r>
              <a:rPr lang="en-US" sz="2400" dirty="0">
                <a:latin typeface="+mn-lt"/>
              </a:rPr>
              <a:t>Bob sends digitally signed message:</a:t>
            </a:r>
          </a:p>
        </p:txBody>
      </p:sp>
      <p:pic>
        <p:nvPicPr>
          <p:cNvPr id="6" name="Picture 5" descr="A diagram links 6 parts to a mailbox. The diagram is arranged in a square shape, starting at the top left. Part 1. Large message m. There are 2 arrows, from this part, pointing right and down. Down, part 2. Plus circled. Right, part 3. H, Hash function. Part 4, H left parenthesis m right parenthesis. Down, part 5. Digital signature, encrypt. Bob’s private key, K sub B to the minus power points to this part. Part 6. Encrypted message digest, K sub B to the negative power left parenthesis H left parenthesis m right parenthesis right parenthesis. Left, part 2. Plus circled. both sections merge at this part. This part points to the mailbox."/>
          <p:cNvPicPr>
            <a:picLocks noChangeAspect="1"/>
          </p:cNvPicPr>
          <p:nvPr/>
        </p:nvPicPr>
        <p:blipFill rotWithShape="1">
          <a:blip r:embed="rId2"/>
          <a:srcRect t="490"/>
          <a:stretch/>
        </p:blipFill>
        <p:spPr>
          <a:xfrm>
            <a:off x="631630" y="2596245"/>
            <a:ext cx="3110516" cy="3707974"/>
          </a:xfrm>
          <a:prstGeom prst="rect">
            <a:avLst/>
          </a:prstGeom>
        </p:spPr>
      </p:pic>
      <p:sp>
        <p:nvSpPr>
          <p:cNvPr id="4" name="Text Placeholder 3"/>
          <p:cNvSpPr>
            <a:spLocks noGrp="1"/>
          </p:cNvSpPr>
          <p:nvPr>
            <p:ph type="body" idx="2"/>
          </p:nvPr>
        </p:nvSpPr>
        <p:spPr>
          <a:xfrm>
            <a:off x="4196443" y="1600200"/>
            <a:ext cx="4490357" cy="914400"/>
          </a:xfrm>
        </p:spPr>
        <p:txBody>
          <a:bodyPr/>
          <a:lstStyle/>
          <a:p>
            <a:pPr marL="0" indent="0">
              <a:buNone/>
            </a:pPr>
            <a:r>
              <a:rPr lang="en-US" sz="2400" dirty="0">
                <a:latin typeface="+mn-lt"/>
              </a:rPr>
              <a:t>Alice verifies signature, integrity of digitally signed message:</a:t>
            </a:r>
          </a:p>
        </p:txBody>
      </p:sp>
      <p:pic>
        <p:nvPicPr>
          <p:cNvPr id="8" name="Picture 7" descr="A diagram links 7 parts to a mailbox in a square shape, starting at the top left. The mailbox has 2 arrows, pointing right and down. Right, part 1. Encrypted message digest K sub B to the minus power left parenthesis H left parenthesis m right parenthesis right parenthesis. Down, part 2. Digital signature, decrypt. Bob’s public key, K sub B to the plus power, points to this part. Part 3. H left parenthesis m right parenthesis. Left, part 4. Equal? From mailbox, pointing down. Part 5. Large message m. Part 6. H, Has function. Part 7. H left parenthesis m right parenthesis. Right, part 4. Equal? The sections merge at this part."/>
          <p:cNvPicPr>
            <a:picLocks noChangeAspect="1"/>
          </p:cNvPicPr>
          <p:nvPr/>
        </p:nvPicPr>
        <p:blipFill rotWithShape="1">
          <a:blip r:embed="rId3"/>
          <a:srcRect t="1081"/>
          <a:stretch/>
        </p:blipFill>
        <p:spPr>
          <a:xfrm>
            <a:off x="4771883" y="2759532"/>
            <a:ext cx="3128202" cy="3559628"/>
          </a:xfrm>
          <a:prstGeom prst="rect">
            <a:avLst/>
          </a:prstGeom>
        </p:spPr>
      </p:pic>
    </p:spTree>
    <p:extLst>
      <p:ext uri="{BB962C8B-B14F-4D97-AF65-F5344CB8AC3E}">
        <p14:creationId xmlns:p14="http://schemas.microsoft.com/office/powerpoint/2010/main" val="49264687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eaLnBrk="0" fontAlgn="base" hangingPunct="0">
              <a:spcBef>
                <a:spcPct val="0"/>
              </a:spcBef>
              <a:spcAft>
                <a:spcPct val="0"/>
              </a:spcAft>
              <a:buClrTx/>
            </a:pPr>
            <a:r>
              <a:rPr lang="en-US" dirty="0">
                <a:latin typeface="Times New Roman" panose="02020603050405020304" pitchFamily="18" charset="0"/>
                <a:ea typeface="ＭＳ Ｐゴシック" charset="0"/>
              </a:rPr>
              <a:t>Hash Function Algorithms</a:t>
            </a:r>
          </a:p>
        </p:txBody>
      </p:sp>
      <p:sp>
        <p:nvSpPr>
          <p:cNvPr id="3" name="Text Placeholder 2"/>
          <p:cNvSpPr>
            <a:spLocks noGrp="1"/>
          </p:cNvSpPr>
          <p:nvPr>
            <p:ph type="body" idx="1"/>
          </p:nvPr>
        </p:nvSpPr>
        <p:spPr/>
        <p:txBody>
          <a:bodyPr wrap="square" lIns="91425" tIns="91425" rIns="91425" bIns="91425">
            <a:spAutoFit/>
          </a:bodyPr>
          <a:lstStyle/>
          <a:p>
            <a:pPr marL="255651" lvl="0" indent="-255651" eaLnBrk="0" fontAlgn="base" hangingPunct="0">
              <a:spcAft>
                <a:spcPct val="0"/>
              </a:spcAft>
              <a:buFont typeface="Arial" panose="020B0604020202020204" pitchFamily="34" charset="0"/>
              <a:buChar char="•"/>
            </a:pPr>
            <a:r>
              <a:rPr lang="en-US" sz="2400" dirty="0">
                <a:solidFill>
                  <a:srgbClr val="000000"/>
                </a:solidFill>
                <a:latin typeface="Arial (Body)"/>
                <a:ea typeface="ＭＳ Ｐゴシック" charset="0"/>
              </a:rPr>
              <a:t>MD5 hash function widely used (R</a:t>
            </a:r>
            <a:r>
              <a:rPr lang="en-US" sz="100" dirty="0">
                <a:solidFill>
                  <a:srgbClr val="000000"/>
                </a:solidFill>
                <a:latin typeface="Arial (Body)"/>
                <a:ea typeface="ＭＳ Ｐゴシック" charset="0"/>
              </a:rPr>
              <a:t> </a:t>
            </a:r>
            <a:r>
              <a:rPr lang="en-US" sz="2400" dirty="0">
                <a:solidFill>
                  <a:srgbClr val="000000"/>
                </a:solidFill>
                <a:latin typeface="Arial (Body)"/>
                <a:ea typeface="ＭＳ Ｐゴシック" charset="0"/>
              </a:rPr>
              <a:t>F</a:t>
            </a:r>
            <a:r>
              <a:rPr lang="en-US" sz="100" dirty="0">
                <a:solidFill>
                  <a:srgbClr val="000000"/>
                </a:solidFill>
                <a:latin typeface="Arial (Body)"/>
                <a:ea typeface="ＭＳ Ｐゴシック" charset="0"/>
              </a:rPr>
              <a:t> </a:t>
            </a:r>
            <a:r>
              <a:rPr lang="en-US" sz="2400" dirty="0">
                <a:solidFill>
                  <a:srgbClr val="000000"/>
                </a:solidFill>
                <a:latin typeface="Arial (Body)"/>
                <a:ea typeface="ＭＳ Ｐゴシック" charset="0"/>
              </a:rPr>
              <a:t>C 1321)</a:t>
            </a:r>
          </a:p>
          <a:p>
            <a:pPr marL="741553" lvl="1" indent="-284353" eaLnBrk="0" fontAlgn="base" hangingPunct="0">
              <a:spcAft>
                <a:spcPct val="0"/>
              </a:spcAft>
              <a:buFont typeface="Arial" panose="020B0604020202020204" pitchFamily="34" charset="0"/>
              <a:buChar char="–"/>
            </a:pPr>
            <a:r>
              <a:rPr lang="en-US" sz="2400" dirty="0">
                <a:solidFill>
                  <a:srgbClr val="000000"/>
                </a:solidFill>
                <a:latin typeface="Arial (Body)"/>
                <a:ea typeface="ＭＳ Ｐゴシック" charset="0"/>
              </a:rPr>
              <a:t>computes 128-bit message digest in 4-step process.</a:t>
            </a:r>
          </a:p>
          <a:p>
            <a:pPr marL="741553" lvl="1" indent="-284353" eaLnBrk="0" fontAlgn="base" hangingPunct="0">
              <a:spcAft>
                <a:spcPct val="0"/>
              </a:spcAft>
              <a:buFont typeface="Arial" panose="020B0604020202020204" pitchFamily="34" charset="0"/>
              <a:buChar char="–"/>
            </a:pPr>
            <a:r>
              <a:rPr lang="en-US" sz="2400" dirty="0">
                <a:solidFill>
                  <a:srgbClr val="000000"/>
                </a:solidFill>
                <a:latin typeface="Arial (Body)"/>
                <a:ea typeface="ＭＳ Ｐゴシック" charset="0"/>
              </a:rPr>
              <a:t>arbitrary 128-bit string x, appears difficult to construct msg m whose MD5 hash is equal to x</a:t>
            </a:r>
          </a:p>
          <a:p>
            <a:pPr marL="255651" lvl="0" indent="-255651" eaLnBrk="0" fontAlgn="base" hangingPunct="0">
              <a:spcAft>
                <a:spcPct val="0"/>
              </a:spcAft>
              <a:buFont typeface="Arial" panose="020B0604020202020204" pitchFamily="34" charset="0"/>
              <a:buChar char="•"/>
            </a:pPr>
            <a:r>
              <a:rPr lang="en-US" sz="2400" dirty="0">
                <a:solidFill>
                  <a:srgbClr val="000000"/>
                </a:solidFill>
                <a:latin typeface="Arial (Body)"/>
                <a:ea typeface="ＭＳ Ｐゴシック" charset="0"/>
              </a:rPr>
              <a:t>S</a:t>
            </a:r>
            <a:r>
              <a:rPr lang="en-US" sz="100" dirty="0">
                <a:solidFill>
                  <a:srgbClr val="000000"/>
                </a:solidFill>
                <a:latin typeface="Arial (Body)"/>
                <a:ea typeface="ＭＳ Ｐゴシック" charset="0"/>
              </a:rPr>
              <a:t> </a:t>
            </a:r>
            <a:r>
              <a:rPr lang="en-US" sz="2400" dirty="0">
                <a:solidFill>
                  <a:srgbClr val="000000"/>
                </a:solidFill>
                <a:latin typeface="Arial (Body)"/>
                <a:ea typeface="ＭＳ Ｐゴシック" charset="0"/>
              </a:rPr>
              <a:t>H</a:t>
            </a:r>
            <a:r>
              <a:rPr lang="en-US" sz="100" dirty="0">
                <a:solidFill>
                  <a:srgbClr val="000000"/>
                </a:solidFill>
                <a:latin typeface="Arial (Body)"/>
                <a:ea typeface="ＭＳ Ｐゴシック" charset="0"/>
              </a:rPr>
              <a:t> </a:t>
            </a:r>
            <a:r>
              <a:rPr lang="en-US" sz="2400" dirty="0">
                <a:solidFill>
                  <a:srgbClr val="000000"/>
                </a:solidFill>
                <a:latin typeface="Arial (Body)"/>
                <a:ea typeface="ＭＳ Ｐゴシック" charset="0"/>
              </a:rPr>
              <a:t>A</a:t>
            </a:r>
            <a:r>
              <a:rPr lang="en-US" sz="100" dirty="0">
                <a:solidFill>
                  <a:srgbClr val="000000"/>
                </a:solidFill>
                <a:latin typeface="Arial (Body)"/>
                <a:ea typeface="ＭＳ Ｐゴシック" charset="0"/>
              </a:rPr>
              <a:t> </a:t>
            </a:r>
            <a:r>
              <a:rPr lang="en-US" sz="2400" dirty="0">
                <a:solidFill>
                  <a:srgbClr val="000000"/>
                </a:solidFill>
                <a:latin typeface="Arial (Body)"/>
                <a:ea typeface="ＭＳ Ｐゴシック" charset="0"/>
              </a:rPr>
              <a:t>-</a:t>
            </a:r>
            <a:r>
              <a:rPr lang="en-US" sz="100" dirty="0">
                <a:solidFill>
                  <a:srgbClr val="000000"/>
                </a:solidFill>
                <a:latin typeface="Arial (Body)"/>
                <a:ea typeface="ＭＳ Ｐゴシック" charset="0"/>
              </a:rPr>
              <a:t> </a:t>
            </a:r>
            <a:r>
              <a:rPr lang="en-US" sz="2400" dirty="0">
                <a:solidFill>
                  <a:srgbClr val="000000"/>
                </a:solidFill>
                <a:latin typeface="Arial (Body)"/>
                <a:ea typeface="ＭＳ Ｐゴシック" charset="0"/>
              </a:rPr>
              <a:t>1 is also used</a:t>
            </a:r>
          </a:p>
          <a:p>
            <a:pPr marL="741553" lvl="1" indent="-284353" eaLnBrk="0" fontAlgn="base" hangingPunct="0">
              <a:spcAft>
                <a:spcPct val="0"/>
              </a:spcAft>
              <a:buFont typeface="Arial" panose="020B0604020202020204" pitchFamily="34" charset="0"/>
              <a:buChar char="–"/>
            </a:pPr>
            <a:r>
              <a:rPr lang="en-US" sz="2400" dirty="0">
                <a:solidFill>
                  <a:srgbClr val="000000"/>
                </a:solidFill>
                <a:latin typeface="Arial (Body)"/>
                <a:ea typeface="ＭＳ Ｐゴシック" charset="0"/>
              </a:rPr>
              <a:t>U</a:t>
            </a:r>
            <a:r>
              <a:rPr lang="en-US" sz="100" dirty="0">
                <a:solidFill>
                  <a:srgbClr val="000000"/>
                </a:solidFill>
                <a:latin typeface="Arial (Body)"/>
                <a:ea typeface="ＭＳ Ｐゴシック" charset="0"/>
              </a:rPr>
              <a:t> </a:t>
            </a:r>
            <a:r>
              <a:rPr lang="en-US" sz="2400" dirty="0">
                <a:solidFill>
                  <a:srgbClr val="000000"/>
                </a:solidFill>
                <a:latin typeface="Arial (Body)"/>
                <a:ea typeface="ＭＳ Ｐゴシック" charset="0"/>
              </a:rPr>
              <a:t>S standard [N</a:t>
            </a:r>
            <a:r>
              <a:rPr lang="en-US" sz="100" dirty="0">
                <a:solidFill>
                  <a:srgbClr val="000000"/>
                </a:solidFill>
                <a:latin typeface="Arial (Body)"/>
                <a:ea typeface="ＭＳ Ｐゴシック" charset="0"/>
              </a:rPr>
              <a:t> </a:t>
            </a:r>
            <a:r>
              <a:rPr lang="en-US" sz="2400" dirty="0">
                <a:solidFill>
                  <a:srgbClr val="000000"/>
                </a:solidFill>
                <a:latin typeface="Arial (Body)"/>
                <a:ea typeface="ＭＳ Ｐゴシック" charset="0"/>
              </a:rPr>
              <a:t>I</a:t>
            </a:r>
            <a:r>
              <a:rPr lang="en-US" sz="100" dirty="0">
                <a:solidFill>
                  <a:srgbClr val="000000"/>
                </a:solidFill>
                <a:latin typeface="Arial (Body)"/>
                <a:ea typeface="ＭＳ Ｐゴシック" charset="0"/>
              </a:rPr>
              <a:t> </a:t>
            </a:r>
            <a:r>
              <a:rPr lang="en-US" sz="2400" dirty="0">
                <a:solidFill>
                  <a:srgbClr val="000000"/>
                </a:solidFill>
                <a:latin typeface="Arial (Body)"/>
                <a:ea typeface="ＭＳ Ｐゴシック" charset="0"/>
              </a:rPr>
              <a:t>S</a:t>
            </a:r>
            <a:r>
              <a:rPr lang="en-US" sz="100" dirty="0">
                <a:solidFill>
                  <a:srgbClr val="000000"/>
                </a:solidFill>
                <a:latin typeface="Arial (Body)"/>
                <a:ea typeface="ＭＳ Ｐゴシック" charset="0"/>
              </a:rPr>
              <a:t> </a:t>
            </a:r>
            <a:r>
              <a:rPr lang="en-US" sz="2400" dirty="0">
                <a:solidFill>
                  <a:srgbClr val="000000"/>
                </a:solidFill>
                <a:latin typeface="Arial (Body)"/>
                <a:ea typeface="ＭＳ Ｐゴシック" charset="0"/>
              </a:rPr>
              <a:t>T, F</a:t>
            </a:r>
            <a:r>
              <a:rPr lang="en-US" sz="100" dirty="0">
                <a:solidFill>
                  <a:srgbClr val="000000"/>
                </a:solidFill>
                <a:latin typeface="Arial (Body)"/>
                <a:ea typeface="ＭＳ Ｐゴシック" charset="0"/>
              </a:rPr>
              <a:t> </a:t>
            </a:r>
            <a:r>
              <a:rPr lang="en-US" sz="2400" dirty="0">
                <a:solidFill>
                  <a:srgbClr val="000000"/>
                </a:solidFill>
                <a:latin typeface="Arial (Body)"/>
                <a:ea typeface="ＭＳ Ｐゴシック" charset="0"/>
              </a:rPr>
              <a:t>I</a:t>
            </a:r>
            <a:r>
              <a:rPr lang="en-US" sz="100" dirty="0">
                <a:solidFill>
                  <a:srgbClr val="000000"/>
                </a:solidFill>
                <a:latin typeface="Arial (Body)"/>
                <a:ea typeface="ＭＳ Ｐゴシック" charset="0"/>
              </a:rPr>
              <a:t> </a:t>
            </a:r>
            <a:r>
              <a:rPr lang="en-US" sz="2400" dirty="0">
                <a:solidFill>
                  <a:srgbClr val="000000"/>
                </a:solidFill>
                <a:latin typeface="Arial (Body)"/>
                <a:ea typeface="ＭＳ Ｐゴシック" charset="0"/>
              </a:rPr>
              <a:t>P</a:t>
            </a:r>
            <a:r>
              <a:rPr lang="en-US" sz="100" dirty="0">
                <a:solidFill>
                  <a:srgbClr val="000000"/>
                </a:solidFill>
                <a:latin typeface="Arial (Body)"/>
                <a:ea typeface="ＭＳ Ｐゴシック" charset="0"/>
              </a:rPr>
              <a:t> </a:t>
            </a:r>
            <a:r>
              <a:rPr lang="en-US" sz="2400" dirty="0">
                <a:solidFill>
                  <a:srgbClr val="000000"/>
                </a:solidFill>
                <a:latin typeface="Arial (Body)"/>
                <a:ea typeface="ＭＳ Ｐゴシック" charset="0"/>
              </a:rPr>
              <a:t>S P</a:t>
            </a:r>
            <a:r>
              <a:rPr lang="en-US" sz="100" dirty="0">
                <a:solidFill>
                  <a:srgbClr val="000000"/>
                </a:solidFill>
                <a:latin typeface="Arial (Body)"/>
                <a:ea typeface="ＭＳ Ｐゴシック" charset="0"/>
              </a:rPr>
              <a:t> </a:t>
            </a:r>
            <a:r>
              <a:rPr lang="en-US" sz="2400" dirty="0">
                <a:solidFill>
                  <a:srgbClr val="000000"/>
                </a:solidFill>
                <a:latin typeface="Arial (Body)"/>
                <a:ea typeface="ＭＳ Ｐゴシック" charset="0"/>
              </a:rPr>
              <a:t>U</a:t>
            </a:r>
            <a:r>
              <a:rPr lang="en-US" sz="100" dirty="0">
                <a:solidFill>
                  <a:srgbClr val="000000"/>
                </a:solidFill>
                <a:latin typeface="Arial (Body)"/>
                <a:ea typeface="ＭＳ Ｐゴシック" charset="0"/>
              </a:rPr>
              <a:t> </a:t>
            </a:r>
            <a:r>
              <a:rPr lang="en-US" sz="2400" dirty="0">
                <a:solidFill>
                  <a:srgbClr val="000000"/>
                </a:solidFill>
                <a:latin typeface="Arial (Body)"/>
                <a:ea typeface="ＭＳ Ｐゴシック" charset="0"/>
              </a:rPr>
              <a:t>B 180-1]</a:t>
            </a:r>
          </a:p>
          <a:p>
            <a:pPr marL="741553" lvl="1" indent="-284353" eaLnBrk="0" fontAlgn="base" hangingPunct="0">
              <a:spcAft>
                <a:spcPct val="0"/>
              </a:spcAft>
              <a:buFont typeface="Arial" panose="020B0604020202020204" pitchFamily="34" charset="0"/>
              <a:buChar char="–"/>
            </a:pPr>
            <a:r>
              <a:rPr lang="en-US" sz="2400" dirty="0">
                <a:solidFill>
                  <a:srgbClr val="000000"/>
                </a:solidFill>
                <a:latin typeface="Arial (Body)"/>
                <a:ea typeface="ＭＳ Ｐゴシック" charset="0"/>
              </a:rPr>
              <a:t>160-bit message digest</a:t>
            </a:r>
          </a:p>
        </p:txBody>
      </p:sp>
    </p:spTree>
    <p:extLst>
      <p:ext uri="{BB962C8B-B14F-4D97-AF65-F5344CB8AC3E}">
        <p14:creationId xmlns:p14="http://schemas.microsoft.com/office/powerpoint/2010/main" val="150249997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eaLnBrk="0" fontAlgn="base" hangingPunct="0">
              <a:spcBef>
                <a:spcPct val="0"/>
              </a:spcBef>
              <a:spcAft>
                <a:spcPct val="0"/>
              </a:spcAft>
              <a:buClrTx/>
            </a:pPr>
            <a:r>
              <a:rPr lang="en-US" dirty="0">
                <a:latin typeface="Times New Roman" panose="02020603050405020304" pitchFamily="18" charset="0"/>
                <a:ea typeface="ＭＳ Ｐゴシック" charset="0"/>
              </a:rPr>
              <a:t>Recall: ap5.0 Security Hole</a:t>
            </a:r>
          </a:p>
        </p:txBody>
      </p:sp>
      <p:sp>
        <p:nvSpPr>
          <p:cNvPr id="3" name="Text Placeholder 2"/>
          <p:cNvSpPr>
            <a:spLocks noGrp="1"/>
          </p:cNvSpPr>
          <p:nvPr>
            <p:ph type="body" idx="1"/>
          </p:nvPr>
        </p:nvSpPr>
        <p:spPr>
          <a:xfrm>
            <a:off x="457200" y="1600200"/>
            <a:ext cx="8229600" cy="930729"/>
          </a:xfrm>
        </p:spPr>
        <p:txBody>
          <a:bodyPr/>
          <a:lstStyle/>
          <a:p>
            <a:pPr marL="0" indent="0" eaLnBrk="0" fontAlgn="base" hangingPunct="0">
              <a:spcAft>
                <a:spcPct val="0"/>
              </a:spcAft>
              <a:buNone/>
              <a:tabLst/>
              <a:defRPr/>
            </a:pPr>
            <a:r>
              <a:rPr lang="en-US" sz="2400" b="1" dirty="0">
                <a:solidFill>
                  <a:schemeClr val="tx1"/>
                </a:solidFill>
                <a:latin typeface="+mn-lt"/>
              </a:rPr>
              <a:t>man (or woman) in the middle attack: </a:t>
            </a:r>
            <a:r>
              <a:rPr lang="en-US" sz="2400" dirty="0">
                <a:latin typeface="+mn-lt"/>
              </a:rPr>
              <a:t>Trudy poses as Alice (to Bob) and as Bob (to Alice)</a:t>
            </a:r>
          </a:p>
        </p:txBody>
      </p:sp>
      <p:pic>
        <p:nvPicPr>
          <p:cNvPr id="4" name="Picture 3" descr="In a line is Alice, Trudy, and Bob. They make up 2 columns of a diagram with arrows bouncing between them like zig zags. Column 1, between Alice and Trudy. 1, Alice to Trudy, I am Alice. 2, R. 3, K sub A to the minus power left parenthesis R right parenthesis. 4, Send me your public key. 5, K sub A to the plus power. Column 2, between Trudy and Bob. 6, Trudy to Bob, I am Alice. 7, I am Alice. 8, R. 9, K sub T to the minus power left parenthesis R right parenthesis. 10, send me your public key. 11, K sub T to the plus power. From Bob to Trudy, K sub T to the plus power left parenthesis m right parenthesis. This arrow points to, Trudy gets m = K sub T to the minus power left parenthesis K sub T to the plus power left parenthesis right parenthesis right parenthesis, sends m to Alice encrypted with Alice’s public key. From here, an arrow, K sub A to the plus power left parenthesis m right parenthesis, to m = K sub A to the minus power left parenthesis K sub A the plus power left parenthesis m right parenthesis right parenthesis. "/>
          <p:cNvPicPr>
            <a:picLocks noChangeAspect="1"/>
          </p:cNvPicPr>
          <p:nvPr/>
        </p:nvPicPr>
        <p:blipFill>
          <a:blip r:embed="rId2"/>
          <a:stretch>
            <a:fillRect/>
          </a:stretch>
        </p:blipFill>
        <p:spPr>
          <a:xfrm>
            <a:off x="1539852" y="2818479"/>
            <a:ext cx="6064296" cy="3171503"/>
          </a:xfrm>
          <a:prstGeom prst="rect">
            <a:avLst/>
          </a:prstGeom>
        </p:spPr>
      </p:pic>
    </p:spTree>
    <p:extLst>
      <p:ext uri="{BB962C8B-B14F-4D97-AF65-F5344CB8AC3E}">
        <p14:creationId xmlns:p14="http://schemas.microsoft.com/office/powerpoint/2010/main" val="194705307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eaLnBrk="0" fontAlgn="base" hangingPunct="0">
              <a:spcBef>
                <a:spcPct val="0"/>
              </a:spcBef>
              <a:spcAft>
                <a:spcPct val="0"/>
              </a:spcAft>
              <a:buClrTx/>
            </a:pPr>
            <a:r>
              <a:rPr lang="en-US" dirty="0">
                <a:latin typeface="Times New Roman" panose="02020603050405020304" pitchFamily="18" charset="0"/>
                <a:ea typeface="ＭＳ Ｐゴシック" charset="0"/>
              </a:rPr>
              <a:t>Public-Key Certification</a:t>
            </a:r>
          </a:p>
        </p:txBody>
      </p:sp>
      <p:sp>
        <p:nvSpPr>
          <p:cNvPr id="3" name="Text Placeholder 2"/>
          <p:cNvSpPr>
            <a:spLocks noGrp="1"/>
          </p:cNvSpPr>
          <p:nvPr>
            <p:ph type="body" idx="1"/>
          </p:nvPr>
        </p:nvSpPr>
        <p:spPr/>
        <p:txBody>
          <a:bodyPr wrap="square" lIns="91425" tIns="91425" rIns="91425" bIns="91425">
            <a:spAutoFit/>
          </a:bodyPr>
          <a:lstStyle/>
          <a:p>
            <a:pPr marL="255651" lvl="0" indent="-255651" eaLnBrk="0" fontAlgn="base" hangingPunct="0">
              <a:spcAft>
                <a:spcPct val="0"/>
              </a:spcAft>
              <a:buFont typeface="Arial" panose="020B0604020202020204" pitchFamily="34" charset="0"/>
              <a:buChar char="•"/>
            </a:pPr>
            <a:r>
              <a:rPr lang="en-US" sz="2200" dirty="0">
                <a:solidFill>
                  <a:srgbClr val="000000"/>
                </a:solidFill>
                <a:latin typeface="Arial (Body)"/>
                <a:ea typeface="ＭＳ Ｐゴシック" charset="0"/>
              </a:rPr>
              <a:t>motivation: Trudy plays pizza prank on Bob</a:t>
            </a:r>
          </a:p>
          <a:p>
            <a:pPr marL="741553" lvl="1" indent="-284353" eaLnBrk="0" fontAlgn="base" hangingPunct="0">
              <a:spcAft>
                <a:spcPct val="0"/>
              </a:spcAft>
              <a:buFont typeface="Arial" panose="020B0604020202020204" pitchFamily="34" charset="0"/>
              <a:buChar char="–"/>
            </a:pPr>
            <a:r>
              <a:rPr lang="en-US" sz="2200" dirty="0">
                <a:solidFill>
                  <a:srgbClr val="000000"/>
                </a:solidFill>
                <a:latin typeface="Arial (Body)"/>
                <a:ea typeface="ＭＳ Ｐゴシック" charset="0"/>
              </a:rPr>
              <a:t>Trudy creates e-mail order:</a:t>
            </a:r>
            <a:br>
              <a:rPr lang="en-US" sz="2200" dirty="0">
                <a:solidFill>
                  <a:srgbClr val="000000"/>
                </a:solidFill>
                <a:latin typeface="Arial (Body)"/>
                <a:ea typeface="ＭＳ Ｐゴシック" charset="0"/>
              </a:rPr>
            </a:br>
            <a:r>
              <a:rPr lang="en-US" sz="2200" b="1" dirty="0">
                <a:solidFill>
                  <a:srgbClr val="000000"/>
                </a:solidFill>
                <a:latin typeface="Arial (Body)"/>
                <a:ea typeface="ＭＳ Ｐゴシック" charset="0"/>
              </a:rPr>
              <a:t>Dear Pizza Store, Please deliver to me four pepperoni pizzas. Thank you, Bob</a:t>
            </a:r>
          </a:p>
          <a:p>
            <a:pPr marL="741553" lvl="1" indent="-284353" eaLnBrk="0" fontAlgn="base" hangingPunct="0">
              <a:spcAft>
                <a:spcPct val="0"/>
              </a:spcAft>
              <a:buFont typeface="Arial" panose="020B0604020202020204" pitchFamily="34" charset="0"/>
              <a:buChar char="–"/>
            </a:pPr>
            <a:r>
              <a:rPr lang="en-US" sz="2200" dirty="0">
                <a:solidFill>
                  <a:srgbClr val="000000"/>
                </a:solidFill>
                <a:latin typeface="Arial (Body)"/>
                <a:ea typeface="ＭＳ Ｐゴシック" charset="0"/>
              </a:rPr>
              <a:t>Trudy signs order with her private key</a:t>
            </a:r>
          </a:p>
          <a:p>
            <a:pPr marL="741553" lvl="1" indent="-284353" eaLnBrk="0" fontAlgn="base" hangingPunct="0">
              <a:spcAft>
                <a:spcPct val="0"/>
              </a:spcAft>
              <a:buFont typeface="Arial" panose="020B0604020202020204" pitchFamily="34" charset="0"/>
              <a:buChar char="–"/>
            </a:pPr>
            <a:r>
              <a:rPr lang="en-US" sz="2200" dirty="0">
                <a:solidFill>
                  <a:srgbClr val="000000"/>
                </a:solidFill>
                <a:latin typeface="Arial (Body)"/>
                <a:ea typeface="ＭＳ Ｐゴシック" charset="0"/>
              </a:rPr>
              <a:t>Trudy sends order to Pizza Store</a:t>
            </a:r>
          </a:p>
          <a:p>
            <a:pPr marL="741553" lvl="1" indent="-284353" eaLnBrk="0" fontAlgn="base" hangingPunct="0">
              <a:spcAft>
                <a:spcPct val="0"/>
              </a:spcAft>
              <a:buFont typeface="Arial" panose="020B0604020202020204" pitchFamily="34" charset="0"/>
              <a:buChar char="–"/>
            </a:pPr>
            <a:r>
              <a:rPr lang="en-US" sz="2200" dirty="0">
                <a:solidFill>
                  <a:srgbClr val="000000"/>
                </a:solidFill>
                <a:latin typeface="Arial (Body)"/>
                <a:ea typeface="ＭＳ Ｐゴシック" charset="0"/>
              </a:rPr>
              <a:t>Trudy sends to Pizza Store her public key, but says it’</a:t>
            </a:r>
            <a:r>
              <a:rPr lang="en-US" altLang="ja-JP" sz="2200" dirty="0">
                <a:solidFill>
                  <a:srgbClr val="000000"/>
                </a:solidFill>
                <a:latin typeface="Arial (Body)"/>
                <a:ea typeface="ＭＳ Ｐゴシック" charset="0"/>
              </a:rPr>
              <a:t>s Bob’s public key</a:t>
            </a:r>
          </a:p>
          <a:p>
            <a:pPr marL="741553" lvl="1" indent="-284353" eaLnBrk="0" fontAlgn="base" hangingPunct="0">
              <a:spcAft>
                <a:spcPct val="0"/>
              </a:spcAft>
              <a:buFont typeface="Arial" panose="020B0604020202020204" pitchFamily="34" charset="0"/>
              <a:buChar char="–"/>
            </a:pPr>
            <a:r>
              <a:rPr lang="en-US" sz="2200" dirty="0">
                <a:solidFill>
                  <a:srgbClr val="000000"/>
                </a:solidFill>
                <a:latin typeface="Arial (Body)"/>
                <a:ea typeface="ＭＳ Ｐゴシック" charset="0"/>
              </a:rPr>
              <a:t>Pizza Store verifies signature; then delivers four pepperoni pizzas to Bob</a:t>
            </a:r>
          </a:p>
          <a:p>
            <a:pPr marL="741553" lvl="1" indent="-284353" eaLnBrk="0" fontAlgn="base" hangingPunct="0">
              <a:spcAft>
                <a:spcPct val="0"/>
              </a:spcAft>
              <a:buFont typeface="Arial" panose="020B0604020202020204" pitchFamily="34" charset="0"/>
              <a:buChar char="–"/>
            </a:pPr>
            <a:r>
              <a:rPr lang="en-US" sz="2200" dirty="0">
                <a:solidFill>
                  <a:srgbClr val="000000"/>
                </a:solidFill>
                <a:latin typeface="Arial (Body)"/>
                <a:ea typeface="ＭＳ Ｐゴシック" charset="0"/>
              </a:rPr>
              <a:t>Bob doesn’</a:t>
            </a:r>
            <a:r>
              <a:rPr lang="en-US" altLang="ja-JP" sz="2200" dirty="0">
                <a:solidFill>
                  <a:srgbClr val="000000"/>
                </a:solidFill>
                <a:latin typeface="Arial (Body)"/>
                <a:ea typeface="ＭＳ Ｐゴシック" charset="0"/>
              </a:rPr>
              <a:t>t even like pepperoni</a:t>
            </a:r>
          </a:p>
        </p:txBody>
      </p:sp>
    </p:spTree>
    <p:extLst>
      <p:ext uri="{BB962C8B-B14F-4D97-AF65-F5344CB8AC3E}">
        <p14:creationId xmlns:p14="http://schemas.microsoft.com/office/powerpoint/2010/main" val="171960301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eaLnBrk="0" fontAlgn="base" hangingPunct="0">
              <a:spcBef>
                <a:spcPct val="0"/>
              </a:spcBef>
              <a:spcAft>
                <a:spcPct val="0"/>
              </a:spcAft>
              <a:buClrTx/>
            </a:pPr>
            <a:r>
              <a:rPr lang="en-US" dirty="0">
                <a:latin typeface="Times New Roman" panose="02020603050405020304" pitchFamily="18" charset="0"/>
                <a:ea typeface="ＭＳ Ｐゴシック" charset="0"/>
              </a:rPr>
              <a:t>Certification Authorities </a:t>
            </a:r>
            <a:r>
              <a:rPr lang="en-US" sz="2000" b="0" dirty="0">
                <a:latin typeface="Times New Roman" panose="02020603050405020304" pitchFamily="18" charset="0"/>
                <a:ea typeface="ＭＳ Ｐゴシック" charset="0"/>
              </a:rPr>
              <a:t>(1 of 2)</a:t>
            </a:r>
          </a:p>
        </p:txBody>
      </p:sp>
      <p:sp>
        <p:nvSpPr>
          <p:cNvPr id="3" name="Content Placeholder 2"/>
          <p:cNvSpPr>
            <a:spLocks noGrp="1"/>
          </p:cNvSpPr>
          <p:nvPr>
            <p:ph type="body" idx="1"/>
          </p:nvPr>
        </p:nvSpPr>
        <p:spPr>
          <a:xfrm>
            <a:off x="457200" y="1600200"/>
            <a:ext cx="8229600" cy="2977708"/>
          </a:xfrm>
        </p:spPr>
        <p:txBody>
          <a:bodyPr wrap="square" lIns="91425" tIns="91425" rIns="91425" bIns="91425">
            <a:spAutoFit/>
          </a:bodyPr>
          <a:lstStyle/>
          <a:p>
            <a:pPr marL="255651" lvl="0" indent="-255651" eaLnBrk="0" fontAlgn="base" hangingPunct="0">
              <a:spcAft>
                <a:spcPct val="0"/>
              </a:spcAft>
              <a:buFont typeface="Arial" panose="020B0604020202020204" pitchFamily="34" charset="0"/>
              <a:buChar char="•"/>
            </a:pPr>
            <a:r>
              <a:rPr lang="en-US" sz="2200" b="1" dirty="0">
                <a:solidFill>
                  <a:srgbClr val="000000"/>
                </a:solidFill>
                <a:latin typeface="Arial (Body)"/>
                <a:ea typeface="ＭＳ Ｐゴシック" charset="0"/>
              </a:rPr>
              <a:t>certification authority (C</a:t>
            </a:r>
            <a:r>
              <a:rPr lang="en-US" sz="100" b="1" dirty="0">
                <a:solidFill>
                  <a:srgbClr val="000000"/>
                </a:solidFill>
                <a:latin typeface="Arial (Body)"/>
                <a:ea typeface="ＭＳ Ｐゴシック" charset="0"/>
              </a:rPr>
              <a:t> </a:t>
            </a:r>
            <a:r>
              <a:rPr lang="en-US" sz="2200" b="1" dirty="0">
                <a:solidFill>
                  <a:srgbClr val="000000"/>
                </a:solidFill>
                <a:latin typeface="Arial (Body)"/>
                <a:ea typeface="ＭＳ Ｐゴシック" charset="0"/>
              </a:rPr>
              <a:t>A): </a:t>
            </a:r>
            <a:r>
              <a:rPr lang="en-US" sz="2200" dirty="0">
                <a:solidFill>
                  <a:srgbClr val="000000"/>
                </a:solidFill>
                <a:latin typeface="Arial (Body)"/>
                <a:ea typeface="ＭＳ Ｐゴシック" charset="0"/>
              </a:rPr>
              <a:t>binds public key to particular entity, E.</a:t>
            </a:r>
          </a:p>
          <a:p>
            <a:pPr marL="255651" lvl="0" indent="-255651" eaLnBrk="0" fontAlgn="base" hangingPunct="0">
              <a:spcAft>
                <a:spcPct val="0"/>
              </a:spcAft>
              <a:buFont typeface="Arial" panose="020B0604020202020204" pitchFamily="34" charset="0"/>
              <a:buChar char="•"/>
            </a:pPr>
            <a:r>
              <a:rPr lang="en-US" sz="2200" dirty="0">
                <a:solidFill>
                  <a:srgbClr val="000000"/>
                </a:solidFill>
                <a:latin typeface="Arial (Body)"/>
                <a:ea typeface="ＭＳ Ｐゴシック" charset="0"/>
              </a:rPr>
              <a:t>E(person, router) registers its public key with C</a:t>
            </a:r>
            <a:r>
              <a:rPr lang="en-US" sz="100" dirty="0">
                <a:solidFill>
                  <a:srgbClr val="000000"/>
                </a:solidFill>
                <a:latin typeface="Arial (Body)"/>
                <a:ea typeface="ＭＳ Ｐゴシック" charset="0"/>
              </a:rPr>
              <a:t> </a:t>
            </a:r>
            <a:r>
              <a:rPr lang="en-US" sz="2200" dirty="0">
                <a:solidFill>
                  <a:srgbClr val="000000"/>
                </a:solidFill>
                <a:latin typeface="Arial (Body)"/>
                <a:ea typeface="ＭＳ Ｐゴシック" charset="0"/>
              </a:rPr>
              <a:t>A.</a:t>
            </a:r>
          </a:p>
          <a:p>
            <a:pPr marL="741553" lvl="1" indent="-284353" eaLnBrk="0" fontAlgn="base" hangingPunct="0">
              <a:spcAft>
                <a:spcPct val="0"/>
              </a:spcAft>
              <a:buFont typeface="Arial" panose="020B0604020202020204" pitchFamily="34" charset="0"/>
              <a:buChar char="–"/>
            </a:pPr>
            <a:r>
              <a:rPr lang="en-US" sz="2200" dirty="0">
                <a:solidFill>
                  <a:srgbClr val="000000"/>
                </a:solidFill>
                <a:latin typeface="Arial (Body)"/>
                <a:ea typeface="ＭＳ Ｐゴシック" charset="0"/>
              </a:rPr>
              <a:t>E provides “</a:t>
            </a:r>
            <a:r>
              <a:rPr lang="en-US" altLang="ja-JP" sz="2200" dirty="0">
                <a:solidFill>
                  <a:srgbClr val="000000"/>
                </a:solidFill>
                <a:latin typeface="Arial (Body)"/>
                <a:ea typeface="ＭＳ Ｐゴシック" charset="0"/>
              </a:rPr>
              <a:t>proof of identity” to C</a:t>
            </a:r>
            <a:r>
              <a:rPr lang="en-US" altLang="ja-JP" sz="100" dirty="0">
                <a:solidFill>
                  <a:srgbClr val="000000"/>
                </a:solidFill>
                <a:latin typeface="Arial (Body)"/>
                <a:ea typeface="ＭＳ Ｐゴシック" charset="0"/>
              </a:rPr>
              <a:t> </a:t>
            </a:r>
            <a:r>
              <a:rPr lang="en-US" altLang="ja-JP" sz="2200" dirty="0">
                <a:solidFill>
                  <a:srgbClr val="000000"/>
                </a:solidFill>
                <a:latin typeface="Arial (Body)"/>
                <a:ea typeface="ＭＳ Ｐゴシック" charset="0"/>
              </a:rPr>
              <a:t>A.</a:t>
            </a:r>
          </a:p>
          <a:p>
            <a:pPr marL="741553" lvl="1" indent="-284353" eaLnBrk="0" fontAlgn="base" hangingPunct="0">
              <a:spcAft>
                <a:spcPct val="0"/>
              </a:spcAft>
              <a:buFont typeface="Arial" panose="020B0604020202020204" pitchFamily="34" charset="0"/>
              <a:buChar char="–"/>
            </a:pPr>
            <a:r>
              <a:rPr lang="en-US" sz="2200" dirty="0">
                <a:solidFill>
                  <a:srgbClr val="000000"/>
                </a:solidFill>
                <a:latin typeface="Arial (Body)"/>
                <a:ea typeface="ＭＳ Ｐゴシック" charset="0"/>
              </a:rPr>
              <a:t>C</a:t>
            </a:r>
            <a:r>
              <a:rPr lang="en-US" sz="100" dirty="0">
                <a:solidFill>
                  <a:srgbClr val="000000"/>
                </a:solidFill>
                <a:latin typeface="Arial (Body)"/>
                <a:ea typeface="ＭＳ Ｐゴシック" charset="0"/>
              </a:rPr>
              <a:t> </a:t>
            </a:r>
            <a:r>
              <a:rPr lang="en-US" sz="2200" dirty="0">
                <a:solidFill>
                  <a:srgbClr val="000000"/>
                </a:solidFill>
                <a:latin typeface="Arial (Body)"/>
                <a:ea typeface="ＭＳ Ｐゴシック" charset="0"/>
              </a:rPr>
              <a:t>A creates certificate binding E to its public key.</a:t>
            </a:r>
          </a:p>
          <a:p>
            <a:pPr marL="741553" lvl="1" indent="-284353" eaLnBrk="0" fontAlgn="base" hangingPunct="0">
              <a:spcAft>
                <a:spcPct val="0"/>
              </a:spcAft>
              <a:buFont typeface="Arial" panose="020B0604020202020204" pitchFamily="34" charset="0"/>
              <a:buChar char="–"/>
            </a:pPr>
            <a:r>
              <a:rPr lang="en-US" sz="2200" dirty="0">
                <a:solidFill>
                  <a:srgbClr val="000000"/>
                </a:solidFill>
                <a:latin typeface="Arial (Body)"/>
                <a:ea typeface="ＭＳ Ｐゴシック" charset="0"/>
              </a:rPr>
              <a:t>certificate containing E’</a:t>
            </a:r>
            <a:r>
              <a:rPr lang="en-US" altLang="ja-JP" sz="2200" dirty="0">
                <a:solidFill>
                  <a:srgbClr val="000000"/>
                </a:solidFill>
                <a:latin typeface="Arial (Body)"/>
                <a:ea typeface="ＭＳ Ｐゴシック" charset="0"/>
              </a:rPr>
              <a:t>s public key digitally signed by C</a:t>
            </a:r>
            <a:r>
              <a:rPr lang="en-US" altLang="ja-JP" sz="100" dirty="0">
                <a:solidFill>
                  <a:srgbClr val="000000"/>
                </a:solidFill>
                <a:latin typeface="Arial (Body)"/>
                <a:ea typeface="ＭＳ Ｐゴシック" charset="0"/>
              </a:rPr>
              <a:t> </a:t>
            </a:r>
            <a:r>
              <a:rPr lang="en-US" altLang="ja-JP" sz="2200" dirty="0">
                <a:solidFill>
                  <a:srgbClr val="000000"/>
                </a:solidFill>
                <a:latin typeface="Arial (Body)"/>
                <a:ea typeface="ＭＳ Ｐゴシック" charset="0"/>
              </a:rPr>
              <a:t>A – C</a:t>
            </a:r>
            <a:r>
              <a:rPr lang="en-US" altLang="ja-JP" sz="100" dirty="0">
                <a:solidFill>
                  <a:srgbClr val="000000"/>
                </a:solidFill>
                <a:latin typeface="Arial (Body)"/>
                <a:ea typeface="ＭＳ Ｐゴシック" charset="0"/>
              </a:rPr>
              <a:t> </a:t>
            </a:r>
            <a:r>
              <a:rPr lang="en-US" altLang="ja-JP" sz="2200" dirty="0">
                <a:solidFill>
                  <a:srgbClr val="000000"/>
                </a:solidFill>
                <a:latin typeface="Arial (Body)"/>
                <a:ea typeface="ＭＳ Ｐゴシック" charset="0"/>
              </a:rPr>
              <a:t>A says “this is E’s public key”</a:t>
            </a:r>
          </a:p>
        </p:txBody>
      </p:sp>
      <p:pic>
        <p:nvPicPr>
          <p:cNvPr id="14" name="Picture 13" descr="A diagram has 3 connected main parts. Part 1. Bob’s public key, K sub B to the plus power. This part also links to a building. Bob’s identifying information also links to the building. Part 2. Digital signature, encrypt. C A private key, K sub C A to the minus power links to this part. Part 3. Certificate for Bob’s public key, signed by C A."/>
          <p:cNvPicPr>
            <a:picLocks noChangeAspect="1"/>
          </p:cNvPicPr>
          <p:nvPr/>
        </p:nvPicPr>
        <p:blipFill>
          <a:blip r:embed="rId2"/>
          <a:stretch>
            <a:fillRect/>
          </a:stretch>
        </p:blipFill>
        <p:spPr>
          <a:xfrm>
            <a:off x="1532440" y="4691301"/>
            <a:ext cx="6079120" cy="1650952"/>
          </a:xfrm>
          <a:prstGeom prst="rect">
            <a:avLst/>
          </a:prstGeom>
        </p:spPr>
      </p:pic>
    </p:spTree>
    <p:extLst>
      <p:ext uri="{BB962C8B-B14F-4D97-AF65-F5344CB8AC3E}">
        <p14:creationId xmlns:p14="http://schemas.microsoft.com/office/powerpoint/2010/main" val="159281260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eaLnBrk="0" fontAlgn="base" hangingPunct="0">
              <a:spcBef>
                <a:spcPct val="0"/>
              </a:spcBef>
              <a:spcAft>
                <a:spcPct val="0"/>
              </a:spcAft>
              <a:buClrTx/>
            </a:pPr>
            <a:r>
              <a:rPr lang="en-US" dirty="0">
                <a:latin typeface="Times New Roman" panose="02020603050405020304" pitchFamily="18" charset="0"/>
                <a:ea typeface="ＭＳ Ｐゴシック" charset="0"/>
              </a:rPr>
              <a:t>Certification Authorities </a:t>
            </a:r>
            <a:r>
              <a:rPr lang="en-US" sz="2000" b="0" dirty="0">
                <a:latin typeface="Times New Roman" panose="02020603050405020304" pitchFamily="18" charset="0"/>
                <a:ea typeface="ＭＳ Ｐゴシック" charset="0"/>
              </a:rPr>
              <a:t>(2 of 2)</a:t>
            </a:r>
          </a:p>
        </p:txBody>
      </p:sp>
      <p:sp>
        <p:nvSpPr>
          <p:cNvPr id="3" name="Text Placeholder 2"/>
          <p:cNvSpPr>
            <a:spLocks noGrp="1"/>
          </p:cNvSpPr>
          <p:nvPr>
            <p:ph type="body" idx="1"/>
          </p:nvPr>
        </p:nvSpPr>
        <p:spPr>
          <a:xfrm>
            <a:off x="457200" y="1600200"/>
            <a:ext cx="8229600" cy="1763486"/>
          </a:xfrm>
        </p:spPr>
        <p:txBody>
          <a:bodyPr/>
          <a:lstStyle/>
          <a:p>
            <a:r>
              <a:rPr lang="en-US" sz="2400" dirty="0">
                <a:solidFill>
                  <a:schemeClr val="tx1"/>
                </a:solidFill>
                <a:latin typeface="+mn-lt"/>
              </a:rPr>
              <a:t>when Alice wants Bob’</a:t>
            </a:r>
            <a:r>
              <a:rPr lang="en-US" altLang="ja-JP" sz="2400" dirty="0">
                <a:solidFill>
                  <a:schemeClr val="tx1"/>
                </a:solidFill>
                <a:latin typeface="+mn-lt"/>
              </a:rPr>
              <a:t>s public key:</a:t>
            </a:r>
          </a:p>
          <a:p>
            <a:pPr lvl="1"/>
            <a:r>
              <a:rPr lang="en-US" sz="2400" dirty="0">
                <a:solidFill>
                  <a:schemeClr val="tx1"/>
                </a:solidFill>
                <a:latin typeface="+mn-lt"/>
              </a:rPr>
              <a:t>gets Bob’</a:t>
            </a:r>
            <a:r>
              <a:rPr lang="en-US" altLang="ja-JP" sz="2400" dirty="0">
                <a:solidFill>
                  <a:schemeClr val="tx1"/>
                </a:solidFill>
                <a:latin typeface="+mn-lt"/>
              </a:rPr>
              <a:t>s certificate (Bob or elsewhere).</a:t>
            </a:r>
          </a:p>
          <a:p>
            <a:pPr lvl="1"/>
            <a:r>
              <a:rPr lang="en-US" sz="2400" dirty="0">
                <a:solidFill>
                  <a:schemeClr val="tx1"/>
                </a:solidFill>
                <a:latin typeface="+mn-lt"/>
              </a:rPr>
              <a:t>apply CA’</a:t>
            </a:r>
            <a:r>
              <a:rPr lang="en-US" altLang="ja-JP" sz="2400" dirty="0">
                <a:solidFill>
                  <a:schemeClr val="tx1"/>
                </a:solidFill>
                <a:latin typeface="+mn-lt"/>
              </a:rPr>
              <a:t>s public key to Bob’s certificate, get Bob’s public key</a:t>
            </a:r>
            <a:endParaRPr lang="en-US" sz="2400" dirty="0">
              <a:solidFill>
                <a:schemeClr val="tx1"/>
              </a:solidFill>
              <a:latin typeface="+mn-lt"/>
            </a:endParaRPr>
          </a:p>
        </p:txBody>
      </p:sp>
      <p:pic>
        <p:nvPicPr>
          <p:cNvPr id="4" name="Picture 3" descr="A diagram has 3 connected main parts. Part 1. Key, K sub B to the plus power. Part 2. Digital signature, decrypt. A building, C A public key, K sub C A to the plus power, points to this part. Part 3. Bob’s public key, K sub B to the plus power."/>
          <p:cNvPicPr>
            <a:picLocks noChangeAspect="1"/>
          </p:cNvPicPr>
          <p:nvPr/>
        </p:nvPicPr>
        <p:blipFill>
          <a:blip r:embed="rId2"/>
          <a:stretch>
            <a:fillRect/>
          </a:stretch>
        </p:blipFill>
        <p:spPr>
          <a:xfrm>
            <a:off x="1496301" y="3526974"/>
            <a:ext cx="6151397" cy="2682472"/>
          </a:xfrm>
          <a:prstGeom prst="rect">
            <a:avLst/>
          </a:prstGeom>
        </p:spPr>
      </p:pic>
      <mc:AlternateContent xmlns:mc="http://schemas.openxmlformats.org/markup-compatibility/2006">
        <mc:Choice xmlns:p14="http://schemas.microsoft.com/office/powerpoint/2010/main" Requires="p14">
          <p:contentPart p14:bwMode="auto" r:id="rId3">
            <p14:nvContentPartPr>
              <p14:cNvPr id="5" name="Ink 4">
                <a:extLst>
                  <a:ext uri="{FF2B5EF4-FFF2-40B4-BE49-F238E27FC236}">
                    <a16:creationId xmlns:a16="http://schemas.microsoft.com/office/drawing/2014/main" id="{23D96A1B-0149-7840-B174-E3311F2B30CB}"/>
                  </a:ext>
                </a:extLst>
              </p14:cNvPr>
              <p14:cNvContentPartPr/>
              <p14:nvPr/>
            </p14:nvContentPartPr>
            <p14:xfrm>
              <a:off x="3772080" y="4998600"/>
              <a:ext cx="360" cy="360"/>
            </p14:xfrm>
          </p:contentPart>
        </mc:Choice>
        <mc:Fallback>
          <p:pic>
            <p:nvPicPr>
              <p:cNvPr id="5" name="Ink 4">
                <a:extLst>
                  <a:ext uri="{FF2B5EF4-FFF2-40B4-BE49-F238E27FC236}">
                    <a16:creationId xmlns:a16="http://schemas.microsoft.com/office/drawing/2014/main" id="{23D96A1B-0149-7840-B174-E3311F2B30CB}"/>
                  </a:ext>
                </a:extLst>
              </p:cNvPr>
              <p:cNvPicPr/>
              <p:nvPr/>
            </p:nvPicPr>
            <p:blipFill>
              <a:blip r:embed="rId4"/>
              <a:stretch>
                <a:fillRect/>
              </a:stretch>
            </p:blipFill>
            <p:spPr>
              <a:xfrm>
                <a:off x="3756240" y="4935240"/>
                <a:ext cx="31680" cy="12708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6" name="Ink 5">
                <a:extLst>
                  <a:ext uri="{FF2B5EF4-FFF2-40B4-BE49-F238E27FC236}">
                    <a16:creationId xmlns:a16="http://schemas.microsoft.com/office/drawing/2014/main" id="{C62CEE3B-0F2F-9349-99F8-703C8374F03C}"/>
                  </a:ext>
                </a:extLst>
              </p14:cNvPr>
              <p14:cNvContentPartPr/>
              <p14:nvPr/>
            </p14:nvContentPartPr>
            <p14:xfrm>
              <a:off x="702360" y="964440"/>
              <a:ext cx="360" cy="360"/>
            </p14:xfrm>
          </p:contentPart>
        </mc:Choice>
        <mc:Fallback>
          <p:pic>
            <p:nvPicPr>
              <p:cNvPr id="6" name="Ink 5">
                <a:extLst>
                  <a:ext uri="{FF2B5EF4-FFF2-40B4-BE49-F238E27FC236}">
                    <a16:creationId xmlns:a16="http://schemas.microsoft.com/office/drawing/2014/main" id="{C62CEE3B-0F2F-9349-99F8-703C8374F03C}"/>
                  </a:ext>
                </a:extLst>
              </p:cNvPr>
              <p:cNvPicPr/>
              <p:nvPr/>
            </p:nvPicPr>
            <p:blipFill>
              <a:blip r:embed="rId4"/>
              <a:stretch>
                <a:fillRect/>
              </a:stretch>
            </p:blipFill>
            <p:spPr>
              <a:xfrm>
                <a:off x="686520" y="901080"/>
                <a:ext cx="31680" cy="12708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7" name="Ink 6">
                <a:extLst>
                  <a:ext uri="{FF2B5EF4-FFF2-40B4-BE49-F238E27FC236}">
                    <a16:creationId xmlns:a16="http://schemas.microsoft.com/office/drawing/2014/main" id="{F8142C5C-5E53-EE46-AF77-7158E40134AC}"/>
                  </a:ext>
                </a:extLst>
              </p14:cNvPr>
              <p14:cNvContentPartPr/>
              <p14:nvPr/>
            </p14:nvContentPartPr>
            <p14:xfrm>
              <a:off x="5347440" y="1014120"/>
              <a:ext cx="360" cy="360"/>
            </p14:xfrm>
          </p:contentPart>
        </mc:Choice>
        <mc:Fallback>
          <p:pic>
            <p:nvPicPr>
              <p:cNvPr id="7" name="Ink 6">
                <a:extLst>
                  <a:ext uri="{FF2B5EF4-FFF2-40B4-BE49-F238E27FC236}">
                    <a16:creationId xmlns:a16="http://schemas.microsoft.com/office/drawing/2014/main" id="{F8142C5C-5E53-EE46-AF77-7158E40134AC}"/>
                  </a:ext>
                </a:extLst>
              </p:cNvPr>
              <p:cNvPicPr/>
              <p:nvPr/>
            </p:nvPicPr>
            <p:blipFill>
              <a:blip r:embed="rId4"/>
              <a:stretch>
                <a:fillRect/>
              </a:stretch>
            </p:blipFill>
            <p:spPr>
              <a:xfrm>
                <a:off x="5331600" y="950760"/>
                <a:ext cx="31680" cy="12708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8" name="Ink 7">
                <a:extLst>
                  <a:ext uri="{FF2B5EF4-FFF2-40B4-BE49-F238E27FC236}">
                    <a16:creationId xmlns:a16="http://schemas.microsoft.com/office/drawing/2014/main" id="{9DACD1A9-005E-F449-BCC8-ECFEEEC545A6}"/>
                  </a:ext>
                </a:extLst>
              </p14:cNvPr>
              <p14:cNvContentPartPr/>
              <p14:nvPr/>
            </p14:nvContentPartPr>
            <p14:xfrm>
              <a:off x="5542560" y="1069560"/>
              <a:ext cx="360" cy="360"/>
            </p14:xfrm>
          </p:contentPart>
        </mc:Choice>
        <mc:Fallback>
          <p:pic>
            <p:nvPicPr>
              <p:cNvPr id="8" name="Ink 7">
                <a:extLst>
                  <a:ext uri="{FF2B5EF4-FFF2-40B4-BE49-F238E27FC236}">
                    <a16:creationId xmlns:a16="http://schemas.microsoft.com/office/drawing/2014/main" id="{9DACD1A9-005E-F449-BCC8-ECFEEEC545A6}"/>
                  </a:ext>
                </a:extLst>
              </p:cNvPr>
              <p:cNvPicPr/>
              <p:nvPr/>
            </p:nvPicPr>
            <p:blipFill>
              <a:blip r:embed="rId4"/>
              <a:stretch>
                <a:fillRect/>
              </a:stretch>
            </p:blipFill>
            <p:spPr>
              <a:xfrm>
                <a:off x="5526720" y="1006200"/>
                <a:ext cx="31680" cy="12708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9" name="Ink 8">
                <a:extLst>
                  <a:ext uri="{FF2B5EF4-FFF2-40B4-BE49-F238E27FC236}">
                    <a16:creationId xmlns:a16="http://schemas.microsoft.com/office/drawing/2014/main" id="{34A96CCD-AFE3-4646-84FD-75007F2200F0}"/>
                  </a:ext>
                </a:extLst>
              </p14:cNvPr>
              <p14:cNvContentPartPr/>
              <p14:nvPr/>
            </p14:nvContentPartPr>
            <p14:xfrm>
              <a:off x="5796720" y="1054080"/>
              <a:ext cx="360" cy="360"/>
            </p14:xfrm>
          </p:contentPart>
        </mc:Choice>
        <mc:Fallback>
          <p:pic>
            <p:nvPicPr>
              <p:cNvPr id="9" name="Ink 8">
                <a:extLst>
                  <a:ext uri="{FF2B5EF4-FFF2-40B4-BE49-F238E27FC236}">
                    <a16:creationId xmlns:a16="http://schemas.microsoft.com/office/drawing/2014/main" id="{34A96CCD-AFE3-4646-84FD-75007F2200F0}"/>
                  </a:ext>
                </a:extLst>
              </p:cNvPr>
              <p:cNvPicPr/>
              <p:nvPr/>
            </p:nvPicPr>
            <p:blipFill>
              <a:blip r:embed="rId4"/>
              <a:stretch>
                <a:fillRect/>
              </a:stretch>
            </p:blipFill>
            <p:spPr>
              <a:xfrm>
                <a:off x="5780880" y="990720"/>
                <a:ext cx="31680" cy="12708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10" name="Ink 9">
                <a:extLst>
                  <a:ext uri="{FF2B5EF4-FFF2-40B4-BE49-F238E27FC236}">
                    <a16:creationId xmlns:a16="http://schemas.microsoft.com/office/drawing/2014/main" id="{94255616-2435-0C43-8023-D0C048656405}"/>
                  </a:ext>
                </a:extLst>
              </p14:cNvPr>
              <p14:cNvContentPartPr/>
              <p14:nvPr/>
            </p14:nvContentPartPr>
            <p14:xfrm>
              <a:off x="3436560" y="1026720"/>
              <a:ext cx="360" cy="360"/>
            </p14:xfrm>
          </p:contentPart>
        </mc:Choice>
        <mc:Fallback>
          <p:pic>
            <p:nvPicPr>
              <p:cNvPr id="10" name="Ink 9">
                <a:extLst>
                  <a:ext uri="{FF2B5EF4-FFF2-40B4-BE49-F238E27FC236}">
                    <a16:creationId xmlns:a16="http://schemas.microsoft.com/office/drawing/2014/main" id="{94255616-2435-0C43-8023-D0C048656405}"/>
                  </a:ext>
                </a:extLst>
              </p:cNvPr>
              <p:cNvPicPr/>
              <p:nvPr/>
            </p:nvPicPr>
            <p:blipFill>
              <a:blip r:embed="rId4"/>
              <a:stretch>
                <a:fillRect/>
              </a:stretch>
            </p:blipFill>
            <p:spPr>
              <a:xfrm>
                <a:off x="3420720" y="963360"/>
                <a:ext cx="31680" cy="12708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11" name="Ink 10">
                <a:extLst>
                  <a:ext uri="{FF2B5EF4-FFF2-40B4-BE49-F238E27FC236}">
                    <a16:creationId xmlns:a16="http://schemas.microsoft.com/office/drawing/2014/main" id="{75CDA5DD-4213-CD40-A1F6-591CE10F0EFE}"/>
                  </a:ext>
                </a:extLst>
              </p14:cNvPr>
              <p14:cNvContentPartPr/>
              <p14:nvPr/>
            </p14:nvContentPartPr>
            <p14:xfrm>
              <a:off x="4061160" y="1010880"/>
              <a:ext cx="360" cy="360"/>
            </p14:xfrm>
          </p:contentPart>
        </mc:Choice>
        <mc:Fallback>
          <p:pic>
            <p:nvPicPr>
              <p:cNvPr id="11" name="Ink 10">
                <a:extLst>
                  <a:ext uri="{FF2B5EF4-FFF2-40B4-BE49-F238E27FC236}">
                    <a16:creationId xmlns:a16="http://schemas.microsoft.com/office/drawing/2014/main" id="{75CDA5DD-4213-CD40-A1F6-591CE10F0EFE}"/>
                  </a:ext>
                </a:extLst>
              </p:cNvPr>
              <p:cNvPicPr/>
              <p:nvPr/>
            </p:nvPicPr>
            <p:blipFill>
              <a:blip r:embed="rId4"/>
              <a:stretch>
                <a:fillRect/>
              </a:stretch>
            </p:blipFill>
            <p:spPr>
              <a:xfrm>
                <a:off x="4045320" y="947520"/>
                <a:ext cx="31680" cy="12708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12" name="Ink 11">
                <a:extLst>
                  <a:ext uri="{FF2B5EF4-FFF2-40B4-BE49-F238E27FC236}">
                    <a16:creationId xmlns:a16="http://schemas.microsoft.com/office/drawing/2014/main" id="{3BD85020-74A6-1C49-9649-3D9D98ABF48F}"/>
                  </a:ext>
                </a:extLst>
              </p14:cNvPr>
              <p14:cNvContentPartPr/>
              <p14:nvPr/>
            </p14:nvContentPartPr>
            <p14:xfrm>
              <a:off x="946800" y="973080"/>
              <a:ext cx="360" cy="360"/>
            </p14:xfrm>
          </p:contentPart>
        </mc:Choice>
        <mc:Fallback>
          <p:pic>
            <p:nvPicPr>
              <p:cNvPr id="12" name="Ink 11">
                <a:extLst>
                  <a:ext uri="{FF2B5EF4-FFF2-40B4-BE49-F238E27FC236}">
                    <a16:creationId xmlns:a16="http://schemas.microsoft.com/office/drawing/2014/main" id="{3BD85020-74A6-1C49-9649-3D9D98ABF48F}"/>
                  </a:ext>
                </a:extLst>
              </p:cNvPr>
              <p:cNvPicPr/>
              <p:nvPr/>
            </p:nvPicPr>
            <p:blipFill>
              <a:blip r:embed="rId4"/>
              <a:stretch>
                <a:fillRect/>
              </a:stretch>
            </p:blipFill>
            <p:spPr>
              <a:xfrm>
                <a:off x="930960" y="909720"/>
                <a:ext cx="31680" cy="12708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13" name="Ink 12">
                <a:extLst>
                  <a:ext uri="{FF2B5EF4-FFF2-40B4-BE49-F238E27FC236}">
                    <a16:creationId xmlns:a16="http://schemas.microsoft.com/office/drawing/2014/main" id="{7FFECFD6-1126-E04F-B404-AA08CBA1959E}"/>
                  </a:ext>
                </a:extLst>
              </p14:cNvPr>
              <p14:cNvContentPartPr/>
              <p14:nvPr/>
            </p14:nvContentPartPr>
            <p14:xfrm>
              <a:off x="2566440" y="1042920"/>
              <a:ext cx="360" cy="360"/>
            </p14:xfrm>
          </p:contentPart>
        </mc:Choice>
        <mc:Fallback>
          <p:pic>
            <p:nvPicPr>
              <p:cNvPr id="13" name="Ink 12">
                <a:extLst>
                  <a:ext uri="{FF2B5EF4-FFF2-40B4-BE49-F238E27FC236}">
                    <a16:creationId xmlns:a16="http://schemas.microsoft.com/office/drawing/2014/main" id="{7FFECFD6-1126-E04F-B404-AA08CBA1959E}"/>
                  </a:ext>
                </a:extLst>
              </p:cNvPr>
              <p:cNvPicPr/>
              <p:nvPr/>
            </p:nvPicPr>
            <p:blipFill>
              <a:blip r:embed="rId4"/>
              <a:stretch>
                <a:fillRect/>
              </a:stretch>
            </p:blipFill>
            <p:spPr>
              <a:xfrm>
                <a:off x="2550600" y="979560"/>
                <a:ext cx="31680" cy="12708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14" name="Ink 13">
                <a:extLst>
                  <a:ext uri="{FF2B5EF4-FFF2-40B4-BE49-F238E27FC236}">
                    <a16:creationId xmlns:a16="http://schemas.microsoft.com/office/drawing/2014/main" id="{9D9946EF-4A7B-814E-84F2-CA6D4BB1A0A0}"/>
                  </a:ext>
                </a:extLst>
              </p14:cNvPr>
              <p14:cNvContentPartPr/>
              <p14:nvPr/>
            </p14:nvContentPartPr>
            <p14:xfrm>
              <a:off x="2078640" y="1056600"/>
              <a:ext cx="360" cy="360"/>
            </p14:xfrm>
          </p:contentPart>
        </mc:Choice>
        <mc:Fallback>
          <p:pic>
            <p:nvPicPr>
              <p:cNvPr id="14" name="Ink 13">
                <a:extLst>
                  <a:ext uri="{FF2B5EF4-FFF2-40B4-BE49-F238E27FC236}">
                    <a16:creationId xmlns:a16="http://schemas.microsoft.com/office/drawing/2014/main" id="{9D9946EF-4A7B-814E-84F2-CA6D4BB1A0A0}"/>
                  </a:ext>
                </a:extLst>
              </p:cNvPr>
              <p:cNvPicPr/>
              <p:nvPr/>
            </p:nvPicPr>
            <p:blipFill>
              <a:blip r:embed="rId4"/>
              <a:stretch>
                <a:fillRect/>
              </a:stretch>
            </p:blipFill>
            <p:spPr>
              <a:xfrm>
                <a:off x="2062800" y="993240"/>
                <a:ext cx="31680" cy="12708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15" name="Ink 14">
                <a:extLst>
                  <a:ext uri="{FF2B5EF4-FFF2-40B4-BE49-F238E27FC236}">
                    <a16:creationId xmlns:a16="http://schemas.microsoft.com/office/drawing/2014/main" id="{7DF1D91B-A0D6-EF41-B5B5-375CCF088B08}"/>
                  </a:ext>
                </a:extLst>
              </p14:cNvPr>
              <p14:cNvContentPartPr/>
              <p14:nvPr/>
            </p14:nvContentPartPr>
            <p14:xfrm>
              <a:off x="4835880" y="994320"/>
              <a:ext cx="360" cy="360"/>
            </p14:xfrm>
          </p:contentPart>
        </mc:Choice>
        <mc:Fallback>
          <p:pic>
            <p:nvPicPr>
              <p:cNvPr id="15" name="Ink 14">
                <a:extLst>
                  <a:ext uri="{FF2B5EF4-FFF2-40B4-BE49-F238E27FC236}">
                    <a16:creationId xmlns:a16="http://schemas.microsoft.com/office/drawing/2014/main" id="{7DF1D91B-A0D6-EF41-B5B5-375CCF088B08}"/>
                  </a:ext>
                </a:extLst>
              </p:cNvPr>
              <p:cNvPicPr/>
              <p:nvPr/>
            </p:nvPicPr>
            <p:blipFill>
              <a:blip r:embed="rId4"/>
              <a:stretch>
                <a:fillRect/>
              </a:stretch>
            </p:blipFill>
            <p:spPr>
              <a:xfrm>
                <a:off x="4820040" y="930960"/>
                <a:ext cx="31680" cy="12708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16" name="Ink 15">
                <a:extLst>
                  <a:ext uri="{FF2B5EF4-FFF2-40B4-BE49-F238E27FC236}">
                    <a16:creationId xmlns:a16="http://schemas.microsoft.com/office/drawing/2014/main" id="{7F0C8103-E8AF-104C-85BB-75BBF0337386}"/>
                  </a:ext>
                </a:extLst>
              </p14:cNvPr>
              <p14:cNvContentPartPr/>
              <p14:nvPr/>
            </p14:nvContentPartPr>
            <p14:xfrm>
              <a:off x="1257480" y="1884960"/>
              <a:ext cx="360" cy="360"/>
            </p14:xfrm>
          </p:contentPart>
        </mc:Choice>
        <mc:Fallback>
          <p:pic>
            <p:nvPicPr>
              <p:cNvPr id="16" name="Ink 15">
                <a:extLst>
                  <a:ext uri="{FF2B5EF4-FFF2-40B4-BE49-F238E27FC236}">
                    <a16:creationId xmlns:a16="http://schemas.microsoft.com/office/drawing/2014/main" id="{7F0C8103-E8AF-104C-85BB-75BBF0337386}"/>
                  </a:ext>
                </a:extLst>
              </p:cNvPr>
              <p:cNvPicPr/>
              <p:nvPr/>
            </p:nvPicPr>
            <p:blipFill>
              <a:blip r:embed="rId4"/>
              <a:stretch>
                <a:fillRect/>
              </a:stretch>
            </p:blipFill>
            <p:spPr>
              <a:xfrm>
                <a:off x="1241640" y="1821600"/>
                <a:ext cx="31680" cy="12708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17" name="Ink 16">
                <a:extLst>
                  <a:ext uri="{FF2B5EF4-FFF2-40B4-BE49-F238E27FC236}">
                    <a16:creationId xmlns:a16="http://schemas.microsoft.com/office/drawing/2014/main" id="{365488C8-95D9-A341-9BA4-A10A8D7B8EB4}"/>
                  </a:ext>
                </a:extLst>
              </p14:cNvPr>
              <p14:cNvContentPartPr/>
              <p14:nvPr/>
            </p14:nvContentPartPr>
            <p14:xfrm>
              <a:off x="2179800" y="1884240"/>
              <a:ext cx="360" cy="360"/>
            </p14:xfrm>
          </p:contentPart>
        </mc:Choice>
        <mc:Fallback>
          <p:pic>
            <p:nvPicPr>
              <p:cNvPr id="17" name="Ink 16">
                <a:extLst>
                  <a:ext uri="{FF2B5EF4-FFF2-40B4-BE49-F238E27FC236}">
                    <a16:creationId xmlns:a16="http://schemas.microsoft.com/office/drawing/2014/main" id="{365488C8-95D9-A341-9BA4-A10A8D7B8EB4}"/>
                  </a:ext>
                </a:extLst>
              </p:cNvPr>
              <p:cNvPicPr/>
              <p:nvPr/>
            </p:nvPicPr>
            <p:blipFill>
              <a:blip r:embed="rId4"/>
              <a:stretch>
                <a:fillRect/>
              </a:stretch>
            </p:blipFill>
            <p:spPr>
              <a:xfrm>
                <a:off x="2163960" y="1820880"/>
                <a:ext cx="31680" cy="127080"/>
              </a:xfrm>
              <a:prstGeom prst="rect">
                <a:avLst/>
              </a:prstGeom>
            </p:spPr>
          </p:pic>
        </mc:Fallback>
      </mc:AlternateContent>
    </p:spTree>
    <p:extLst>
      <p:ext uri="{BB962C8B-B14F-4D97-AF65-F5344CB8AC3E}">
        <p14:creationId xmlns:p14="http://schemas.microsoft.com/office/powerpoint/2010/main" val="162254708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eaLnBrk="0" fontAlgn="base" hangingPunct="0">
              <a:spcBef>
                <a:spcPct val="0"/>
              </a:spcBef>
              <a:spcAft>
                <a:spcPct val="0"/>
              </a:spcAft>
              <a:buClrTx/>
            </a:pPr>
            <a:r>
              <a:rPr lang="en-US" altLang="en-US" dirty="0">
                <a:ea typeface="ＭＳ Ｐゴシック" charset="-128"/>
              </a:rPr>
              <a:t>Learning Objectives </a:t>
            </a:r>
            <a:r>
              <a:rPr lang="en-US" altLang="en-US" sz="2000" b="0" dirty="0">
                <a:ea typeface="ＭＳ Ｐゴシック" charset="-128"/>
              </a:rPr>
              <a:t>(5 of 9)</a:t>
            </a:r>
            <a:endParaRPr lang="en-US" sz="2000" b="0" dirty="0">
              <a:latin typeface="Times New Roman" panose="02020603050405020304" pitchFamily="18" charset="0"/>
              <a:ea typeface="ＭＳ Ｐゴシック" charset="0"/>
            </a:endParaRPr>
          </a:p>
        </p:txBody>
      </p:sp>
      <p:sp>
        <p:nvSpPr>
          <p:cNvPr id="3" name="Text Placeholder 2"/>
          <p:cNvSpPr>
            <a:spLocks noGrp="1"/>
          </p:cNvSpPr>
          <p:nvPr>
            <p:ph type="body" idx="1"/>
          </p:nvPr>
        </p:nvSpPr>
        <p:spPr>
          <a:xfrm>
            <a:off x="457200" y="1600200"/>
            <a:ext cx="8229600" cy="4485813"/>
          </a:xfrm>
        </p:spPr>
        <p:txBody>
          <a:bodyPr wrap="square" lIns="91425" tIns="91425" rIns="91425" bIns="91425">
            <a:spAutoFit/>
          </a:bodyPr>
          <a:lstStyle/>
          <a:p>
            <a:pPr marL="0" lvl="0" indent="0" eaLnBrk="0" fontAlgn="base" hangingPunct="0">
              <a:spcAft>
                <a:spcPct val="0"/>
              </a:spcAft>
              <a:buNone/>
            </a:pPr>
            <a:r>
              <a:rPr lang="en-US" sz="2400" b="1" dirty="0">
                <a:solidFill>
                  <a:schemeClr val="tx2"/>
                </a:solidFill>
                <a:latin typeface="+mn-lt"/>
                <a:ea typeface="ＭＳ Ｐゴシック" charset="0"/>
              </a:rPr>
              <a:t>8.1</a:t>
            </a:r>
            <a:r>
              <a:rPr lang="en-US" sz="2400" dirty="0">
                <a:solidFill>
                  <a:srgbClr val="000000"/>
                </a:solidFill>
                <a:latin typeface="+mn-lt"/>
                <a:ea typeface="ＭＳ Ｐゴシック" charset="0"/>
              </a:rPr>
              <a:t> What is network security?</a:t>
            </a:r>
          </a:p>
          <a:p>
            <a:pPr marL="0" lvl="0" indent="0" eaLnBrk="0" fontAlgn="base" hangingPunct="0">
              <a:spcAft>
                <a:spcPct val="0"/>
              </a:spcAft>
              <a:buNone/>
            </a:pPr>
            <a:r>
              <a:rPr lang="en-US" sz="2400" b="1" dirty="0">
                <a:solidFill>
                  <a:schemeClr val="tx2"/>
                </a:solidFill>
                <a:latin typeface="+mn-lt"/>
                <a:ea typeface="ＭＳ Ｐゴシック" charset="0"/>
              </a:rPr>
              <a:t>8.2</a:t>
            </a:r>
            <a:r>
              <a:rPr lang="en-US" sz="2400" dirty="0">
                <a:solidFill>
                  <a:srgbClr val="000000"/>
                </a:solidFill>
                <a:latin typeface="+mn-lt"/>
                <a:ea typeface="ＭＳ Ｐゴシック" charset="0"/>
              </a:rPr>
              <a:t> Principles of cryptography</a:t>
            </a:r>
          </a:p>
          <a:p>
            <a:pPr marL="0" lvl="0" indent="0" eaLnBrk="0" fontAlgn="base" hangingPunct="0">
              <a:spcAft>
                <a:spcPct val="0"/>
              </a:spcAft>
              <a:buNone/>
            </a:pPr>
            <a:r>
              <a:rPr lang="en-US" sz="2400" b="1" dirty="0">
                <a:solidFill>
                  <a:schemeClr val="tx2"/>
                </a:solidFill>
                <a:latin typeface="+mn-lt"/>
                <a:ea typeface="ＭＳ Ｐゴシック" charset="0"/>
              </a:rPr>
              <a:t>8.3</a:t>
            </a:r>
            <a:r>
              <a:rPr lang="en-US" sz="2400" dirty="0">
                <a:solidFill>
                  <a:srgbClr val="000000"/>
                </a:solidFill>
                <a:latin typeface="+mn-lt"/>
                <a:ea typeface="ＭＳ Ｐゴシック" charset="0"/>
              </a:rPr>
              <a:t> Message integrity, authentication</a:t>
            </a:r>
          </a:p>
          <a:p>
            <a:pPr marL="0" lvl="0" indent="0" eaLnBrk="0" fontAlgn="base" hangingPunct="0">
              <a:spcAft>
                <a:spcPct val="0"/>
              </a:spcAft>
              <a:buNone/>
            </a:pPr>
            <a:r>
              <a:rPr lang="en-US" sz="2400" b="1" dirty="0">
                <a:solidFill>
                  <a:schemeClr val="tx2"/>
                </a:solidFill>
                <a:latin typeface="+mn-lt"/>
                <a:ea typeface="ＭＳ Ｐゴシック" charset="0"/>
              </a:rPr>
              <a:t>8.4</a:t>
            </a:r>
            <a:r>
              <a:rPr lang="en-US" sz="2400" dirty="0">
                <a:solidFill>
                  <a:srgbClr val="000000"/>
                </a:solidFill>
                <a:latin typeface="+mn-lt"/>
                <a:ea typeface="ＭＳ Ｐゴシック" charset="0"/>
              </a:rPr>
              <a:t> </a:t>
            </a:r>
            <a:r>
              <a:rPr lang="en-US" sz="2400" b="1" dirty="0">
                <a:solidFill>
                  <a:srgbClr val="000000"/>
                </a:solidFill>
                <a:latin typeface="+mn-lt"/>
                <a:ea typeface="ＭＳ Ｐゴシック" charset="0"/>
              </a:rPr>
              <a:t>Securing e-mail</a:t>
            </a:r>
          </a:p>
          <a:p>
            <a:pPr marL="0" indent="0" eaLnBrk="0" fontAlgn="base" hangingPunct="0">
              <a:spcAft>
                <a:spcPct val="0"/>
              </a:spcAft>
              <a:buNone/>
            </a:pPr>
            <a:r>
              <a:rPr lang="en-US" sz="2400" b="1" dirty="0">
                <a:solidFill>
                  <a:schemeClr val="tx2"/>
                </a:solidFill>
                <a:latin typeface="+mn-lt"/>
                <a:ea typeface="ＭＳ Ｐゴシック" charset="0"/>
              </a:rPr>
              <a:t>8.5</a:t>
            </a:r>
            <a:r>
              <a:rPr lang="en-US" sz="2400" dirty="0">
                <a:solidFill>
                  <a:srgbClr val="000000"/>
                </a:solidFill>
                <a:latin typeface="+mn-lt"/>
                <a:ea typeface="ＭＳ Ｐゴシック" charset="0"/>
              </a:rPr>
              <a:t> Securing T</a:t>
            </a:r>
            <a:r>
              <a:rPr lang="en-US" sz="100" dirty="0">
                <a:solidFill>
                  <a:srgbClr val="000000"/>
                </a:solidFill>
                <a:latin typeface="+mn-lt"/>
                <a:ea typeface="ＭＳ Ｐゴシック" charset="0"/>
              </a:rPr>
              <a:t> </a:t>
            </a:r>
            <a:r>
              <a:rPr lang="en-US" sz="2400" dirty="0">
                <a:solidFill>
                  <a:srgbClr val="000000"/>
                </a:solidFill>
                <a:latin typeface="+mn-lt"/>
                <a:ea typeface="ＭＳ Ｐゴシック" charset="0"/>
              </a:rPr>
              <a:t>C</a:t>
            </a:r>
            <a:r>
              <a:rPr lang="en-US" sz="100" dirty="0">
                <a:solidFill>
                  <a:srgbClr val="000000"/>
                </a:solidFill>
                <a:latin typeface="+mn-lt"/>
                <a:ea typeface="ＭＳ Ｐゴシック" charset="0"/>
              </a:rPr>
              <a:t> </a:t>
            </a:r>
            <a:r>
              <a:rPr lang="en-US" sz="2400" dirty="0">
                <a:solidFill>
                  <a:srgbClr val="000000"/>
                </a:solidFill>
                <a:latin typeface="+mn-lt"/>
                <a:ea typeface="ＭＳ Ｐゴシック" charset="0"/>
              </a:rPr>
              <a:t>P </a:t>
            </a:r>
            <a:r>
              <a:rPr lang="en-US" sz="2400" dirty="0">
                <a:latin typeface="+mn-lt"/>
              </a:rPr>
              <a:t>connections: S</a:t>
            </a:r>
            <a:r>
              <a:rPr lang="en-US" sz="100" dirty="0">
                <a:latin typeface="+mn-lt"/>
              </a:rPr>
              <a:t> </a:t>
            </a:r>
            <a:r>
              <a:rPr lang="en-US" sz="2400" dirty="0">
                <a:latin typeface="+mn-lt"/>
              </a:rPr>
              <a:t>S</a:t>
            </a:r>
            <a:r>
              <a:rPr lang="en-US" sz="100" dirty="0">
                <a:latin typeface="+mn-lt"/>
              </a:rPr>
              <a:t> </a:t>
            </a:r>
            <a:r>
              <a:rPr lang="en-US" sz="2400" dirty="0">
                <a:latin typeface="+mn-lt"/>
              </a:rPr>
              <a:t>L</a:t>
            </a:r>
            <a:endParaRPr lang="en-US" sz="2400" dirty="0">
              <a:solidFill>
                <a:srgbClr val="000000"/>
              </a:solidFill>
              <a:latin typeface="+mn-lt"/>
              <a:ea typeface="ＭＳ Ｐゴシック" charset="0"/>
            </a:endParaRPr>
          </a:p>
          <a:p>
            <a:pPr marL="0" lvl="0" indent="0" eaLnBrk="0" fontAlgn="base" hangingPunct="0">
              <a:spcAft>
                <a:spcPct val="0"/>
              </a:spcAft>
              <a:buNone/>
            </a:pPr>
            <a:r>
              <a:rPr lang="en-US" sz="2400" b="1" dirty="0">
                <a:solidFill>
                  <a:schemeClr val="tx2"/>
                </a:solidFill>
                <a:latin typeface="+mn-lt"/>
                <a:ea typeface="ＭＳ Ｐゴシック" charset="0"/>
              </a:rPr>
              <a:t>8.6</a:t>
            </a:r>
            <a:r>
              <a:rPr lang="en-US" sz="2400" dirty="0">
                <a:solidFill>
                  <a:srgbClr val="000000"/>
                </a:solidFill>
                <a:latin typeface="+mn-lt"/>
                <a:ea typeface="ＭＳ Ｐゴシック" charset="0"/>
              </a:rPr>
              <a:t> Network layer security: IPsec</a:t>
            </a:r>
          </a:p>
          <a:p>
            <a:pPr marL="0" lvl="0" indent="0" eaLnBrk="0" fontAlgn="base" hangingPunct="0">
              <a:spcAft>
                <a:spcPct val="0"/>
              </a:spcAft>
              <a:buNone/>
            </a:pPr>
            <a:r>
              <a:rPr lang="en-US" sz="2400" b="1" dirty="0">
                <a:solidFill>
                  <a:schemeClr val="tx2"/>
                </a:solidFill>
                <a:latin typeface="+mn-lt"/>
                <a:ea typeface="ＭＳ Ｐゴシック" charset="0"/>
              </a:rPr>
              <a:t>8.7</a:t>
            </a:r>
            <a:r>
              <a:rPr lang="en-US" sz="2400" dirty="0">
                <a:solidFill>
                  <a:srgbClr val="000000"/>
                </a:solidFill>
                <a:latin typeface="+mn-lt"/>
                <a:ea typeface="ＭＳ Ｐゴシック" charset="0"/>
              </a:rPr>
              <a:t> Securing wireless LANs</a:t>
            </a:r>
          </a:p>
          <a:p>
            <a:pPr marL="0" lvl="0" indent="0" eaLnBrk="0" fontAlgn="base" hangingPunct="0">
              <a:spcAft>
                <a:spcPct val="0"/>
              </a:spcAft>
              <a:buNone/>
            </a:pPr>
            <a:r>
              <a:rPr lang="en-US" sz="2400" b="1" dirty="0">
                <a:solidFill>
                  <a:schemeClr val="tx2"/>
                </a:solidFill>
                <a:latin typeface="+mn-lt"/>
                <a:ea typeface="ＭＳ Ｐゴシック" charset="0"/>
              </a:rPr>
              <a:t>8.8</a:t>
            </a:r>
            <a:r>
              <a:rPr lang="en-US" sz="2400" b="1" dirty="0">
                <a:solidFill>
                  <a:srgbClr val="000000"/>
                </a:solidFill>
                <a:latin typeface="+mn-lt"/>
                <a:ea typeface="ＭＳ Ｐゴシック" charset="0"/>
              </a:rPr>
              <a:t> </a:t>
            </a:r>
            <a:r>
              <a:rPr lang="en-US" sz="2400" dirty="0">
                <a:solidFill>
                  <a:srgbClr val="000000"/>
                </a:solidFill>
                <a:latin typeface="+mn-lt"/>
                <a:ea typeface="ＭＳ Ｐゴシック" charset="0"/>
              </a:rPr>
              <a:t>Operational security: firewalls and I</a:t>
            </a:r>
            <a:r>
              <a:rPr lang="en-US" sz="100" dirty="0">
                <a:solidFill>
                  <a:srgbClr val="000000"/>
                </a:solidFill>
                <a:latin typeface="+mn-lt"/>
                <a:ea typeface="ＭＳ Ｐゴシック" charset="0"/>
              </a:rPr>
              <a:t> </a:t>
            </a:r>
            <a:r>
              <a:rPr lang="en-US" sz="2400" dirty="0">
                <a:solidFill>
                  <a:srgbClr val="000000"/>
                </a:solidFill>
                <a:latin typeface="+mn-lt"/>
                <a:ea typeface="ＭＳ Ｐゴシック" charset="0"/>
              </a:rPr>
              <a:t>D</a:t>
            </a:r>
            <a:r>
              <a:rPr lang="en-US" sz="100" dirty="0">
                <a:solidFill>
                  <a:srgbClr val="000000"/>
                </a:solidFill>
                <a:latin typeface="+mn-lt"/>
                <a:ea typeface="ＭＳ Ｐゴシック" charset="0"/>
              </a:rPr>
              <a:t> </a:t>
            </a:r>
            <a:r>
              <a:rPr lang="en-US" sz="2400" dirty="0">
                <a:solidFill>
                  <a:srgbClr val="000000"/>
                </a:solidFill>
                <a:latin typeface="+mn-lt"/>
                <a:ea typeface="ＭＳ Ｐゴシック" charset="0"/>
              </a:rPr>
              <a:t>S</a:t>
            </a:r>
          </a:p>
        </p:txBody>
      </p:sp>
    </p:spTree>
    <p:extLst>
      <p:ext uri="{BB962C8B-B14F-4D97-AF65-F5344CB8AC3E}">
        <p14:creationId xmlns:p14="http://schemas.microsoft.com/office/powerpoint/2010/main" val="157669091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eaLnBrk="0" fontAlgn="base" hangingPunct="0">
              <a:spcBef>
                <a:spcPct val="0"/>
              </a:spcBef>
              <a:spcAft>
                <a:spcPct val="0"/>
              </a:spcAft>
              <a:buClrTx/>
            </a:pPr>
            <a:r>
              <a:rPr lang="en-US" dirty="0">
                <a:latin typeface="Times New Roman" panose="02020603050405020304" pitchFamily="18" charset="0"/>
                <a:ea typeface="ＭＳ Ｐゴシック" charset="0"/>
              </a:rPr>
              <a:t>Secure E-Mail </a:t>
            </a:r>
            <a:r>
              <a:rPr lang="en-US" sz="2000" b="0" dirty="0">
                <a:latin typeface="Times New Roman" panose="02020603050405020304" pitchFamily="18" charset="0"/>
                <a:ea typeface="ＭＳ Ｐゴシック" charset="0"/>
              </a:rPr>
              <a:t>(1 of 4)</a:t>
            </a:r>
          </a:p>
        </p:txBody>
      </p:sp>
      <p:sp>
        <p:nvSpPr>
          <p:cNvPr id="3" name="Content Placeholder 2"/>
          <p:cNvSpPr>
            <a:spLocks noGrp="1"/>
          </p:cNvSpPr>
          <p:nvPr>
            <p:ph type="body" idx="1"/>
          </p:nvPr>
        </p:nvSpPr>
        <p:spPr>
          <a:xfrm>
            <a:off x="457200" y="1605945"/>
            <a:ext cx="8229600" cy="492412"/>
          </a:xfrm>
        </p:spPr>
        <p:txBody>
          <a:bodyPr wrap="square" lIns="91425" tIns="91425" rIns="91425" bIns="91425">
            <a:spAutoFit/>
          </a:bodyPr>
          <a:lstStyle/>
          <a:p>
            <a:pPr marL="0" lvl="0" indent="0" eaLnBrk="0" fontAlgn="base" hangingPunct="0">
              <a:spcAft>
                <a:spcPct val="0"/>
              </a:spcAft>
              <a:buNone/>
            </a:pPr>
            <a:r>
              <a:rPr lang="en-US" sz="2000" kern="1200" dirty="0">
                <a:solidFill>
                  <a:srgbClr val="000000"/>
                </a:solidFill>
                <a:latin typeface="Arial (Body)"/>
                <a:ea typeface="ＭＳ Ｐゴシック" charset="0"/>
              </a:rPr>
              <a:t> Alice wants to send confidential e-mail, m, to Bob.</a:t>
            </a:r>
          </a:p>
        </p:txBody>
      </p:sp>
      <p:pic>
        <p:nvPicPr>
          <p:cNvPr id="5" name="Picture 4" descr="A diagram has 3 main connected parts, Alice, the internet, Bob. Alice and Bob have 2 sections each, above and below. Each section has 3 parts each. The links between parts are labeled. Alice. Section 1, above. Part 1, m. Part 2, K sub s. A key, K sub S, points to this part. Link to next part, K sub s left parenthesis m right parenthesis. Part 3, plus. Section 2, below. Part 4, K sub S. Part 5, K sub B to the plus power. A key, K sub B to the plus power points to this part. Link to next part, K sub B to the plus power left parenthesis K sub S right parenthesis. Part 3, plus. The sections merge at plus, and point to internet. Bob. Internet points to point 6, minus. 2 more sections split from this part. Section 3, above. Link, K sub S left parenthesis m right parenthesis. Part 7, K sub S. Part 8, m. Section 4, below. Link, K sub B to the plus power left parenthesis K sub S right parenthesis. Part 9, K sub B to the minus power. A key, K sub B to the minus power, points to this part. From this part a key, K sub S, points up to section 3, part 7."/>
          <p:cNvPicPr>
            <a:picLocks noChangeAspect="1"/>
          </p:cNvPicPr>
          <p:nvPr/>
        </p:nvPicPr>
        <p:blipFill>
          <a:blip r:embed="rId3"/>
          <a:stretch>
            <a:fillRect/>
          </a:stretch>
        </p:blipFill>
        <p:spPr>
          <a:xfrm>
            <a:off x="2533245" y="2256281"/>
            <a:ext cx="4077510" cy="1361302"/>
          </a:xfrm>
          <a:prstGeom prst="rect">
            <a:avLst/>
          </a:prstGeom>
        </p:spPr>
      </p:pic>
      <p:sp>
        <p:nvSpPr>
          <p:cNvPr id="4" name="Content Placeholder 3"/>
          <p:cNvSpPr>
            <a:spLocks noGrp="1"/>
          </p:cNvSpPr>
          <p:nvPr>
            <p:ph type="body" idx="2"/>
          </p:nvPr>
        </p:nvSpPr>
        <p:spPr>
          <a:xfrm>
            <a:off x="457200" y="3873481"/>
            <a:ext cx="8229600" cy="2492960"/>
          </a:xfrm>
        </p:spPr>
        <p:txBody>
          <a:bodyPr wrap="square" lIns="91425" tIns="91425" rIns="91425" bIns="91425">
            <a:spAutoFit/>
          </a:bodyPr>
          <a:lstStyle/>
          <a:p>
            <a:pPr marL="0" lvl="0" indent="0" eaLnBrk="0" fontAlgn="base" hangingPunct="0">
              <a:spcAft>
                <a:spcPct val="0"/>
              </a:spcAft>
              <a:buNone/>
            </a:pPr>
            <a:r>
              <a:rPr lang="en-US" sz="2000" b="1" kern="1200" dirty="0">
                <a:solidFill>
                  <a:srgbClr val="000000"/>
                </a:solidFill>
                <a:latin typeface="Arial (Body)"/>
                <a:ea typeface="ＭＳ Ｐゴシック" charset="0"/>
              </a:rPr>
              <a:t>Alice:</a:t>
            </a:r>
          </a:p>
          <a:p>
            <a:pPr marL="255651" lvl="0" indent="-255651" eaLnBrk="0" fontAlgn="base" hangingPunct="0">
              <a:spcAft>
                <a:spcPct val="0"/>
              </a:spcAft>
              <a:buFont typeface="Arial" panose="020B0604020202020204" pitchFamily="34" charset="0"/>
              <a:buChar char="•"/>
            </a:pPr>
            <a:r>
              <a:rPr lang="en-US" sz="2000" kern="1200" dirty="0">
                <a:solidFill>
                  <a:srgbClr val="000000"/>
                </a:solidFill>
                <a:latin typeface="Arial (Body)"/>
                <a:ea typeface="ＭＳ Ｐゴシック" charset="0"/>
              </a:rPr>
              <a:t>generates random </a:t>
            </a:r>
            <a:r>
              <a:rPr lang="en-US" sz="2000" b="1" kern="1200" dirty="0">
                <a:solidFill>
                  <a:srgbClr val="000000"/>
                </a:solidFill>
                <a:latin typeface="Arial (Body)"/>
                <a:ea typeface="ＭＳ Ｐゴシック" charset="0"/>
              </a:rPr>
              <a:t>symmetric</a:t>
            </a:r>
            <a:r>
              <a:rPr lang="en-US" sz="2000" kern="1200" dirty="0">
                <a:solidFill>
                  <a:srgbClr val="000000"/>
                </a:solidFill>
                <a:latin typeface="Arial (Body)"/>
                <a:ea typeface="ＭＳ Ｐゴシック" charset="0"/>
              </a:rPr>
              <a:t> private key, K</a:t>
            </a:r>
            <a:r>
              <a:rPr lang="en-US" sz="2000" kern="1200" baseline="-25000" dirty="0">
                <a:solidFill>
                  <a:srgbClr val="000000"/>
                </a:solidFill>
                <a:latin typeface="Arial (Body)"/>
                <a:ea typeface="ＭＳ Ｐゴシック" charset="0"/>
              </a:rPr>
              <a:t>S</a:t>
            </a:r>
            <a:endParaRPr lang="en-US" sz="2000" kern="1200" dirty="0">
              <a:solidFill>
                <a:srgbClr val="000000"/>
              </a:solidFill>
              <a:latin typeface="Arial (Body)"/>
              <a:ea typeface="ＭＳ Ｐゴシック" charset="0"/>
            </a:endParaRPr>
          </a:p>
          <a:p>
            <a:pPr marL="255651" lvl="0" indent="-255651" eaLnBrk="0" fontAlgn="base" hangingPunct="0">
              <a:spcAft>
                <a:spcPct val="0"/>
              </a:spcAft>
              <a:buFont typeface="Arial" panose="020B0604020202020204" pitchFamily="34" charset="0"/>
              <a:buChar char="•"/>
            </a:pPr>
            <a:r>
              <a:rPr lang="en-US" sz="2000" kern="1200" dirty="0">
                <a:solidFill>
                  <a:srgbClr val="000000"/>
                </a:solidFill>
                <a:latin typeface="Arial (Body)"/>
                <a:ea typeface="ＭＳ Ｐゴシック" charset="0"/>
              </a:rPr>
              <a:t>encrypts message with K</a:t>
            </a:r>
            <a:r>
              <a:rPr lang="en-US" sz="2000" kern="1200" baseline="-25000" dirty="0">
                <a:solidFill>
                  <a:srgbClr val="000000"/>
                </a:solidFill>
                <a:latin typeface="Arial (Body)"/>
                <a:ea typeface="ＭＳ Ｐゴシック" charset="0"/>
              </a:rPr>
              <a:t>S </a:t>
            </a:r>
            <a:r>
              <a:rPr lang="en-US" sz="2000" kern="1200" dirty="0">
                <a:solidFill>
                  <a:srgbClr val="000000"/>
                </a:solidFill>
                <a:latin typeface="Arial (Body)"/>
                <a:ea typeface="ＭＳ Ｐゴシック" charset="0"/>
              </a:rPr>
              <a:t>(for efficiency)</a:t>
            </a:r>
          </a:p>
          <a:p>
            <a:pPr marL="255651" lvl="0" indent="-255651" eaLnBrk="0" fontAlgn="base" hangingPunct="0">
              <a:spcAft>
                <a:spcPct val="0"/>
              </a:spcAft>
              <a:tabLst/>
            </a:pPr>
            <a:r>
              <a:rPr lang="en-US" sz="2000" kern="1200" dirty="0">
                <a:solidFill>
                  <a:srgbClr val="000000"/>
                </a:solidFill>
                <a:latin typeface="Arial (Body)"/>
                <a:ea typeface="ＭＳ Ｐゴシック" charset="0"/>
              </a:rPr>
              <a:t>also encrypts K</a:t>
            </a:r>
            <a:r>
              <a:rPr lang="en-US" sz="2000" kern="1200" baseline="-25000" dirty="0">
                <a:solidFill>
                  <a:srgbClr val="000000"/>
                </a:solidFill>
                <a:latin typeface="Arial (Body)"/>
                <a:ea typeface="ＭＳ Ｐゴシック" charset="0"/>
              </a:rPr>
              <a:t>S</a:t>
            </a:r>
            <a:r>
              <a:rPr lang="en-US" sz="2000" kern="1200" dirty="0">
                <a:solidFill>
                  <a:srgbClr val="000000"/>
                </a:solidFill>
                <a:latin typeface="Arial (Body)"/>
                <a:ea typeface="ＭＳ Ｐゴシック" charset="0"/>
              </a:rPr>
              <a:t> with Bob’</a:t>
            </a:r>
            <a:r>
              <a:rPr lang="en-US" altLang="ja-JP" sz="2000" kern="1200" dirty="0">
                <a:solidFill>
                  <a:srgbClr val="000000"/>
                </a:solidFill>
                <a:latin typeface="Arial (Body)"/>
                <a:ea typeface="ＭＳ Ｐゴシック" charset="0"/>
              </a:rPr>
              <a:t>s public key</a:t>
            </a:r>
          </a:p>
          <a:p>
            <a:pPr marL="255651" lvl="0" indent="-255651" eaLnBrk="0" fontAlgn="base" hangingPunct="0">
              <a:spcAft>
                <a:spcPct val="0"/>
              </a:spcAft>
              <a:tabLst/>
            </a:pPr>
            <a:r>
              <a:rPr lang="en-US" sz="2000" kern="1200" dirty="0">
                <a:solidFill>
                  <a:srgbClr val="000000"/>
                </a:solidFill>
                <a:latin typeface="Arial (Body)"/>
                <a:ea typeface="ＭＳ Ｐゴシック" charset="0"/>
              </a:rPr>
              <a:t>sends both</a:t>
            </a:r>
          </a:p>
        </p:txBody>
      </p:sp>
      <p:graphicFrame>
        <p:nvGraphicFramePr>
          <p:cNvPr id="6" name="Object 5" descr="K sub B left parenthesis m right parenthesis and K sub B left parenthesis K sub S right parenthesis to Bob."/>
          <p:cNvGraphicFramePr>
            <a:graphicFrameLocks noChangeAspect="1"/>
          </p:cNvGraphicFramePr>
          <p:nvPr>
            <p:extLst>
              <p:ext uri="{D42A27DB-BD31-4B8C-83A1-F6EECF244321}">
                <p14:modId xmlns:p14="http://schemas.microsoft.com/office/powerpoint/2010/main" val="1033418209"/>
              </p:ext>
            </p:extLst>
          </p:nvPr>
        </p:nvGraphicFramePr>
        <p:xfrm>
          <a:off x="2185841" y="5860584"/>
          <a:ext cx="3083893" cy="456870"/>
        </p:xfrm>
        <a:graphic>
          <a:graphicData uri="http://schemas.openxmlformats.org/presentationml/2006/ole">
            <mc:AlternateContent xmlns:mc="http://schemas.openxmlformats.org/markup-compatibility/2006">
              <mc:Choice xmlns:v="urn:schemas-microsoft-com:vml" Requires="v">
                <p:oleObj spid="_x0000_s33911" name="Equation" r:id="rId4" imgW="1714320" imgH="253800" progId="Equation.DSMT4">
                  <p:embed/>
                </p:oleObj>
              </mc:Choice>
              <mc:Fallback>
                <p:oleObj name="Equation" r:id="rId4" imgW="1714320" imgH="253800" progId="Equation.DSMT4">
                  <p:embed/>
                  <p:pic>
                    <p:nvPicPr>
                      <p:cNvPr id="4" name="Object 3" descr="K sub B left parenthesis m right parenthesis and K sub B left parenthesis K sub S right parenthesis to Bob."/>
                      <p:cNvPicPr/>
                      <p:nvPr/>
                    </p:nvPicPr>
                    <p:blipFill>
                      <a:blip r:embed="rId5"/>
                      <a:stretch>
                        <a:fillRect/>
                      </a:stretch>
                    </p:blipFill>
                    <p:spPr>
                      <a:xfrm>
                        <a:off x="2185841" y="5860584"/>
                        <a:ext cx="3083893" cy="456870"/>
                      </a:xfrm>
                      <a:prstGeom prst="rect">
                        <a:avLst/>
                      </a:prstGeom>
                    </p:spPr>
                  </p:pic>
                </p:oleObj>
              </mc:Fallback>
            </mc:AlternateContent>
          </a:graphicData>
        </a:graphic>
      </p:graphicFrame>
    </p:spTree>
    <p:extLst>
      <p:ext uri="{BB962C8B-B14F-4D97-AF65-F5344CB8AC3E}">
        <p14:creationId xmlns:p14="http://schemas.microsoft.com/office/powerpoint/2010/main" val="86507027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eaLnBrk="0" fontAlgn="base" hangingPunct="0">
              <a:spcBef>
                <a:spcPct val="0"/>
              </a:spcBef>
              <a:spcAft>
                <a:spcPct val="0"/>
              </a:spcAft>
              <a:buClrTx/>
            </a:pPr>
            <a:r>
              <a:rPr lang="en-US" dirty="0">
                <a:latin typeface="Times New Roman" panose="02020603050405020304" pitchFamily="18" charset="0"/>
                <a:ea typeface="ＭＳ Ｐゴシック" charset="0"/>
              </a:rPr>
              <a:t>Secure E-Mail </a:t>
            </a:r>
            <a:r>
              <a:rPr lang="en-US" sz="2000" b="0" dirty="0">
                <a:latin typeface="Times New Roman" panose="02020603050405020304" pitchFamily="18" charset="0"/>
                <a:ea typeface="ＭＳ Ｐゴシック" charset="0"/>
              </a:rPr>
              <a:t>(2 of 4)</a:t>
            </a:r>
          </a:p>
        </p:txBody>
      </p:sp>
      <p:sp>
        <p:nvSpPr>
          <p:cNvPr id="3" name="Content Placeholder 2"/>
          <p:cNvSpPr>
            <a:spLocks noGrp="1"/>
          </p:cNvSpPr>
          <p:nvPr>
            <p:ph type="body" idx="1"/>
          </p:nvPr>
        </p:nvSpPr>
        <p:spPr>
          <a:xfrm>
            <a:off x="457200" y="1600200"/>
            <a:ext cx="8229600" cy="523190"/>
          </a:xfrm>
        </p:spPr>
        <p:txBody>
          <a:bodyPr wrap="square" lIns="91425" tIns="91425" rIns="91425" bIns="91425">
            <a:spAutoFit/>
          </a:bodyPr>
          <a:lstStyle/>
          <a:p>
            <a:pPr marL="0" lvl="0" indent="0" eaLnBrk="0" fontAlgn="base" hangingPunct="0">
              <a:spcAft>
                <a:spcPct val="0"/>
              </a:spcAft>
              <a:buNone/>
            </a:pPr>
            <a:r>
              <a:rPr lang="en-US" sz="2200" kern="1200" dirty="0">
                <a:solidFill>
                  <a:srgbClr val="000000"/>
                </a:solidFill>
                <a:latin typeface="Arial (Body)"/>
                <a:ea typeface="ＭＳ Ｐゴシック" charset="0"/>
              </a:rPr>
              <a:t>Alice wants to send confidential e-mail, m, to Bob.</a:t>
            </a:r>
          </a:p>
        </p:txBody>
      </p:sp>
      <p:pic>
        <p:nvPicPr>
          <p:cNvPr id="5" name="Picture 4" descr="A diagram has 3 main connected parts, Alice, the internet, Bob. Alice and Bob have 2 sections each, above and below. Each section has 3 parts each. The links between parts are labeled. Alice. Section 1, above. Part 1, m. Part 2, K sub s. A key, K sub S, points to this part. Link to next part, K sub s left parenthesis m right parenthesis. Part 3, plus. Section 2, below. Part 4, K sub S. Part 5, K sub B to the plus power. A key, K sub B to the plus power points to this part. Link to next part, K sub B to the plus power left parenthesis K sub S right parenthesis. Part 3, plus. The sections merge at plus, and point to internet. Bob. Internet points to point 6, minus. 2 more sections split from this part. Section 3, above. Link, K sub S left parenthesis m right parenthesis. Part 7, K sub S. Part 8, m. Section 4, below. Link, K sub B to the plus power left parenthesis K sub S right parenthesis. Part 9, K sub B to the minus power. A key, K sub B to the minus power, points to this part. From this part a key, K sub S, points up to section 3, part 7."/>
          <p:cNvPicPr>
            <a:picLocks noChangeAspect="1"/>
          </p:cNvPicPr>
          <p:nvPr/>
        </p:nvPicPr>
        <p:blipFill>
          <a:blip r:embed="rId3"/>
          <a:stretch>
            <a:fillRect/>
          </a:stretch>
        </p:blipFill>
        <p:spPr>
          <a:xfrm>
            <a:off x="1012720" y="2197510"/>
            <a:ext cx="7118560" cy="2376573"/>
          </a:xfrm>
          <a:prstGeom prst="rect">
            <a:avLst/>
          </a:prstGeom>
        </p:spPr>
      </p:pic>
      <p:sp>
        <p:nvSpPr>
          <p:cNvPr id="4" name="Content Placeholder 3"/>
          <p:cNvSpPr>
            <a:spLocks noGrp="1"/>
          </p:cNvSpPr>
          <p:nvPr>
            <p:ph type="body" idx="2"/>
          </p:nvPr>
        </p:nvSpPr>
        <p:spPr>
          <a:xfrm>
            <a:off x="473529" y="4648203"/>
            <a:ext cx="8229600" cy="1585019"/>
          </a:xfrm>
        </p:spPr>
        <p:txBody>
          <a:bodyPr wrap="square" lIns="91425" tIns="91425" rIns="91425" bIns="91425">
            <a:spAutoFit/>
          </a:bodyPr>
          <a:lstStyle/>
          <a:p>
            <a:pPr marL="0" lvl="0" indent="0" eaLnBrk="0" fontAlgn="base" hangingPunct="0">
              <a:spcAft>
                <a:spcPct val="0"/>
              </a:spcAft>
              <a:buNone/>
            </a:pPr>
            <a:r>
              <a:rPr lang="en-US" sz="2200" b="1" kern="1200" dirty="0">
                <a:solidFill>
                  <a:srgbClr val="000000"/>
                </a:solidFill>
                <a:latin typeface="Arial (Body)"/>
                <a:ea typeface="ＭＳ Ｐゴシック" charset="0"/>
              </a:rPr>
              <a:t>Bob:</a:t>
            </a:r>
          </a:p>
          <a:p>
            <a:pPr marL="255651" lvl="0" indent="-255651" eaLnBrk="0" fontAlgn="base" hangingPunct="0">
              <a:spcAft>
                <a:spcPct val="0"/>
              </a:spcAft>
              <a:buFont typeface="Arial" panose="020B0604020202020204" pitchFamily="34" charset="0"/>
              <a:buChar char="•"/>
            </a:pPr>
            <a:r>
              <a:rPr lang="en-US" sz="2200" kern="1200" dirty="0">
                <a:solidFill>
                  <a:srgbClr val="000000"/>
                </a:solidFill>
                <a:latin typeface="Arial (Body)"/>
                <a:ea typeface="ＭＳ Ｐゴシック" charset="0"/>
              </a:rPr>
              <a:t>uses his private key to decrypt and recover K</a:t>
            </a:r>
            <a:r>
              <a:rPr lang="en-US" sz="2200" kern="1200" baseline="-25000" dirty="0">
                <a:solidFill>
                  <a:srgbClr val="000000"/>
                </a:solidFill>
                <a:latin typeface="Arial (Body)"/>
                <a:ea typeface="ＭＳ Ｐゴシック" charset="0"/>
              </a:rPr>
              <a:t>S</a:t>
            </a:r>
          </a:p>
          <a:p>
            <a:pPr marL="255651" lvl="0" indent="-255651" eaLnBrk="0" fontAlgn="base" hangingPunct="0">
              <a:spcAft>
                <a:spcPct val="0"/>
              </a:spcAft>
              <a:buFont typeface="Arial" panose="020B0604020202020204" pitchFamily="34" charset="0"/>
              <a:buChar char="•"/>
            </a:pPr>
            <a:r>
              <a:rPr lang="en-US" sz="2200" kern="1200" dirty="0">
                <a:solidFill>
                  <a:srgbClr val="000000"/>
                </a:solidFill>
                <a:latin typeface="Arial (Body)"/>
                <a:ea typeface="ＭＳ Ｐゴシック" charset="0"/>
              </a:rPr>
              <a:t>uses K</a:t>
            </a:r>
            <a:r>
              <a:rPr lang="en-US" sz="2200" kern="1200" baseline="-25000" dirty="0">
                <a:solidFill>
                  <a:srgbClr val="000000"/>
                </a:solidFill>
                <a:latin typeface="Arial (Body)"/>
                <a:ea typeface="ＭＳ Ｐゴシック" charset="0"/>
              </a:rPr>
              <a:t>S</a:t>
            </a:r>
            <a:r>
              <a:rPr lang="en-US" sz="2200" kern="1200" dirty="0">
                <a:solidFill>
                  <a:srgbClr val="000000"/>
                </a:solidFill>
                <a:latin typeface="Arial (Body)"/>
                <a:ea typeface="ＭＳ Ｐゴシック" charset="0"/>
              </a:rPr>
              <a:t> to decrypt</a:t>
            </a:r>
          </a:p>
        </p:txBody>
      </p:sp>
      <p:graphicFrame>
        <p:nvGraphicFramePr>
          <p:cNvPr id="75" name="Object 74" descr="K sub S left parenthesis m right parenthesis to recover m."/>
          <p:cNvGraphicFramePr>
            <a:graphicFrameLocks noChangeAspect="1"/>
          </p:cNvGraphicFramePr>
          <p:nvPr>
            <p:extLst>
              <p:ext uri="{D42A27DB-BD31-4B8C-83A1-F6EECF244321}">
                <p14:modId xmlns:p14="http://schemas.microsoft.com/office/powerpoint/2010/main" val="3078702665"/>
              </p:ext>
            </p:extLst>
          </p:nvPr>
        </p:nvGraphicFramePr>
        <p:xfrm>
          <a:off x="3172273" y="5795401"/>
          <a:ext cx="2374900" cy="457200"/>
        </p:xfrm>
        <a:graphic>
          <a:graphicData uri="http://schemas.openxmlformats.org/presentationml/2006/ole">
            <mc:AlternateContent xmlns:mc="http://schemas.openxmlformats.org/markup-compatibility/2006">
              <mc:Choice xmlns:v="urn:schemas-microsoft-com:vml" Requires="v">
                <p:oleObj spid="_x0000_s11796" name="Equation" r:id="rId4" imgW="1320480" imgH="253800" progId="Equation.DSMT4">
                  <p:embed/>
                </p:oleObj>
              </mc:Choice>
              <mc:Fallback>
                <p:oleObj name="Equation" r:id="rId4" imgW="1320480" imgH="253800" progId="Equation.DSMT4">
                  <p:embed/>
                  <p:pic>
                    <p:nvPicPr>
                      <p:cNvPr id="4" name="Object 3"/>
                      <p:cNvPicPr/>
                      <p:nvPr/>
                    </p:nvPicPr>
                    <p:blipFill>
                      <a:blip r:embed="rId5"/>
                      <a:stretch>
                        <a:fillRect/>
                      </a:stretch>
                    </p:blipFill>
                    <p:spPr>
                      <a:xfrm>
                        <a:off x="3172273" y="5795401"/>
                        <a:ext cx="2374900" cy="457200"/>
                      </a:xfrm>
                      <a:prstGeom prst="rect">
                        <a:avLst/>
                      </a:prstGeom>
                    </p:spPr>
                  </p:pic>
                </p:oleObj>
              </mc:Fallback>
            </mc:AlternateContent>
          </a:graphicData>
        </a:graphic>
      </p:graphicFrame>
    </p:spTree>
    <p:extLst>
      <p:ext uri="{BB962C8B-B14F-4D97-AF65-F5344CB8AC3E}">
        <p14:creationId xmlns:p14="http://schemas.microsoft.com/office/powerpoint/2010/main" val="289466285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eaLnBrk="0" fontAlgn="base" hangingPunct="0">
              <a:spcBef>
                <a:spcPct val="0"/>
              </a:spcBef>
              <a:spcAft>
                <a:spcPct val="0"/>
              </a:spcAft>
              <a:buClrTx/>
            </a:pPr>
            <a:r>
              <a:rPr lang="en-US" dirty="0">
                <a:latin typeface="Times New Roman" panose="02020603050405020304" pitchFamily="18" charset="0"/>
                <a:ea typeface="ＭＳ Ｐゴシック" charset="0"/>
              </a:rPr>
              <a:t>Secure E-Mail </a:t>
            </a:r>
            <a:r>
              <a:rPr lang="en-US" sz="2000" b="0" dirty="0">
                <a:latin typeface="Times New Roman" panose="02020603050405020304" pitchFamily="18" charset="0"/>
                <a:ea typeface="ＭＳ Ｐゴシック" charset="0"/>
              </a:rPr>
              <a:t>(3 of 4)</a:t>
            </a:r>
          </a:p>
        </p:txBody>
      </p:sp>
      <p:sp>
        <p:nvSpPr>
          <p:cNvPr id="3" name="Content Placeholder 2"/>
          <p:cNvSpPr>
            <a:spLocks noGrp="1"/>
          </p:cNvSpPr>
          <p:nvPr>
            <p:ph idx="1"/>
          </p:nvPr>
        </p:nvSpPr>
        <p:spPr>
          <a:xfrm>
            <a:off x="457200" y="1600200"/>
            <a:ext cx="8229600" cy="523190"/>
          </a:xfrm>
        </p:spPr>
        <p:txBody>
          <a:bodyPr wrap="square" lIns="91425" tIns="91425" rIns="91425" bIns="91425">
            <a:spAutoFit/>
          </a:bodyPr>
          <a:lstStyle/>
          <a:p>
            <a:pPr marL="0" lvl="0" indent="0" eaLnBrk="0" fontAlgn="base" hangingPunct="0">
              <a:spcAft>
                <a:spcPct val="0"/>
              </a:spcAft>
              <a:buNone/>
            </a:pPr>
            <a:r>
              <a:rPr lang="en-US" sz="2200" kern="1200" dirty="0">
                <a:solidFill>
                  <a:srgbClr val="000000"/>
                </a:solidFill>
                <a:latin typeface="Arial (Body)"/>
                <a:ea typeface="ＭＳ Ｐゴシック" charset="0"/>
              </a:rPr>
              <a:t>Alice wants to provide sender authentication message integrity</a:t>
            </a:r>
          </a:p>
        </p:txBody>
      </p:sp>
      <p:pic>
        <p:nvPicPr>
          <p:cNvPr id="70" name="Picture 69" descr="A diagram has 3 main connected parts, Alice, the internet, Bob. Alice and Bob have 2 sections each, above and below. Each section has parts. Some links between parts are labeled. Alice. Section 1, above. Part 1, m. Part 2, H left parenthesis asterisk right parenthesis. Part 3, K sub A to the minus power left parenthesis asterisk right parenthesis. A key, K sub A to the minus power, points to this part. Link, K sub A left parenthesis H left parenthesis m right parenthesis right parenthesis. Part 4, plus. Section 2, below. Part 5, m. Part 4, plus. The sections merge at plus, and point to internet. Bob. Internet points to point 6, minus. 2 more sections split from this part. Section 3, above. Link, K sub A to the minus power left parenthesis H right parenthesis left parenthesis m right parenthesis right parenthesis. Part 7, K sub A to the plus power left parenthesis asterisk right parenthesis. A key, K sub A to the plus power points to this part. Part 8, H left parenthesis m right parenthesis. Part 9, compare. Section 4, below. Link, m. Part 10, H left parenthesis asterisk right parenthesis. Link, H left parenthesis m right parenthesis. Part 9, compare. The sections merge at this part."/>
          <p:cNvPicPr>
            <a:picLocks noChangeAspect="1"/>
          </p:cNvPicPr>
          <p:nvPr/>
        </p:nvPicPr>
        <p:blipFill>
          <a:blip r:embed="rId2"/>
          <a:stretch>
            <a:fillRect/>
          </a:stretch>
        </p:blipFill>
        <p:spPr>
          <a:xfrm>
            <a:off x="653401" y="2478545"/>
            <a:ext cx="7837198" cy="2124751"/>
          </a:xfrm>
          <a:prstGeom prst="rect">
            <a:avLst/>
          </a:prstGeom>
        </p:spPr>
      </p:pic>
      <p:sp>
        <p:nvSpPr>
          <p:cNvPr id="4" name="Content Placeholder 3"/>
          <p:cNvSpPr>
            <a:spLocks noGrp="1"/>
          </p:cNvSpPr>
          <p:nvPr>
            <p:ph idx="13"/>
          </p:nvPr>
        </p:nvSpPr>
        <p:spPr>
          <a:xfrm>
            <a:off x="457200" y="4958451"/>
            <a:ext cx="8229600" cy="1115660"/>
          </a:xfrm>
        </p:spPr>
        <p:txBody>
          <a:bodyPr wrap="square" lIns="91425" tIns="91425" rIns="91425" bIns="91425">
            <a:spAutoFit/>
          </a:bodyPr>
          <a:lstStyle/>
          <a:p>
            <a:pPr marL="255651" lvl="0" indent="-255651" eaLnBrk="0" fontAlgn="base" hangingPunct="0">
              <a:spcAft>
                <a:spcPct val="0"/>
              </a:spcAft>
              <a:buFont typeface="Arial" panose="020B0604020202020204" pitchFamily="34" charset="0"/>
              <a:buChar char="•"/>
            </a:pPr>
            <a:r>
              <a:rPr lang="en-US" sz="2400" kern="1200" dirty="0">
                <a:solidFill>
                  <a:srgbClr val="000000"/>
                </a:solidFill>
                <a:latin typeface="Arial (Body)"/>
                <a:ea typeface="ＭＳ Ｐゴシック" charset="0"/>
              </a:rPr>
              <a:t>Alice digitally signs message</a:t>
            </a:r>
          </a:p>
          <a:p>
            <a:pPr marL="255651" lvl="0" indent="-255651" eaLnBrk="0" fontAlgn="base" hangingPunct="0">
              <a:spcAft>
                <a:spcPct val="0"/>
              </a:spcAft>
              <a:buFont typeface="Arial" panose="020B0604020202020204" pitchFamily="34" charset="0"/>
              <a:buChar char="•"/>
            </a:pPr>
            <a:r>
              <a:rPr lang="en-US" sz="2400" kern="1200" dirty="0">
                <a:solidFill>
                  <a:srgbClr val="000000"/>
                </a:solidFill>
                <a:latin typeface="Arial (Body)"/>
                <a:ea typeface="ＭＳ Ｐゴシック" charset="0"/>
              </a:rPr>
              <a:t>sends both message (in the clear) and digital signature</a:t>
            </a:r>
          </a:p>
        </p:txBody>
      </p:sp>
    </p:spTree>
    <p:extLst>
      <p:ext uri="{BB962C8B-B14F-4D97-AF65-F5344CB8AC3E}">
        <p14:creationId xmlns:p14="http://schemas.microsoft.com/office/powerpoint/2010/main" val="10660385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eaLnBrk="0" fontAlgn="base" hangingPunct="0">
              <a:spcBef>
                <a:spcPct val="0"/>
              </a:spcBef>
              <a:spcAft>
                <a:spcPct val="0"/>
              </a:spcAft>
              <a:buClrTx/>
            </a:pPr>
            <a:r>
              <a:rPr lang="en-US" dirty="0">
                <a:latin typeface="Times New Roman" panose="02020603050405020304" pitchFamily="18" charset="0"/>
                <a:ea typeface="ＭＳ Ｐゴシック" charset="0"/>
              </a:rPr>
              <a:t>Who Might Bob, Alice Be?</a:t>
            </a:r>
          </a:p>
        </p:txBody>
      </p:sp>
      <p:sp>
        <p:nvSpPr>
          <p:cNvPr id="3" name="Text Placeholder 2"/>
          <p:cNvSpPr>
            <a:spLocks noGrp="1"/>
          </p:cNvSpPr>
          <p:nvPr>
            <p:ph type="body" idx="1"/>
          </p:nvPr>
        </p:nvSpPr>
        <p:spPr/>
        <p:txBody>
          <a:bodyPr wrap="square" lIns="91425" tIns="91425" rIns="91425" bIns="91425">
            <a:spAutoFit/>
          </a:bodyPr>
          <a:lstStyle/>
          <a:p>
            <a:pPr marL="255651" lvl="0" indent="-255651" eaLnBrk="0" fontAlgn="base" hangingPunct="0">
              <a:spcAft>
                <a:spcPct val="0"/>
              </a:spcAft>
              <a:buFont typeface="Arial" panose="020B0604020202020204" pitchFamily="34" charset="0"/>
              <a:buChar char="•"/>
            </a:pPr>
            <a:r>
              <a:rPr lang="en-US" sz="2400" dirty="0">
                <a:solidFill>
                  <a:srgbClr val="000000"/>
                </a:solidFill>
                <a:latin typeface="Arial (Body)"/>
                <a:ea typeface="ＭＳ Ｐゴシック" charset="0"/>
              </a:rPr>
              <a:t>… well, </a:t>
            </a:r>
            <a:r>
              <a:rPr lang="en-US" sz="2400" b="1" dirty="0">
                <a:solidFill>
                  <a:srgbClr val="000000"/>
                </a:solidFill>
                <a:latin typeface="Arial (Body)"/>
                <a:ea typeface="ＭＳ Ｐゴシック" charset="0"/>
              </a:rPr>
              <a:t>real-life</a:t>
            </a:r>
            <a:r>
              <a:rPr lang="en-US" sz="2400" dirty="0">
                <a:solidFill>
                  <a:srgbClr val="000000"/>
                </a:solidFill>
                <a:latin typeface="Arial (Body)"/>
                <a:ea typeface="ＭＳ Ｐゴシック" charset="0"/>
              </a:rPr>
              <a:t> Bobs and Alices!</a:t>
            </a:r>
          </a:p>
          <a:p>
            <a:pPr marL="255651" lvl="0" indent="-255651" eaLnBrk="0" fontAlgn="base" hangingPunct="0">
              <a:spcAft>
                <a:spcPct val="0"/>
              </a:spcAft>
              <a:buFont typeface="Arial" panose="020B0604020202020204" pitchFamily="34" charset="0"/>
              <a:buChar char="•"/>
            </a:pPr>
            <a:r>
              <a:rPr lang="en-US" sz="2400" dirty="0">
                <a:solidFill>
                  <a:srgbClr val="000000"/>
                </a:solidFill>
                <a:latin typeface="Arial (Body)"/>
                <a:ea typeface="ＭＳ Ｐゴシック" charset="0"/>
              </a:rPr>
              <a:t>Web browser/server for electronic transactions (e.g., on-line purchases)</a:t>
            </a:r>
          </a:p>
          <a:p>
            <a:pPr marL="255651" lvl="0" indent="-255651" eaLnBrk="0" fontAlgn="base" hangingPunct="0">
              <a:spcAft>
                <a:spcPct val="0"/>
              </a:spcAft>
              <a:buFont typeface="Arial" panose="020B0604020202020204" pitchFamily="34" charset="0"/>
              <a:buChar char="•"/>
            </a:pPr>
            <a:r>
              <a:rPr lang="en-US" sz="2400" dirty="0">
                <a:solidFill>
                  <a:srgbClr val="000000"/>
                </a:solidFill>
                <a:latin typeface="Arial (Body)"/>
                <a:ea typeface="ＭＳ Ｐゴシック" charset="0"/>
              </a:rPr>
              <a:t>on-line banking client/server</a:t>
            </a:r>
          </a:p>
          <a:p>
            <a:pPr marL="255651" lvl="0" indent="-255651" eaLnBrk="0" fontAlgn="base" hangingPunct="0">
              <a:spcAft>
                <a:spcPct val="0"/>
              </a:spcAft>
              <a:buFont typeface="Arial" panose="020B0604020202020204" pitchFamily="34" charset="0"/>
              <a:buChar char="•"/>
            </a:pPr>
            <a:r>
              <a:rPr lang="en-US" sz="2400" dirty="0">
                <a:solidFill>
                  <a:srgbClr val="000000"/>
                </a:solidFill>
                <a:latin typeface="Arial (Body)"/>
                <a:ea typeface="ＭＳ Ｐゴシック" charset="0"/>
              </a:rPr>
              <a:t>D</a:t>
            </a:r>
            <a:r>
              <a:rPr lang="en-US" sz="100" dirty="0">
                <a:solidFill>
                  <a:srgbClr val="000000"/>
                </a:solidFill>
                <a:latin typeface="Arial (Body)"/>
                <a:ea typeface="ＭＳ Ｐゴシック" charset="0"/>
              </a:rPr>
              <a:t> </a:t>
            </a:r>
            <a:r>
              <a:rPr lang="en-US" sz="2400" dirty="0">
                <a:solidFill>
                  <a:srgbClr val="000000"/>
                </a:solidFill>
                <a:latin typeface="Arial (Body)"/>
                <a:ea typeface="ＭＳ Ｐゴシック" charset="0"/>
              </a:rPr>
              <a:t>N</a:t>
            </a:r>
            <a:r>
              <a:rPr lang="en-US" sz="100" dirty="0">
                <a:solidFill>
                  <a:srgbClr val="000000"/>
                </a:solidFill>
                <a:latin typeface="Arial (Body)"/>
                <a:ea typeface="ＭＳ Ｐゴシック" charset="0"/>
              </a:rPr>
              <a:t> </a:t>
            </a:r>
            <a:r>
              <a:rPr lang="en-US" sz="2400" dirty="0">
                <a:solidFill>
                  <a:srgbClr val="000000"/>
                </a:solidFill>
                <a:latin typeface="Arial (Body)"/>
                <a:ea typeface="ＭＳ Ｐゴシック" charset="0"/>
              </a:rPr>
              <a:t>S servers</a:t>
            </a:r>
          </a:p>
          <a:p>
            <a:pPr marL="255651" lvl="0" indent="-255651" eaLnBrk="0" fontAlgn="base" hangingPunct="0">
              <a:spcAft>
                <a:spcPct val="0"/>
              </a:spcAft>
              <a:buFont typeface="Arial" panose="020B0604020202020204" pitchFamily="34" charset="0"/>
              <a:buChar char="•"/>
            </a:pPr>
            <a:r>
              <a:rPr lang="en-US" sz="2400" dirty="0">
                <a:solidFill>
                  <a:srgbClr val="000000"/>
                </a:solidFill>
                <a:latin typeface="Arial (Body)"/>
                <a:ea typeface="ＭＳ Ｐゴシック" charset="0"/>
              </a:rPr>
              <a:t>routers exchanging routing table updates</a:t>
            </a:r>
          </a:p>
          <a:p>
            <a:pPr marL="255651" lvl="0" indent="-255651" eaLnBrk="0" fontAlgn="base" hangingPunct="0">
              <a:spcAft>
                <a:spcPct val="0"/>
              </a:spcAft>
              <a:buFont typeface="Arial" panose="020B0604020202020204" pitchFamily="34" charset="0"/>
              <a:buChar char="•"/>
            </a:pPr>
            <a:r>
              <a:rPr lang="en-US" sz="2400" dirty="0">
                <a:solidFill>
                  <a:srgbClr val="000000"/>
                </a:solidFill>
                <a:latin typeface="Arial (Body)"/>
                <a:ea typeface="ＭＳ Ｐゴシック" charset="0"/>
              </a:rPr>
              <a:t>other examples?</a:t>
            </a:r>
          </a:p>
        </p:txBody>
      </p:sp>
    </p:spTree>
    <p:extLst>
      <p:ext uri="{BB962C8B-B14F-4D97-AF65-F5344CB8AC3E}">
        <p14:creationId xmlns:p14="http://schemas.microsoft.com/office/powerpoint/2010/main" val="396612276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eaLnBrk="0" fontAlgn="base" hangingPunct="0">
              <a:spcBef>
                <a:spcPct val="0"/>
              </a:spcBef>
              <a:spcAft>
                <a:spcPct val="0"/>
              </a:spcAft>
              <a:buClrTx/>
            </a:pPr>
            <a:r>
              <a:rPr lang="en-US" dirty="0">
                <a:latin typeface="Times New Roman" panose="02020603050405020304" pitchFamily="18" charset="0"/>
                <a:ea typeface="ＭＳ Ｐゴシック" charset="0"/>
              </a:rPr>
              <a:t>Secure E-Mail </a:t>
            </a:r>
            <a:r>
              <a:rPr lang="en-US" sz="2000" b="0" dirty="0">
                <a:latin typeface="Times New Roman" panose="02020603050405020304" pitchFamily="18" charset="0"/>
                <a:ea typeface="ＭＳ Ｐゴシック" charset="0"/>
              </a:rPr>
              <a:t>(4 of 4)</a:t>
            </a:r>
          </a:p>
        </p:txBody>
      </p:sp>
      <p:sp>
        <p:nvSpPr>
          <p:cNvPr id="3" name="Content Placeholder 2"/>
          <p:cNvSpPr>
            <a:spLocks noGrp="1"/>
          </p:cNvSpPr>
          <p:nvPr>
            <p:ph type="body" idx="1"/>
          </p:nvPr>
        </p:nvSpPr>
        <p:spPr>
          <a:xfrm>
            <a:off x="457200" y="1600200"/>
            <a:ext cx="8229600" cy="923299"/>
          </a:xfrm>
        </p:spPr>
        <p:txBody>
          <a:bodyPr wrap="square" lIns="91425" tIns="91425" rIns="91425" bIns="91425">
            <a:spAutoFit/>
          </a:bodyPr>
          <a:lstStyle/>
          <a:p>
            <a:pPr marL="0" lvl="0" indent="0" eaLnBrk="0" fontAlgn="base" hangingPunct="0">
              <a:spcAft>
                <a:spcPct val="0"/>
              </a:spcAft>
              <a:buNone/>
            </a:pPr>
            <a:r>
              <a:rPr lang="en-US" sz="2400" kern="1200" dirty="0">
                <a:solidFill>
                  <a:srgbClr val="000000"/>
                </a:solidFill>
                <a:latin typeface="Arial (Body)"/>
                <a:ea typeface="ＭＳ Ｐゴシック" charset="0"/>
              </a:rPr>
              <a:t>Alice wants to provide secrecy, sender authentication, message integrity.</a:t>
            </a:r>
          </a:p>
        </p:txBody>
      </p:sp>
      <p:pic>
        <p:nvPicPr>
          <p:cNvPr id="6" name="Picture 5" descr="A diagram has 3 main connected components. The first 2 parts have 2 sections each, above and below. Each section has parts. Some links between parts are labeled. Component 1, Alice. Section 1, above. Part 1, m. Part 2, H left parenthesis asterisk right parenthesis. Part 3, K sub A to the minus power left parenthesis asterisk right parenthesis. A key, K sub A to the minus power, points to this part. Link, K sub A to the minus power left parenthesis H left parenthesis m right parenthesis right parenthesis. Part 4, plus. Section 2, below. Part 5, m. Part 4, plus. The sections merge at this part. Component 3. Section 3, above, starts at part 4, plus. Part 6, K sub S left parenthesis asterisk right parenthesis. A key, K sub B points to this part. Part 7, plus. Section 2, below. Part 8, K sub S. Part 9, K sub B to the plus power left parenthesis asterisk right parenthesis. A key, K sub B to the plus power, points to this power. Link, K sub B to the plus power left parenthesis K sub S right parenthesis. Part 7, plus. The sections merge at this part. Component 3, mailbox, internet."/>
          <p:cNvPicPr>
            <a:picLocks noChangeAspect="1"/>
          </p:cNvPicPr>
          <p:nvPr/>
        </p:nvPicPr>
        <p:blipFill>
          <a:blip r:embed="rId2"/>
          <a:stretch>
            <a:fillRect/>
          </a:stretch>
        </p:blipFill>
        <p:spPr>
          <a:xfrm>
            <a:off x="1809418" y="2601671"/>
            <a:ext cx="5525163" cy="2686830"/>
          </a:xfrm>
          <a:prstGeom prst="rect">
            <a:avLst/>
          </a:prstGeom>
        </p:spPr>
      </p:pic>
      <p:sp>
        <p:nvSpPr>
          <p:cNvPr id="4" name="Content Placeholder 3"/>
          <p:cNvSpPr>
            <a:spLocks noGrp="1"/>
          </p:cNvSpPr>
          <p:nvPr>
            <p:ph type="body" idx="2"/>
          </p:nvPr>
        </p:nvSpPr>
        <p:spPr>
          <a:xfrm>
            <a:off x="457200" y="5366673"/>
            <a:ext cx="8229600" cy="923299"/>
          </a:xfrm>
        </p:spPr>
        <p:txBody>
          <a:bodyPr wrap="square" lIns="91425" tIns="91425" rIns="91425" bIns="91425">
            <a:spAutoFit/>
          </a:bodyPr>
          <a:lstStyle/>
          <a:p>
            <a:pPr marL="0" lvl="0" indent="0" eaLnBrk="0" fontAlgn="base" hangingPunct="0">
              <a:spcAft>
                <a:spcPct val="0"/>
              </a:spcAft>
              <a:buNone/>
            </a:pPr>
            <a:r>
              <a:rPr lang="en-US" sz="2400" b="1" kern="1200" dirty="0">
                <a:solidFill>
                  <a:srgbClr val="000000"/>
                </a:solidFill>
                <a:latin typeface="Arial (Body)"/>
                <a:ea typeface="ＭＳ Ｐゴシック" charset="0"/>
              </a:rPr>
              <a:t>Alice uses three keys: </a:t>
            </a:r>
            <a:r>
              <a:rPr lang="en-US" sz="2400" kern="1200" dirty="0">
                <a:solidFill>
                  <a:srgbClr val="000000"/>
                </a:solidFill>
                <a:latin typeface="Arial (Body)"/>
                <a:ea typeface="ＭＳ Ｐゴシック" charset="0"/>
              </a:rPr>
              <a:t>her private key, Bob</a:t>
            </a:r>
            <a:r>
              <a:rPr lang="en-US" altLang="ja-JP" sz="2400" kern="1200" dirty="0">
                <a:solidFill>
                  <a:srgbClr val="000000"/>
                </a:solidFill>
                <a:latin typeface="Arial (Body)"/>
                <a:ea typeface="ＭＳ Ｐゴシック" charset="0"/>
              </a:rPr>
              <a:t>’s public key, newly created symmetric key</a:t>
            </a:r>
            <a:endParaRPr lang="en-US" sz="2400" kern="1200" dirty="0">
              <a:solidFill>
                <a:srgbClr val="000000"/>
              </a:solidFill>
              <a:latin typeface="Arial (Body)"/>
              <a:ea typeface="ＭＳ Ｐゴシック" charset="0"/>
            </a:endParaRPr>
          </a:p>
        </p:txBody>
      </p:sp>
    </p:spTree>
    <p:extLst>
      <p:ext uri="{BB962C8B-B14F-4D97-AF65-F5344CB8AC3E}">
        <p14:creationId xmlns:p14="http://schemas.microsoft.com/office/powerpoint/2010/main" val="384397333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eaLnBrk="0" fontAlgn="base" hangingPunct="0">
              <a:spcBef>
                <a:spcPct val="0"/>
              </a:spcBef>
              <a:spcAft>
                <a:spcPct val="0"/>
              </a:spcAft>
              <a:buClrTx/>
            </a:pPr>
            <a:r>
              <a:rPr lang="en-US" altLang="en-US" dirty="0">
                <a:ea typeface="ＭＳ Ｐゴシック" charset="-128"/>
              </a:rPr>
              <a:t>Learning Objectives </a:t>
            </a:r>
            <a:r>
              <a:rPr lang="en-US" altLang="en-US" sz="2000" b="0" dirty="0">
                <a:ea typeface="ＭＳ Ｐゴシック" charset="-128"/>
              </a:rPr>
              <a:t>(6 of 9)</a:t>
            </a:r>
            <a:endParaRPr lang="en-US" sz="2000" b="0" dirty="0">
              <a:latin typeface="Times New Roman" panose="02020603050405020304" pitchFamily="18" charset="0"/>
              <a:ea typeface="ＭＳ Ｐゴシック" charset="0"/>
            </a:endParaRPr>
          </a:p>
        </p:txBody>
      </p:sp>
      <p:sp>
        <p:nvSpPr>
          <p:cNvPr id="3" name="Text Placeholder 2"/>
          <p:cNvSpPr>
            <a:spLocks noGrp="1"/>
          </p:cNvSpPr>
          <p:nvPr>
            <p:ph type="body" idx="1"/>
          </p:nvPr>
        </p:nvSpPr>
        <p:spPr/>
        <p:txBody>
          <a:bodyPr wrap="square" lIns="91425" tIns="91425" rIns="91425" bIns="91425">
            <a:spAutoFit/>
          </a:bodyPr>
          <a:lstStyle/>
          <a:p>
            <a:pPr marL="0" lvl="0" indent="0" eaLnBrk="0" fontAlgn="base" hangingPunct="0">
              <a:spcAft>
                <a:spcPct val="0"/>
              </a:spcAft>
              <a:buNone/>
            </a:pPr>
            <a:r>
              <a:rPr lang="en-US" sz="2400" b="1" dirty="0">
                <a:solidFill>
                  <a:schemeClr val="tx2"/>
                </a:solidFill>
                <a:latin typeface="Arial (Body)"/>
                <a:ea typeface="ＭＳ Ｐゴシック" charset="0"/>
              </a:rPr>
              <a:t>8.1</a:t>
            </a:r>
            <a:r>
              <a:rPr lang="en-US" sz="2400" dirty="0">
                <a:solidFill>
                  <a:srgbClr val="000000"/>
                </a:solidFill>
                <a:latin typeface="Arial (Body)"/>
                <a:ea typeface="ＭＳ Ｐゴシック" charset="0"/>
              </a:rPr>
              <a:t> What is network security?</a:t>
            </a:r>
          </a:p>
          <a:p>
            <a:pPr marL="0" lvl="0" indent="0" eaLnBrk="0" fontAlgn="base" hangingPunct="0">
              <a:spcAft>
                <a:spcPct val="0"/>
              </a:spcAft>
              <a:buNone/>
            </a:pPr>
            <a:r>
              <a:rPr lang="en-US" sz="2400" b="1" dirty="0">
                <a:solidFill>
                  <a:schemeClr val="tx2"/>
                </a:solidFill>
                <a:latin typeface="Arial (Body)"/>
                <a:ea typeface="ＭＳ Ｐゴシック" charset="0"/>
              </a:rPr>
              <a:t>8.2</a:t>
            </a:r>
            <a:r>
              <a:rPr lang="en-US" sz="2400" dirty="0">
                <a:solidFill>
                  <a:srgbClr val="000000"/>
                </a:solidFill>
                <a:latin typeface="Arial (Body)"/>
                <a:ea typeface="ＭＳ Ｐゴシック" charset="0"/>
              </a:rPr>
              <a:t> Principles of cryptography</a:t>
            </a:r>
          </a:p>
          <a:p>
            <a:pPr marL="0" lvl="0" indent="0" eaLnBrk="0" fontAlgn="base" hangingPunct="0">
              <a:spcAft>
                <a:spcPct val="0"/>
              </a:spcAft>
              <a:buNone/>
            </a:pPr>
            <a:r>
              <a:rPr lang="en-US" sz="2400" b="1" dirty="0">
                <a:solidFill>
                  <a:schemeClr val="tx2"/>
                </a:solidFill>
                <a:latin typeface="Arial (Body)"/>
                <a:ea typeface="ＭＳ Ｐゴシック" charset="0"/>
              </a:rPr>
              <a:t>8.3</a:t>
            </a:r>
            <a:r>
              <a:rPr lang="en-US" sz="2400" dirty="0">
                <a:solidFill>
                  <a:srgbClr val="000000"/>
                </a:solidFill>
                <a:latin typeface="Arial (Body)"/>
                <a:ea typeface="ＭＳ Ｐゴシック" charset="0"/>
              </a:rPr>
              <a:t> Message integrity, authentication</a:t>
            </a:r>
          </a:p>
          <a:p>
            <a:pPr marL="0" lvl="0" indent="0" eaLnBrk="0" fontAlgn="base" hangingPunct="0">
              <a:spcAft>
                <a:spcPct val="0"/>
              </a:spcAft>
              <a:buNone/>
            </a:pPr>
            <a:r>
              <a:rPr lang="en-US" sz="2400" b="1" dirty="0">
                <a:solidFill>
                  <a:schemeClr val="tx2"/>
                </a:solidFill>
                <a:latin typeface="Arial (Body)"/>
                <a:ea typeface="ＭＳ Ｐゴシック" charset="0"/>
              </a:rPr>
              <a:t>8.4</a:t>
            </a:r>
            <a:r>
              <a:rPr lang="en-US" sz="2400" dirty="0">
                <a:solidFill>
                  <a:srgbClr val="000000"/>
                </a:solidFill>
                <a:latin typeface="Arial (Body)"/>
                <a:ea typeface="ＭＳ Ｐゴシック" charset="0"/>
              </a:rPr>
              <a:t> Securing e-mail</a:t>
            </a:r>
          </a:p>
          <a:p>
            <a:pPr marL="0" indent="0" eaLnBrk="0" fontAlgn="base" hangingPunct="0">
              <a:spcAft>
                <a:spcPct val="0"/>
              </a:spcAft>
              <a:buNone/>
            </a:pPr>
            <a:r>
              <a:rPr lang="en-US" sz="2400" b="1" dirty="0">
                <a:solidFill>
                  <a:schemeClr val="tx2"/>
                </a:solidFill>
                <a:latin typeface="Arial (Body)"/>
                <a:ea typeface="ＭＳ Ｐゴシック" charset="0"/>
              </a:rPr>
              <a:t>8.5</a:t>
            </a:r>
            <a:r>
              <a:rPr lang="en-US" sz="2400" dirty="0">
                <a:solidFill>
                  <a:srgbClr val="000000"/>
                </a:solidFill>
                <a:latin typeface="Arial (Body)"/>
                <a:ea typeface="ＭＳ Ｐゴシック" charset="0"/>
              </a:rPr>
              <a:t> </a:t>
            </a:r>
            <a:r>
              <a:rPr lang="en-US" sz="2400" b="1" dirty="0">
                <a:solidFill>
                  <a:srgbClr val="000000"/>
                </a:solidFill>
                <a:latin typeface="Arial (Body)"/>
                <a:ea typeface="ＭＳ Ｐゴシック" charset="0"/>
              </a:rPr>
              <a:t>Securing T</a:t>
            </a:r>
            <a:r>
              <a:rPr lang="en-US" sz="100" b="1" dirty="0">
                <a:solidFill>
                  <a:srgbClr val="000000"/>
                </a:solidFill>
                <a:latin typeface="Arial (Body)"/>
                <a:ea typeface="ＭＳ Ｐゴシック" charset="0"/>
              </a:rPr>
              <a:t> </a:t>
            </a:r>
            <a:r>
              <a:rPr lang="en-US" sz="2400" b="1" dirty="0">
                <a:solidFill>
                  <a:srgbClr val="000000"/>
                </a:solidFill>
                <a:latin typeface="Arial (Body)"/>
                <a:ea typeface="ＭＳ Ｐゴシック" charset="0"/>
              </a:rPr>
              <a:t>C</a:t>
            </a:r>
            <a:r>
              <a:rPr lang="en-US" sz="100" b="1" dirty="0">
                <a:solidFill>
                  <a:srgbClr val="000000"/>
                </a:solidFill>
                <a:latin typeface="Arial (Body)"/>
                <a:ea typeface="ＭＳ Ｐゴシック" charset="0"/>
              </a:rPr>
              <a:t> </a:t>
            </a:r>
            <a:r>
              <a:rPr lang="en-US" sz="2400" b="1" dirty="0">
                <a:solidFill>
                  <a:srgbClr val="000000"/>
                </a:solidFill>
                <a:latin typeface="Arial (Body)"/>
                <a:ea typeface="ＭＳ Ｐゴシック" charset="0"/>
              </a:rPr>
              <a:t>P connections: S</a:t>
            </a:r>
            <a:r>
              <a:rPr lang="en-US" sz="100" b="1" dirty="0">
                <a:solidFill>
                  <a:srgbClr val="000000"/>
                </a:solidFill>
                <a:latin typeface="Arial (Body)"/>
                <a:ea typeface="ＭＳ Ｐゴシック" charset="0"/>
              </a:rPr>
              <a:t> </a:t>
            </a:r>
            <a:r>
              <a:rPr lang="en-US" sz="2400" b="1" dirty="0">
                <a:solidFill>
                  <a:srgbClr val="000000"/>
                </a:solidFill>
                <a:latin typeface="Arial (Body)"/>
                <a:ea typeface="ＭＳ Ｐゴシック" charset="0"/>
              </a:rPr>
              <a:t>S</a:t>
            </a:r>
            <a:r>
              <a:rPr lang="en-US" sz="100" b="1" dirty="0">
                <a:solidFill>
                  <a:srgbClr val="000000"/>
                </a:solidFill>
                <a:latin typeface="Arial (Body)"/>
                <a:ea typeface="ＭＳ Ｐゴシック" charset="0"/>
              </a:rPr>
              <a:t> </a:t>
            </a:r>
            <a:r>
              <a:rPr lang="en-US" sz="2400" b="1" dirty="0">
                <a:solidFill>
                  <a:srgbClr val="000000"/>
                </a:solidFill>
                <a:latin typeface="Arial (Body)"/>
                <a:ea typeface="ＭＳ Ｐゴシック" charset="0"/>
              </a:rPr>
              <a:t>L</a:t>
            </a:r>
          </a:p>
          <a:p>
            <a:pPr marL="0" lvl="0" indent="0" eaLnBrk="0" fontAlgn="base" hangingPunct="0">
              <a:spcAft>
                <a:spcPct val="0"/>
              </a:spcAft>
              <a:buNone/>
            </a:pPr>
            <a:r>
              <a:rPr lang="en-US" sz="2400" b="1" dirty="0">
                <a:solidFill>
                  <a:schemeClr val="tx2"/>
                </a:solidFill>
                <a:latin typeface="Arial (Body)"/>
                <a:ea typeface="ＭＳ Ｐゴシック" charset="0"/>
              </a:rPr>
              <a:t>8.6</a:t>
            </a:r>
            <a:r>
              <a:rPr lang="en-US" sz="2400" dirty="0">
                <a:solidFill>
                  <a:srgbClr val="000000"/>
                </a:solidFill>
                <a:latin typeface="Arial (Body)"/>
                <a:ea typeface="ＭＳ Ｐゴシック" charset="0"/>
              </a:rPr>
              <a:t> Network layer security: IPsec</a:t>
            </a:r>
          </a:p>
          <a:p>
            <a:pPr marL="0" lvl="0" indent="0" eaLnBrk="0" fontAlgn="base" hangingPunct="0">
              <a:spcAft>
                <a:spcPct val="0"/>
              </a:spcAft>
              <a:buNone/>
            </a:pPr>
            <a:r>
              <a:rPr lang="en-US" sz="2400" b="1" dirty="0">
                <a:solidFill>
                  <a:schemeClr val="tx2"/>
                </a:solidFill>
                <a:latin typeface="Arial (Body)"/>
                <a:ea typeface="ＭＳ Ｐゴシック" charset="0"/>
              </a:rPr>
              <a:t>8.7</a:t>
            </a:r>
            <a:r>
              <a:rPr lang="en-US" sz="2400" dirty="0">
                <a:solidFill>
                  <a:srgbClr val="000000"/>
                </a:solidFill>
                <a:latin typeface="Arial (Body)"/>
                <a:ea typeface="ＭＳ Ｐゴシック" charset="0"/>
              </a:rPr>
              <a:t> Securing wireless LANs</a:t>
            </a:r>
          </a:p>
          <a:p>
            <a:pPr marL="0" lvl="0" indent="0" eaLnBrk="0" fontAlgn="base" hangingPunct="0">
              <a:spcAft>
                <a:spcPct val="0"/>
              </a:spcAft>
              <a:buNone/>
            </a:pPr>
            <a:r>
              <a:rPr lang="en-US" sz="2400" b="1" dirty="0">
                <a:solidFill>
                  <a:schemeClr val="tx2"/>
                </a:solidFill>
                <a:latin typeface="Arial (Body)"/>
                <a:ea typeface="ＭＳ Ｐゴシック" charset="0"/>
              </a:rPr>
              <a:t>8.8</a:t>
            </a:r>
            <a:r>
              <a:rPr lang="en-US" sz="2400" b="1" dirty="0">
                <a:solidFill>
                  <a:srgbClr val="000000"/>
                </a:solidFill>
                <a:latin typeface="Arial (Body)"/>
                <a:ea typeface="ＭＳ Ｐゴシック" charset="0"/>
              </a:rPr>
              <a:t> </a:t>
            </a:r>
            <a:r>
              <a:rPr lang="en-US" sz="2400" dirty="0">
                <a:solidFill>
                  <a:srgbClr val="000000"/>
                </a:solidFill>
                <a:latin typeface="Arial (Body)"/>
                <a:ea typeface="ＭＳ Ｐゴシック" charset="0"/>
              </a:rPr>
              <a:t>Operational security: firewalls and I</a:t>
            </a:r>
            <a:r>
              <a:rPr lang="en-US" sz="100" dirty="0">
                <a:solidFill>
                  <a:srgbClr val="000000"/>
                </a:solidFill>
                <a:latin typeface="Arial (Body)"/>
                <a:ea typeface="ＭＳ Ｐゴシック" charset="0"/>
              </a:rPr>
              <a:t> </a:t>
            </a:r>
            <a:r>
              <a:rPr lang="en-US" sz="2400" dirty="0">
                <a:solidFill>
                  <a:srgbClr val="000000"/>
                </a:solidFill>
                <a:latin typeface="Arial (Body)"/>
                <a:ea typeface="ＭＳ Ｐゴシック" charset="0"/>
              </a:rPr>
              <a:t>D</a:t>
            </a:r>
            <a:r>
              <a:rPr lang="en-US" sz="100" dirty="0">
                <a:solidFill>
                  <a:srgbClr val="000000"/>
                </a:solidFill>
                <a:latin typeface="Arial (Body)"/>
                <a:ea typeface="ＭＳ Ｐゴシック" charset="0"/>
              </a:rPr>
              <a:t> </a:t>
            </a:r>
            <a:r>
              <a:rPr lang="en-US" sz="2400" dirty="0">
                <a:solidFill>
                  <a:srgbClr val="000000"/>
                </a:solidFill>
                <a:latin typeface="Arial (Body)"/>
                <a:ea typeface="ＭＳ Ｐゴシック" charset="0"/>
              </a:rPr>
              <a:t>S</a:t>
            </a:r>
          </a:p>
        </p:txBody>
      </p:sp>
    </p:spTree>
    <p:extLst>
      <p:ext uri="{BB962C8B-B14F-4D97-AF65-F5344CB8AC3E}">
        <p14:creationId xmlns:p14="http://schemas.microsoft.com/office/powerpoint/2010/main" val="205083501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eaLnBrk="0" fontAlgn="base" hangingPunct="0">
              <a:spcBef>
                <a:spcPct val="0"/>
              </a:spcBef>
              <a:spcAft>
                <a:spcPct val="0"/>
              </a:spcAft>
              <a:buClrTx/>
            </a:pPr>
            <a:r>
              <a:rPr lang="en-US" dirty="0">
                <a:latin typeface="Times New Roman" panose="02020603050405020304" pitchFamily="18" charset="0"/>
                <a:ea typeface="ＭＳ Ｐゴシック" charset="0"/>
              </a:rPr>
              <a:t>S</a:t>
            </a:r>
            <a:r>
              <a:rPr lang="en-US" sz="100" dirty="0">
                <a:latin typeface="Times New Roman" panose="02020603050405020304" pitchFamily="18" charset="0"/>
                <a:ea typeface="ＭＳ Ｐゴシック" charset="0"/>
              </a:rPr>
              <a:t> </a:t>
            </a:r>
            <a:r>
              <a:rPr lang="en-US" dirty="0">
                <a:latin typeface="Times New Roman" panose="02020603050405020304" pitchFamily="18" charset="0"/>
                <a:ea typeface="ＭＳ Ｐゴシック" charset="0"/>
              </a:rPr>
              <a:t>S</a:t>
            </a:r>
            <a:r>
              <a:rPr lang="en-US" sz="100" dirty="0">
                <a:latin typeface="Times New Roman" panose="02020603050405020304" pitchFamily="18" charset="0"/>
                <a:ea typeface="ＭＳ Ｐゴシック" charset="0"/>
              </a:rPr>
              <a:t> </a:t>
            </a:r>
            <a:r>
              <a:rPr lang="en-US" dirty="0">
                <a:latin typeface="Times New Roman" panose="02020603050405020304" pitchFamily="18" charset="0"/>
                <a:ea typeface="ＭＳ Ｐゴシック" charset="0"/>
              </a:rPr>
              <a:t>L: Secure Sockets Layer</a:t>
            </a:r>
          </a:p>
        </p:txBody>
      </p:sp>
      <p:sp>
        <p:nvSpPr>
          <p:cNvPr id="3" name="Content Placeholder 2"/>
          <p:cNvSpPr>
            <a:spLocks noGrp="1"/>
          </p:cNvSpPr>
          <p:nvPr>
            <p:ph idx="1"/>
          </p:nvPr>
        </p:nvSpPr>
        <p:spPr>
          <a:xfrm>
            <a:off x="533401" y="1547000"/>
            <a:ext cx="3833883" cy="4824367"/>
          </a:xfrm>
        </p:spPr>
        <p:txBody>
          <a:bodyPr wrap="square" lIns="91425" tIns="91425" rIns="91425" bIns="91425">
            <a:spAutoFit/>
          </a:bodyPr>
          <a:lstStyle/>
          <a:p>
            <a:pPr marL="255651" lvl="0" indent="-255651" eaLnBrk="0" fontAlgn="base" hangingPunct="0">
              <a:spcAft>
                <a:spcPct val="0"/>
              </a:spcAft>
              <a:buFont typeface="Arial" panose="020B0604020202020204" pitchFamily="34" charset="0"/>
              <a:buChar char="•"/>
            </a:pPr>
            <a:r>
              <a:rPr lang="en-US" sz="1800" dirty="0">
                <a:solidFill>
                  <a:srgbClr val="000000"/>
                </a:solidFill>
                <a:latin typeface="Arial (Body)"/>
                <a:ea typeface="ＭＳ Ｐゴシック" charset="0"/>
              </a:rPr>
              <a:t>widely deployed security protocol</a:t>
            </a:r>
          </a:p>
          <a:p>
            <a:pPr marL="741553" lvl="1" indent="-284353" eaLnBrk="0" fontAlgn="base" hangingPunct="0">
              <a:spcAft>
                <a:spcPct val="0"/>
              </a:spcAft>
              <a:buFont typeface="Arial" panose="020B0604020202020204" pitchFamily="34" charset="0"/>
              <a:buChar char="–"/>
            </a:pPr>
            <a:r>
              <a:rPr lang="en-US" sz="1800" dirty="0">
                <a:solidFill>
                  <a:srgbClr val="000000"/>
                </a:solidFill>
                <a:latin typeface="Arial (Body)"/>
                <a:ea typeface="ＭＳ Ｐゴシック" charset="0"/>
              </a:rPr>
              <a:t>supported by almost all browsers, web servers</a:t>
            </a:r>
          </a:p>
          <a:p>
            <a:pPr marL="741553" lvl="1" indent="-284353" eaLnBrk="0" fontAlgn="base" hangingPunct="0">
              <a:spcAft>
                <a:spcPct val="0"/>
              </a:spcAft>
              <a:buFont typeface="Arial" panose="020B0604020202020204" pitchFamily="34" charset="0"/>
              <a:buChar char="–"/>
            </a:pPr>
            <a:r>
              <a:rPr lang="en-US" sz="1800" dirty="0">
                <a:solidFill>
                  <a:srgbClr val="000000"/>
                </a:solidFill>
                <a:latin typeface="Arial (Body)"/>
                <a:ea typeface="ＭＳ Ｐゴシック" charset="0"/>
              </a:rPr>
              <a:t>https</a:t>
            </a:r>
          </a:p>
          <a:p>
            <a:pPr marL="741553" lvl="1" indent="-284353" eaLnBrk="0" fontAlgn="base" hangingPunct="0">
              <a:spcAft>
                <a:spcPct val="0"/>
              </a:spcAft>
              <a:buFont typeface="Arial" panose="020B0604020202020204" pitchFamily="34" charset="0"/>
              <a:buChar char="–"/>
            </a:pPr>
            <a:r>
              <a:rPr lang="en-US" sz="1800" dirty="0">
                <a:solidFill>
                  <a:srgbClr val="000000"/>
                </a:solidFill>
                <a:latin typeface="Arial (Body)"/>
                <a:ea typeface="ＭＳ Ｐゴシック" charset="0"/>
              </a:rPr>
              <a:t>billions $/year over S</a:t>
            </a:r>
            <a:r>
              <a:rPr lang="en-US" sz="100" dirty="0">
                <a:solidFill>
                  <a:srgbClr val="000000"/>
                </a:solidFill>
                <a:latin typeface="Arial (Body)"/>
                <a:ea typeface="ＭＳ Ｐゴシック" charset="0"/>
              </a:rPr>
              <a:t> </a:t>
            </a:r>
            <a:r>
              <a:rPr lang="en-US" sz="1800" dirty="0">
                <a:solidFill>
                  <a:srgbClr val="000000"/>
                </a:solidFill>
                <a:latin typeface="Arial (Body)"/>
                <a:ea typeface="ＭＳ Ｐゴシック" charset="0"/>
              </a:rPr>
              <a:t>S</a:t>
            </a:r>
            <a:r>
              <a:rPr lang="en-US" sz="100" dirty="0">
                <a:solidFill>
                  <a:srgbClr val="000000"/>
                </a:solidFill>
                <a:latin typeface="Arial (Body)"/>
                <a:ea typeface="ＭＳ Ｐゴシック" charset="0"/>
              </a:rPr>
              <a:t> </a:t>
            </a:r>
            <a:r>
              <a:rPr lang="en-US" sz="1800" dirty="0">
                <a:solidFill>
                  <a:srgbClr val="000000"/>
                </a:solidFill>
                <a:latin typeface="Arial (Body)"/>
                <a:ea typeface="ＭＳ Ｐゴシック" charset="0"/>
              </a:rPr>
              <a:t>L</a:t>
            </a:r>
          </a:p>
          <a:p>
            <a:pPr marL="255651" lvl="0" indent="-255651" eaLnBrk="0" fontAlgn="base" hangingPunct="0">
              <a:spcAft>
                <a:spcPct val="0"/>
              </a:spcAft>
              <a:buFont typeface="Arial" panose="020B0604020202020204" pitchFamily="34" charset="0"/>
              <a:buChar char="•"/>
            </a:pPr>
            <a:r>
              <a:rPr lang="en-US" sz="1800" dirty="0">
                <a:solidFill>
                  <a:srgbClr val="000000"/>
                </a:solidFill>
                <a:latin typeface="Arial (Body)"/>
                <a:ea typeface="ＭＳ Ｐゴシック" charset="0"/>
              </a:rPr>
              <a:t>mechanisms: [Woo 1994], implementation: Netscape</a:t>
            </a:r>
          </a:p>
          <a:p>
            <a:pPr marL="255651" lvl="0" indent="-255651" eaLnBrk="0" fontAlgn="base" hangingPunct="0">
              <a:spcAft>
                <a:spcPct val="0"/>
              </a:spcAft>
              <a:buFont typeface="Arial" panose="020B0604020202020204" pitchFamily="34" charset="0"/>
              <a:buChar char="•"/>
            </a:pPr>
            <a:r>
              <a:rPr lang="en-US" sz="1800" dirty="0">
                <a:solidFill>
                  <a:srgbClr val="000000"/>
                </a:solidFill>
                <a:latin typeface="Arial (Body)"/>
                <a:ea typeface="ＭＳ Ｐゴシック" charset="0"/>
              </a:rPr>
              <a:t>variation -T</a:t>
            </a:r>
            <a:r>
              <a:rPr lang="en-US" sz="100" dirty="0">
                <a:solidFill>
                  <a:srgbClr val="000000"/>
                </a:solidFill>
                <a:latin typeface="Arial (Body)"/>
                <a:ea typeface="ＭＳ Ｐゴシック" charset="0"/>
              </a:rPr>
              <a:t> </a:t>
            </a:r>
            <a:r>
              <a:rPr lang="en-US" sz="1800" dirty="0">
                <a:solidFill>
                  <a:srgbClr val="000000"/>
                </a:solidFill>
                <a:latin typeface="Arial (Body)"/>
                <a:ea typeface="ＭＳ Ｐゴシック" charset="0"/>
              </a:rPr>
              <a:t>L</a:t>
            </a:r>
            <a:r>
              <a:rPr lang="en-US" sz="100" dirty="0">
                <a:solidFill>
                  <a:srgbClr val="000000"/>
                </a:solidFill>
                <a:latin typeface="Arial (Body)"/>
                <a:ea typeface="ＭＳ Ｐゴシック" charset="0"/>
              </a:rPr>
              <a:t> </a:t>
            </a:r>
            <a:r>
              <a:rPr lang="en-US" sz="1800" dirty="0">
                <a:solidFill>
                  <a:srgbClr val="000000"/>
                </a:solidFill>
                <a:latin typeface="Arial (Body)"/>
                <a:ea typeface="ＭＳ Ｐゴシック" charset="0"/>
              </a:rPr>
              <a:t>S: transport layer security, R</a:t>
            </a:r>
            <a:r>
              <a:rPr lang="en-US" sz="100" dirty="0">
                <a:solidFill>
                  <a:srgbClr val="000000"/>
                </a:solidFill>
                <a:latin typeface="Arial (Body)"/>
                <a:ea typeface="ＭＳ Ｐゴシック" charset="0"/>
              </a:rPr>
              <a:t> </a:t>
            </a:r>
            <a:r>
              <a:rPr lang="en-US" sz="1800" dirty="0">
                <a:solidFill>
                  <a:srgbClr val="000000"/>
                </a:solidFill>
                <a:latin typeface="Arial (Body)"/>
                <a:ea typeface="ＭＳ Ｐゴシック" charset="0"/>
              </a:rPr>
              <a:t>F</a:t>
            </a:r>
            <a:r>
              <a:rPr lang="en-US" sz="100" dirty="0">
                <a:solidFill>
                  <a:srgbClr val="000000"/>
                </a:solidFill>
                <a:latin typeface="Arial (Body)"/>
                <a:ea typeface="ＭＳ Ｐゴシック" charset="0"/>
              </a:rPr>
              <a:t> </a:t>
            </a:r>
            <a:r>
              <a:rPr lang="en-US" sz="1800" dirty="0">
                <a:solidFill>
                  <a:srgbClr val="000000"/>
                </a:solidFill>
                <a:latin typeface="Arial (Body)"/>
                <a:ea typeface="ＭＳ Ｐゴシック" charset="0"/>
              </a:rPr>
              <a:t>C 2246</a:t>
            </a:r>
          </a:p>
          <a:p>
            <a:pPr marL="255651" lvl="0" indent="-255651" eaLnBrk="0" fontAlgn="base" hangingPunct="0">
              <a:spcAft>
                <a:spcPct val="0"/>
              </a:spcAft>
              <a:buFont typeface="Arial" panose="020B0604020202020204" pitchFamily="34" charset="0"/>
              <a:buChar char="•"/>
            </a:pPr>
            <a:r>
              <a:rPr lang="en-US" sz="1800" dirty="0">
                <a:solidFill>
                  <a:srgbClr val="000000"/>
                </a:solidFill>
                <a:latin typeface="Arial (Body)"/>
                <a:ea typeface="ＭＳ Ｐゴシック" charset="0"/>
              </a:rPr>
              <a:t>provides</a:t>
            </a:r>
          </a:p>
          <a:p>
            <a:pPr marL="741553" lvl="1" indent="-284353" eaLnBrk="0" fontAlgn="base" hangingPunct="0">
              <a:spcAft>
                <a:spcPct val="0"/>
              </a:spcAft>
              <a:buFont typeface="Arial" panose="020B0604020202020204" pitchFamily="34" charset="0"/>
              <a:buChar char="–"/>
            </a:pPr>
            <a:r>
              <a:rPr lang="en-US" sz="1800" b="1" dirty="0">
                <a:solidFill>
                  <a:srgbClr val="000000"/>
                </a:solidFill>
                <a:latin typeface="Arial (Body)"/>
                <a:ea typeface="ＭＳ Ｐゴシック" charset="0"/>
              </a:rPr>
              <a:t>confidentiality</a:t>
            </a:r>
          </a:p>
          <a:p>
            <a:pPr marL="741553" lvl="1" indent="-284353" eaLnBrk="0" fontAlgn="base" hangingPunct="0">
              <a:spcAft>
                <a:spcPct val="0"/>
              </a:spcAft>
              <a:buFont typeface="Arial" panose="020B0604020202020204" pitchFamily="34" charset="0"/>
              <a:buChar char="–"/>
            </a:pPr>
            <a:r>
              <a:rPr lang="en-US" sz="1800" b="1" dirty="0">
                <a:solidFill>
                  <a:srgbClr val="000000"/>
                </a:solidFill>
                <a:latin typeface="Arial (Body)"/>
                <a:ea typeface="ＭＳ Ｐゴシック" charset="0"/>
              </a:rPr>
              <a:t>integrity</a:t>
            </a:r>
          </a:p>
          <a:p>
            <a:pPr marL="741553" lvl="1" indent="-284353" eaLnBrk="0" fontAlgn="base" hangingPunct="0">
              <a:spcAft>
                <a:spcPct val="0"/>
              </a:spcAft>
              <a:buFont typeface="Arial" panose="020B0604020202020204" pitchFamily="34" charset="0"/>
              <a:buChar char="–"/>
            </a:pPr>
            <a:r>
              <a:rPr lang="en-US" sz="1800" b="1" dirty="0">
                <a:solidFill>
                  <a:srgbClr val="000000"/>
                </a:solidFill>
                <a:latin typeface="Arial (Body)"/>
                <a:ea typeface="ＭＳ Ｐゴシック" charset="0"/>
              </a:rPr>
              <a:t>authentication</a:t>
            </a:r>
          </a:p>
        </p:txBody>
      </p:sp>
      <p:sp>
        <p:nvSpPr>
          <p:cNvPr id="4" name="Content Placeholder 3"/>
          <p:cNvSpPr>
            <a:spLocks noGrp="1"/>
          </p:cNvSpPr>
          <p:nvPr>
            <p:ph idx="13"/>
          </p:nvPr>
        </p:nvSpPr>
        <p:spPr>
          <a:xfrm>
            <a:off x="4665664" y="1640687"/>
            <a:ext cx="3632175" cy="4716646"/>
          </a:xfrm>
        </p:spPr>
        <p:txBody>
          <a:bodyPr wrap="square" lIns="91425" tIns="91425" rIns="91425" bIns="91425">
            <a:spAutoFit/>
          </a:bodyPr>
          <a:lstStyle/>
          <a:p>
            <a:pPr marL="255651" lvl="0" indent="-255651" eaLnBrk="0" fontAlgn="base" hangingPunct="0">
              <a:spcAft>
                <a:spcPct val="0"/>
              </a:spcAft>
              <a:buFont typeface="Arial" panose="020B0604020202020204" pitchFamily="34" charset="0"/>
              <a:buChar char="•"/>
              <a:tabLst>
                <a:tab pos="225425" algn="l"/>
              </a:tabLst>
            </a:pPr>
            <a:r>
              <a:rPr lang="en-US" sz="1800" dirty="0">
                <a:solidFill>
                  <a:srgbClr val="000000"/>
                </a:solidFill>
                <a:latin typeface="Arial (Body)"/>
                <a:ea typeface="ＭＳ Ｐゴシック" charset="0"/>
              </a:rPr>
              <a:t>original goals:</a:t>
            </a:r>
          </a:p>
          <a:p>
            <a:pPr marL="741553" lvl="1" indent="-284353" eaLnBrk="0" fontAlgn="base" hangingPunct="0">
              <a:spcAft>
                <a:spcPct val="0"/>
              </a:spcAft>
              <a:buFont typeface="Arial" panose="020B0604020202020204" pitchFamily="34" charset="0"/>
              <a:buChar char="–"/>
              <a:tabLst>
                <a:tab pos="225425" algn="l"/>
              </a:tabLst>
            </a:pPr>
            <a:r>
              <a:rPr lang="en-US" sz="1800" dirty="0">
                <a:solidFill>
                  <a:srgbClr val="000000"/>
                </a:solidFill>
                <a:latin typeface="Arial (Body)"/>
                <a:ea typeface="ＭＳ Ｐゴシック" charset="0"/>
              </a:rPr>
              <a:t>Web e-commerce transactions</a:t>
            </a:r>
          </a:p>
          <a:p>
            <a:pPr marL="741553" lvl="1" indent="-284353" eaLnBrk="0" fontAlgn="base" hangingPunct="0">
              <a:spcAft>
                <a:spcPct val="0"/>
              </a:spcAft>
              <a:buFont typeface="Arial" panose="020B0604020202020204" pitchFamily="34" charset="0"/>
              <a:buChar char="–"/>
              <a:tabLst>
                <a:tab pos="225425" algn="l"/>
              </a:tabLst>
            </a:pPr>
            <a:r>
              <a:rPr lang="en-US" sz="1800" dirty="0">
                <a:solidFill>
                  <a:srgbClr val="000000"/>
                </a:solidFill>
                <a:latin typeface="Arial (Body)"/>
                <a:ea typeface="ＭＳ Ｐゴシック" charset="0"/>
              </a:rPr>
              <a:t>encryption (especially credit-card numbers)</a:t>
            </a:r>
          </a:p>
          <a:p>
            <a:pPr marL="741553" lvl="1" indent="-284353" eaLnBrk="0" fontAlgn="base" hangingPunct="0">
              <a:spcAft>
                <a:spcPct val="0"/>
              </a:spcAft>
              <a:buFont typeface="Arial" panose="020B0604020202020204" pitchFamily="34" charset="0"/>
              <a:buChar char="–"/>
              <a:tabLst>
                <a:tab pos="225425" algn="l"/>
              </a:tabLst>
            </a:pPr>
            <a:r>
              <a:rPr lang="en-US" sz="1800" dirty="0">
                <a:solidFill>
                  <a:srgbClr val="000000"/>
                </a:solidFill>
                <a:latin typeface="Arial (Body)"/>
                <a:ea typeface="ＭＳ Ｐゴシック" charset="0"/>
              </a:rPr>
              <a:t>Web-server authentication</a:t>
            </a:r>
          </a:p>
          <a:p>
            <a:pPr marL="741553" lvl="1" indent="-284353" eaLnBrk="0" fontAlgn="base" hangingPunct="0">
              <a:spcAft>
                <a:spcPct val="0"/>
              </a:spcAft>
              <a:buFont typeface="Arial" panose="020B0604020202020204" pitchFamily="34" charset="0"/>
              <a:buChar char="–"/>
              <a:tabLst>
                <a:tab pos="225425" algn="l"/>
              </a:tabLst>
            </a:pPr>
            <a:r>
              <a:rPr lang="en-US" sz="1800" dirty="0">
                <a:solidFill>
                  <a:srgbClr val="000000"/>
                </a:solidFill>
                <a:latin typeface="Arial (Body)"/>
                <a:ea typeface="ＭＳ Ｐゴシック" charset="0"/>
              </a:rPr>
              <a:t>optional client authentication</a:t>
            </a:r>
          </a:p>
          <a:p>
            <a:pPr marL="741553" lvl="1" indent="-284353" eaLnBrk="0" fontAlgn="base" hangingPunct="0">
              <a:spcAft>
                <a:spcPct val="0"/>
              </a:spcAft>
              <a:buFont typeface="Arial" panose="020B0604020202020204" pitchFamily="34" charset="0"/>
              <a:buChar char="–"/>
              <a:tabLst>
                <a:tab pos="225425" algn="l"/>
              </a:tabLst>
            </a:pPr>
            <a:r>
              <a:rPr lang="en-US" sz="1800" dirty="0">
                <a:solidFill>
                  <a:srgbClr val="000000"/>
                </a:solidFill>
                <a:latin typeface="Arial (Body)"/>
                <a:ea typeface="ＭＳ Ｐゴシック" charset="0"/>
              </a:rPr>
              <a:t>minimum hassle in doing business with new merchant</a:t>
            </a:r>
          </a:p>
          <a:p>
            <a:pPr marL="255651" lvl="0" indent="-255651" eaLnBrk="0" fontAlgn="base" hangingPunct="0">
              <a:spcAft>
                <a:spcPct val="0"/>
              </a:spcAft>
              <a:buFont typeface="Arial" panose="020B0604020202020204" pitchFamily="34" charset="0"/>
              <a:buChar char="•"/>
              <a:tabLst>
                <a:tab pos="225425" algn="l"/>
              </a:tabLst>
            </a:pPr>
            <a:r>
              <a:rPr lang="en-US" sz="1800" dirty="0">
                <a:solidFill>
                  <a:srgbClr val="000000"/>
                </a:solidFill>
                <a:latin typeface="Arial (Body)"/>
                <a:ea typeface="ＭＳ Ｐゴシック" charset="0"/>
              </a:rPr>
              <a:t>available to all T</a:t>
            </a:r>
            <a:r>
              <a:rPr lang="en-US" sz="100" dirty="0">
                <a:solidFill>
                  <a:srgbClr val="000000"/>
                </a:solidFill>
                <a:latin typeface="Arial (Body)"/>
                <a:ea typeface="ＭＳ Ｐゴシック" charset="0"/>
              </a:rPr>
              <a:t> </a:t>
            </a:r>
            <a:r>
              <a:rPr lang="en-US" sz="1800" dirty="0">
                <a:solidFill>
                  <a:srgbClr val="000000"/>
                </a:solidFill>
                <a:latin typeface="Arial (Body)"/>
                <a:ea typeface="ＭＳ Ｐゴシック" charset="0"/>
              </a:rPr>
              <a:t>C</a:t>
            </a:r>
            <a:r>
              <a:rPr lang="en-US" sz="100" dirty="0">
                <a:solidFill>
                  <a:srgbClr val="000000"/>
                </a:solidFill>
                <a:latin typeface="Arial (Body)"/>
                <a:ea typeface="ＭＳ Ｐゴシック" charset="0"/>
              </a:rPr>
              <a:t> </a:t>
            </a:r>
            <a:r>
              <a:rPr lang="en-US" sz="1800" dirty="0">
                <a:solidFill>
                  <a:srgbClr val="000000"/>
                </a:solidFill>
                <a:latin typeface="Arial (Body)"/>
                <a:ea typeface="ＭＳ Ｐゴシック" charset="0"/>
              </a:rPr>
              <a:t>P applications</a:t>
            </a:r>
          </a:p>
          <a:p>
            <a:pPr marL="741553" lvl="1" indent="-284353" eaLnBrk="0" fontAlgn="base" hangingPunct="0">
              <a:spcAft>
                <a:spcPct val="0"/>
              </a:spcAft>
              <a:buFont typeface="Arial" panose="020B0604020202020204" pitchFamily="34" charset="0"/>
              <a:buChar char="–"/>
              <a:tabLst>
                <a:tab pos="225425" algn="l"/>
              </a:tabLst>
            </a:pPr>
            <a:r>
              <a:rPr lang="en-US" sz="1800" dirty="0">
                <a:solidFill>
                  <a:srgbClr val="000000"/>
                </a:solidFill>
                <a:latin typeface="Arial (Body)"/>
                <a:ea typeface="ＭＳ Ｐゴシック" charset="0"/>
              </a:rPr>
              <a:t>secure socket interface</a:t>
            </a:r>
          </a:p>
        </p:txBody>
      </p:sp>
    </p:spTree>
    <p:extLst>
      <p:ext uri="{BB962C8B-B14F-4D97-AF65-F5344CB8AC3E}">
        <p14:creationId xmlns:p14="http://schemas.microsoft.com/office/powerpoint/2010/main" val="136413773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eaLnBrk="0" fontAlgn="base" hangingPunct="0">
              <a:spcBef>
                <a:spcPct val="0"/>
              </a:spcBef>
              <a:spcAft>
                <a:spcPct val="0"/>
              </a:spcAft>
              <a:buClrTx/>
            </a:pPr>
            <a:r>
              <a:rPr lang="en-US" dirty="0">
                <a:latin typeface="Times New Roman" panose="02020603050405020304" pitchFamily="18" charset="0"/>
                <a:ea typeface="ＭＳ Ｐゴシック" charset="0"/>
              </a:rPr>
              <a:t>S</a:t>
            </a:r>
            <a:r>
              <a:rPr lang="en-US" sz="100" dirty="0">
                <a:latin typeface="Times New Roman" panose="02020603050405020304" pitchFamily="18" charset="0"/>
                <a:ea typeface="ＭＳ Ｐゴシック" charset="0"/>
              </a:rPr>
              <a:t> </a:t>
            </a:r>
            <a:r>
              <a:rPr lang="en-US" dirty="0">
                <a:latin typeface="Times New Roman" panose="02020603050405020304" pitchFamily="18" charset="0"/>
                <a:ea typeface="ＭＳ Ｐゴシック" charset="0"/>
              </a:rPr>
              <a:t>S</a:t>
            </a:r>
            <a:r>
              <a:rPr lang="en-US" sz="100" dirty="0">
                <a:latin typeface="Times New Roman" panose="02020603050405020304" pitchFamily="18" charset="0"/>
                <a:ea typeface="ＭＳ Ｐゴシック" charset="0"/>
              </a:rPr>
              <a:t> </a:t>
            </a:r>
            <a:r>
              <a:rPr lang="en-US" dirty="0">
                <a:latin typeface="Times New Roman" panose="02020603050405020304" pitchFamily="18" charset="0"/>
                <a:ea typeface="ＭＳ Ｐゴシック" charset="0"/>
              </a:rPr>
              <a:t>L and T</a:t>
            </a:r>
            <a:r>
              <a:rPr lang="en-US" sz="100" dirty="0">
                <a:latin typeface="Times New Roman" panose="02020603050405020304" pitchFamily="18" charset="0"/>
                <a:ea typeface="ＭＳ Ｐゴシック" charset="0"/>
              </a:rPr>
              <a:t> </a:t>
            </a:r>
            <a:r>
              <a:rPr lang="en-US" dirty="0">
                <a:latin typeface="Times New Roman" panose="02020603050405020304" pitchFamily="18" charset="0"/>
                <a:ea typeface="ＭＳ Ｐゴシック" charset="0"/>
              </a:rPr>
              <a:t>C</a:t>
            </a:r>
            <a:r>
              <a:rPr lang="en-US" sz="100" dirty="0">
                <a:latin typeface="Times New Roman" panose="02020603050405020304" pitchFamily="18" charset="0"/>
                <a:ea typeface="ＭＳ Ｐゴシック" charset="0"/>
              </a:rPr>
              <a:t> </a:t>
            </a:r>
            <a:r>
              <a:rPr lang="en-US" dirty="0">
                <a:latin typeface="Times New Roman" panose="02020603050405020304" pitchFamily="18" charset="0"/>
                <a:ea typeface="ＭＳ Ｐゴシック" charset="0"/>
              </a:rPr>
              <a:t>P</a:t>
            </a:r>
            <a:r>
              <a:rPr lang="en-US" sz="100" dirty="0">
                <a:latin typeface="Times New Roman" panose="02020603050405020304" pitchFamily="18" charset="0"/>
                <a:ea typeface="ＭＳ Ｐゴシック" charset="0"/>
              </a:rPr>
              <a:t> </a:t>
            </a:r>
            <a:r>
              <a:rPr lang="en-US" dirty="0">
                <a:latin typeface="Times New Roman" panose="02020603050405020304" pitchFamily="18" charset="0"/>
                <a:ea typeface="ＭＳ Ｐゴシック" charset="0"/>
              </a:rPr>
              <a:t>/</a:t>
            </a:r>
            <a:r>
              <a:rPr lang="en-US" sz="100" dirty="0">
                <a:latin typeface="Times New Roman" panose="02020603050405020304" pitchFamily="18" charset="0"/>
                <a:ea typeface="ＭＳ Ｐゴシック" charset="0"/>
              </a:rPr>
              <a:t> </a:t>
            </a:r>
            <a:r>
              <a:rPr lang="en-US" dirty="0">
                <a:latin typeface="Times New Roman" panose="02020603050405020304" pitchFamily="18" charset="0"/>
                <a:ea typeface="ＭＳ Ｐゴシック" charset="0"/>
              </a:rPr>
              <a:t>I</a:t>
            </a:r>
            <a:r>
              <a:rPr lang="en-US" sz="100" dirty="0">
                <a:latin typeface="Times New Roman" panose="02020603050405020304" pitchFamily="18" charset="0"/>
                <a:ea typeface="ＭＳ Ｐゴシック" charset="0"/>
              </a:rPr>
              <a:t> </a:t>
            </a:r>
            <a:r>
              <a:rPr lang="en-US" dirty="0">
                <a:latin typeface="Times New Roman" panose="02020603050405020304" pitchFamily="18" charset="0"/>
                <a:ea typeface="ＭＳ Ｐゴシック" charset="0"/>
              </a:rPr>
              <a:t>P</a:t>
            </a:r>
          </a:p>
        </p:txBody>
      </p:sp>
      <p:pic>
        <p:nvPicPr>
          <p:cNvPr id="4" name="Picture 3" descr="Normal application has a table of 3 rows. Row 1, application. Row 2, T C P. Row 3, I P. "/>
          <p:cNvPicPr>
            <a:picLocks noChangeAspect="1"/>
          </p:cNvPicPr>
          <p:nvPr/>
        </p:nvPicPr>
        <p:blipFill>
          <a:blip r:embed="rId2"/>
          <a:stretch>
            <a:fillRect/>
          </a:stretch>
        </p:blipFill>
        <p:spPr>
          <a:xfrm>
            <a:off x="1308836" y="1751467"/>
            <a:ext cx="2584928" cy="2828789"/>
          </a:xfrm>
          <a:prstGeom prst="rect">
            <a:avLst/>
          </a:prstGeom>
        </p:spPr>
      </p:pic>
      <p:pic>
        <p:nvPicPr>
          <p:cNvPr id="5" name="Picture 4" descr="Application with S S L has a table of 4 rows. Row 1, application. Row 2, S S L. This row is highlighted. Row 3, T C P. Row 4, I P."/>
          <p:cNvPicPr>
            <a:picLocks noChangeAspect="1"/>
          </p:cNvPicPr>
          <p:nvPr/>
        </p:nvPicPr>
        <p:blipFill>
          <a:blip r:embed="rId3"/>
          <a:stretch>
            <a:fillRect/>
          </a:stretch>
        </p:blipFill>
        <p:spPr>
          <a:xfrm>
            <a:off x="5036879" y="1747450"/>
            <a:ext cx="2433926" cy="2836822"/>
          </a:xfrm>
          <a:prstGeom prst="rect">
            <a:avLst/>
          </a:prstGeom>
        </p:spPr>
      </p:pic>
      <p:sp>
        <p:nvSpPr>
          <p:cNvPr id="3" name="Content Placeholder 2"/>
          <p:cNvSpPr>
            <a:spLocks noGrp="1"/>
          </p:cNvSpPr>
          <p:nvPr>
            <p:ph idx="1"/>
          </p:nvPr>
        </p:nvSpPr>
        <p:spPr>
          <a:xfrm>
            <a:off x="679451" y="4724400"/>
            <a:ext cx="7877695" cy="1484992"/>
          </a:xfrm>
        </p:spPr>
        <p:txBody>
          <a:bodyPr wrap="square" lIns="91425" tIns="91425" rIns="91425" bIns="91425">
            <a:spAutoFit/>
          </a:bodyPr>
          <a:lstStyle/>
          <a:p>
            <a:pPr marL="255651" lvl="0" indent="-255651" eaLnBrk="0" fontAlgn="base" hangingPunct="0">
              <a:spcAft>
                <a:spcPct val="0"/>
              </a:spcAft>
              <a:buFont typeface="Arial" panose="020B0604020202020204" pitchFamily="34" charset="0"/>
              <a:buChar char="•"/>
            </a:pPr>
            <a:r>
              <a:rPr lang="en-US" sz="2400" kern="1200" dirty="0">
                <a:solidFill>
                  <a:srgbClr val="000000"/>
                </a:solidFill>
                <a:latin typeface="Arial (Body)"/>
                <a:ea typeface="ＭＳ Ｐゴシック" charset="0"/>
              </a:rPr>
              <a:t>S</a:t>
            </a:r>
            <a:r>
              <a:rPr lang="en-US" sz="100" kern="1200" dirty="0">
                <a:solidFill>
                  <a:srgbClr val="000000"/>
                </a:solidFill>
                <a:latin typeface="Arial (Body)"/>
                <a:ea typeface="ＭＳ Ｐゴシック" charset="0"/>
              </a:rPr>
              <a:t> </a:t>
            </a:r>
            <a:r>
              <a:rPr lang="en-US" sz="2400" kern="1200" dirty="0">
                <a:solidFill>
                  <a:srgbClr val="000000"/>
                </a:solidFill>
                <a:latin typeface="Arial (Body)"/>
                <a:ea typeface="ＭＳ Ｐゴシック" charset="0"/>
              </a:rPr>
              <a:t>S</a:t>
            </a:r>
            <a:r>
              <a:rPr lang="en-US" sz="100" kern="1200" dirty="0">
                <a:solidFill>
                  <a:srgbClr val="000000"/>
                </a:solidFill>
                <a:latin typeface="Arial (Body)"/>
                <a:ea typeface="ＭＳ Ｐゴシック" charset="0"/>
              </a:rPr>
              <a:t> </a:t>
            </a:r>
            <a:r>
              <a:rPr lang="en-US" sz="2400" kern="1200" dirty="0">
                <a:solidFill>
                  <a:srgbClr val="000000"/>
                </a:solidFill>
                <a:latin typeface="Arial (Body)"/>
                <a:ea typeface="ＭＳ Ｐゴシック" charset="0"/>
              </a:rPr>
              <a:t>L provides application programming interface (A</a:t>
            </a:r>
            <a:r>
              <a:rPr lang="en-US" sz="100" kern="1200" dirty="0">
                <a:solidFill>
                  <a:srgbClr val="000000"/>
                </a:solidFill>
                <a:latin typeface="Arial (Body)"/>
                <a:ea typeface="ＭＳ Ｐゴシック" charset="0"/>
              </a:rPr>
              <a:t> </a:t>
            </a:r>
            <a:r>
              <a:rPr lang="en-US" sz="2400" kern="1200" dirty="0">
                <a:solidFill>
                  <a:srgbClr val="000000"/>
                </a:solidFill>
                <a:latin typeface="Arial (Body)"/>
                <a:ea typeface="ＭＳ Ｐゴシック" charset="0"/>
              </a:rPr>
              <a:t>P</a:t>
            </a:r>
            <a:r>
              <a:rPr lang="en-US" sz="100" kern="1200" dirty="0">
                <a:solidFill>
                  <a:srgbClr val="000000"/>
                </a:solidFill>
                <a:latin typeface="Arial (Body)"/>
                <a:ea typeface="ＭＳ Ｐゴシック" charset="0"/>
              </a:rPr>
              <a:t> </a:t>
            </a:r>
            <a:r>
              <a:rPr lang="en-US" sz="2400" kern="1200" dirty="0">
                <a:solidFill>
                  <a:srgbClr val="000000"/>
                </a:solidFill>
                <a:latin typeface="Arial (Body)"/>
                <a:ea typeface="ＭＳ Ｐゴシック" charset="0"/>
              </a:rPr>
              <a:t>I) to applications</a:t>
            </a:r>
          </a:p>
          <a:p>
            <a:pPr marL="255651" lvl="0" indent="-255651" eaLnBrk="0" fontAlgn="base" hangingPunct="0">
              <a:spcAft>
                <a:spcPct val="0"/>
              </a:spcAft>
              <a:buFont typeface="Arial" panose="020B0604020202020204" pitchFamily="34" charset="0"/>
              <a:buChar char="•"/>
            </a:pPr>
            <a:r>
              <a:rPr lang="en-US" sz="2400" kern="1200" dirty="0">
                <a:solidFill>
                  <a:srgbClr val="000000"/>
                </a:solidFill>
                <a:latin typeface="Arial (Body)"/>
                <a:ea typeface="ＭＳ Ｐゴシック" charset="0"/>
              </a:rPr>
              <a:t>C and Java S</a:t>
            </a:r>
            <a:r>
              <a:rPr lang="en-US" sz="100" kern="1200" dirty="0">
                <a:solidFill>
                  <a:srgbClr val="000000"/>
                </a:solidFill>
                <a:latin typeface="Arial (Body)"/>
                <a:ea typeface="ＭＳ Ｐゴシック" charset="0"/>
              </a:rPr>
              <a:t> </a:t>
            </a:r>
            <a:r>
              <a:rPr lang="en-US" sz="2400" kern="1200" dirty="0">
                <a:solidFill>
                  <a:srgbClr val="000000"/>
                </a:solidFill>
                <a:latin typeface="Arial (Body)"/>
                <a:ea typeface="ＭＳ Ｐゴシック" charset="0"/>
              </a:rPr>
              <a:t>S</a:t>
            </a:r>
            <a:r>
              <a:rPr lang="en-US" sz="100" kern="1200" dirty="0">
                <a:solidFill>
                  <a:srgbClr val="000000"/>
                </a:solidFill>
                <a:latin typeface="Arial (Body)"/>
                <a:ea typeface="ＭＳ Ｐゴシック" charset="0"/>
              </a:rPr>
              <a:t> </a:t>
            </a:r>
            <a:r>
              <a:rPr lang="en-US" sz="2400" kern="1200" dirty="0">
                <a:solidFill>
                  <a:srgbClr val="000000"/>
                </a:solidFill>
                <a:latin typeface="Arial (Body)"/>
                <a:ea typeface="ＭＳ Ｐゴシック" charset="0"/>
              </a:rPr>
              <a:t>L libraries/classes readily available</a:t>
            </a:r>
          </a:p>
        </p:txBody>
      </p:sp>
    </p:spTree>
    <p:extLst>
      <p:ext uri="{BB962C8B-B14F-4D97-AF65-F5344CB8AC3E}">
        <p14:creationId xmlns:p14="http://schemas.microsoft.com/office/powerpoint/2010/main" val="82161787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eaLnBrk="0" fontAlgn="base" hangingPunct="0">
              <a:spcBef>
                <a:spcPct val="0"/>
              </a:spcBef>
              <a:spcAft>
                <a:spcPct val="0"/>
              </a:spcAft>
              <a:buClrTx/>
            </a:pPr>
            <a:r>
              <a:rPr lang="en-US" dirty="0">
                <a:latin typeface="Times New Roman" panose="02020603050405020304" pitchFamily="18" charset="0"/>
                <a:ea typeface="ＭＳ Ｐゴシック" charset="0"/>
              </a:rPr>
              <a:t>Could Do Something Like P</a:t>
            </a:r>
            <a:r>
              <a:rPr lang="en-US" sz="100" dirty="0">
                <a:latin typeface="Times New Roman" panose="02020603050405020304" pitchFamily="18" charset="0"/>
                <a:ea typeface="ＭＳ Ｐゴシック" charset="0"/>
              </a:rPr>
              <a:t> </a:t>
            </a:r>
            <a:r>
              <a:rPr lang="en-US" dirty="0">
                <a:latin typeface="Times New Roman" panose="02020603050405020304" pitchFamily="18" charset="0"/>
                <a:ea typeface="ＭＳ Ｐゴシック" charset="0"/>
              </a:rPr>
              <a:t>G</a:t>
            </a:r>
            <a:r>
              <a:rPr lang="en-US" sz="100" dirty="0">
                <a:latin typeface="Times New Roman" panose="02020603050405020304" pitchFamily="18" charset="0"/>
                <a:ea typeface="ＭＳ Ｐゴシック" charset="0"/>
              </a:rPr>
              <a:t> </a:t>
            </a:r>
            <a:r>
              <a:rPr lang="en-US" dirty="0">
                <a:latin typeface="Times New Roman" panose="02020603050405020304" pitchFamily="18" charset="0"/>
                <a:ea typeface="ＭＳ Ｐゴシック" charset="0"/>
              </a:rPr>
              <a:t>P:</a:t>
            </a:r>
          </a:p>
        </p:txBody>
      </p:sp>
      <p:pic>
        <p:nvPicPr>
          <p:cNvPr id="14" name="Picture 13" descr="A diagram has 3 main connected components. The first 2 parts have 2 sections each, above and below. Each section has parts. Some links between parts are labeled. Component 1, Alice. Section 1, above. Part 1, m. Part 2, H left parenthesis asterisk right parenthesis. Part 3, K sub A to the minus power left parenthesis asterisk right parenthesis. A key, K sub A to the minus power, points to this part. Link, K sub A to the minus power left parenthesis H left parenthesis m right parenthesis right parenthesis. Part 4, plus. Section 2, below. Part 5, m. Part 4, plus. The sections merge at this part. Component 3. Section 3, above, starts at part 4, plus. Part 6, K sub S left parenthesis asterisk right parenthesis. A key, K sub B points to this part. Part 7, plus. Section 2, below. Part 8, K sub S. Part 9, K sub B to the plus power left parenthesis asterisk right parenthesis. A key, K sub B to the plus power, points to this power. Link, K sub B to the plus power left parenthesis K sub S right parenthesis. Part 7, plus. The sections merge at this part. Component 3, mailbox, internet."/>
          <p:cNvPicPr>
            <a:picLocks noChangeAspect="1"/>
          </p:cNvPicPr>
          <p:nvPr/>
        </p:nvPicPr>
        <p:blipFill>
          <a:blip r:embed="rId2"/>
          <a:stretch>
            <a:fillRect/>
          </a:stretch>
        </p:blipFill>
        <p:spPr>
          <a:xfrm>
            <a:off x="1584509" y="1592313"/>
            <a:ext cx="5974982" cy="2794882"/>
          </a:xfrm>
          <a:prstGeom prst="rect">
            <a:avLst/>
          </a:prstGeom>
        </p:spPr>
      </p:pic>
      <p:sp>
        <p:nvSpPr>
          <p:cNvPr id="8" name="Content Placeholder 7"/>
          <p:cNvSpPr>
            <a:spLocks noGrp="1"/>
          </p:cNvSpPr>
          <p:nvPr>
            <p:ph idx="28"/>
          </p:nvPr>
        </p:nvSpPr>
        <p:spPr>
          <a:xfrm>
            <a:off x="457200" y="4666858"/>
            <a:ext cx="8386549" cy="1585019"/>
          </a:xfrm>
        </p:spPr>
        <p:txBody>
          <a:bodyPr wrap="square" lIns="91425" tIns="91425" rIns="91425" bIns="91425">
            <a:spAutoFit/>
          </a:bodyPr>
          <a:lstStyle/>
          <a:p>
            <a:pPr marL="255651" lvl="0" indent="-255651" eaLnBrk="0" fontAlgn="base" hangingPunct="0">
              <a:spcAft>
                <a:spcPct val="0"/>
              </a:spcAft>
              <a:buFont typeface="Arial" panose="020B0604020202020204" pitchFamily="34" charset="0"/>
              <a:buChar char="•"/>
            </a:pPr>
            <a:r>
              <a:rPr lang="en-US" sz="2200" kern="1200" dirty="0">
                <a:solidFill>
                  <a:srgbClr val="000000"/>
                </a:solidFill>
                <a:latin typeface="Arial (Body)"/>
                <a:ea typeface="ＭＳ Ｐゴシック" charset="0"/>
              </a:rPr>
              <a:t>but want to send byte streams &amp; interactive data</a:t>
            </a:r>
          </a:p>
          <a:p>
            <a:pPr marL="255651" lvl="0" indent="-255651" eaLnBrk="0" fontAlgn="base" hangingPunct="0">
              <a:spcAft>
                <a:spcPct val="0"/>
              </a:spcAft>
              <a:buFont typeface="Arial" panose="020B0604020202020204" pitchFamily="34" charset="0"/>
              <a:buChar char="•"/>
            </a:pPr>
            <a:r>
              <a:rPr lang="en-US" sz="2200" kern="1200" dirty="0">
                <a:solidFill>
                  <a:srgbClr val="000000"/>
                </a:solidFill>
                <a:latin typeface="Arial (Body)"/>
                <a:ea typeface="ＭＳ Ｐゴシック" charset="0"/>
              </a:rPr>
              <a:t>want set of secret keys for entire connection</a:t>
            </a:r>
          </a:p>
          <a:p>
            <a:pPr marL="255651" lvl="0" indent="-255651" eaLnBrk="0" fontAlgn="base" hangingPunct="0">
              <a:spcAft>
                <a:spcPct val="0"/>
              </a:spcAft>
              <a:buFont typeface="Arial" panose="020B0604020202020204" pitchFamily="34" charset="0"/>
              <a:buChar char="•"/>
            </a:pPr>
            <a:r>
              <a:rPr lang="en-US" sz="2200" kern="1200" dirty="0">
                <a:solidFill>
                  <a:srgbClr val="000000"/>
                </a:solidFill>
                <a:latin typeface="Arial (Body)"/>
                <a:ea typeface="ＭＳ Ｐゴシック" charset="0"/>
              </a:rPr>
              <a:t>want certificate exchange as part of protocol: handshake phase</a:t>
            </a:r>
          </a:p>
        </p:txBody>
      </p:sp>
    </p:spTree>
    <p:extLst>
      <p:ext uri="{BB962C8B-B14F-4D97-AF65-F5344CB8AC3E}">
        <p14:creationId xmlns:p14="http://schemas.microsoft.com/office/powerpoint/2010/main" val="266379514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eaLnBrk="0" fontAlgn="base" hangingPunct="0">
              <a:spcBef>
                <a:spcPct val="0"/>
              </a:spcBef>
              <a:spcAft>
                <a:spcPct val="0"/>
              </a:spcAft>
              <a:buClrTx/>
            </a:pPr>
            <a:r>
              <a:rPr lang="en-US" dirty="0">
                <a:latin typeface="Times New Roman" panose="02020603050405020304" pitchFamily="18" charset="0"/>
                <a:ea typeface="ＭＳ Ｐゴシック" charset="0"/>
              </a:rPr>
              <a:t>Toy S</a:t>
            </a:r>
            <a:r>
              <a:rPr lang="en-US" sz="100" dirty="0">
                <a:latin typeface="Times New Roman" panose="02020603050405020304" pitchFamily="18" charset="0"/>
                <a:ea typeface="ＭＳ Ｐゴシック" charset="0"/>
              </a:rPr>
              <a:t> </a:t>
            </a:r>
            <a:r>
              <a:rPr lang="en-US" dirty="0">
                <a:latin typeface="Times New Roman" panose="02020603050405020304" pitchFamily="18" charset="0"/>
                <a:ea typeface="ＭＳ Ｐゴシック" charset="0"/>
              </a:rPr>
              <a:t>S</a:t>
            </a:r>
            <a:r>
              <a:rPr lang="en-US" sz="100" dirty="0">
                <a:latin typeface="Times New Roman" panose="02020603050405020304" pitchFamily="18" charset="0"/>
                <a:ea typeface="ＭＳ Ｐゴシック" charset="0"/>
              </a:rPr>
              <a:t> </a:t>
            </a:r>
            <a:r>
              <a:rPr lang="en-US" dirty="0">
                <a:latin typeface="Times New Roman" panose="02020603050405020304" pitchFamily="18" charset="0"/>
                <a:ea typeface="ＭＳ Ｐゴシック" charset="0"/>
              </a:rPr>
              <a:t>L: A Simple Secure Channel</a:t>
            </a:r>
          </a:p>
        </p:txBody>
      </p:sp>
      <p:sp>
        <p:nvSpPr>
          <p:cNvPr id="3" name="Text Placeholder 2"/>
          <p:cNvSpPr>
            <a:spLocks noGrp="1"/>
          </p:cNvSpPr>
          <p:nvPr>
            <p:ph type="body" idx="1"/>
          </p:nvPr>
        </p:nvSpPr>
        <p:spPr/>
        <p:txBody>
          <a:bodyPr wrap="square" lIns="91425" tIns="91425" rIns="91425" bIns="91425">
            <a:spAutoFit/>
          </a:bodyPr>
          <a:lstStyle/>
          <a:p>
            <a:pPr marL="255651" lvl="0" indent="-255651" eaLnBrk="0" fontAlgn="base" hangingPunct="0">
              <a:spcAft>
                <a:spcPct val="0"/>
              </a:spcAft>
              <a:buFont typeface="Arial" panose="020B0604020202020204" pitchFamily="34" charset="0"/>
              <a:buChar char="•"/>
            </a:pPr>
            <a:r>
              <a:rPr lang="en-US" sz="2400" b="1" dirty="0">
                <a:solidFill>
                  <a:srgbClr val="000000"/>
                </a:solidFill>
                <a:latin typeface="Arial (Body)"/>
                <a:ea typeface="ＭＳ Ｐゴシック" charset="0"/>
              </a:rPr>
              <a:t>handshake:</a:t>
            </a:r>
            <a:r>
              <a:rPr lang="en-US" sz="2400" dirty="0">
                <a:solidFill>
                  <a:srgbClr val="000000"/>
                </a:solidFill>
                <a:latin typeface="Arial (Body)"/>
                <a:ea typeface="ＭＳ Ｐゴシック" charset="0"/>
              </a:rPr>
              <a:t> Alice and Bob use their certificates, private keys to authenticate each other and exchange shared secret</a:t>
            </a:r>
          </a:p>
          <a:p>
            <a:pPr marL="255651" lvl="0" indent="-255651" eaLnBrk="0" fontAlgn="base" hangingPunct="0">
              <a:spcAft>
                <a:spcPct val="0"/>
              </a:spcAft>
              <a:buFont typeface="Arial" panose="020B0604020202020204" pitchFamily="34" charset="0"/>
              <a:buChar char="•"/>
            </a:pPr>
            <a:r>
              <a:rPr lang="en-US" sz="2400" b="1" dirty="0">
                <a:solidFill>
                  <a:srgbClr val="000000"/>
                </a:solidFill>
                <a:latin typeface="Arial (Body)"/>
                <a:ea typeface="ＭＳ Ｐゴシック" charset="0"/>
              </a:rPr>
              <a:t>key derivation:</a:t>
            </a:r>
            <a:r>
              <a:rPr lang="en-US" sz="2400" dirty="0">
                <a:solidFill>
                  <a:srgbClr val="000000"/>
                </a:solidFill>
                <a:latin typeface="Arial (Body)"/>
                <a:ea typeface="ＭＳ Ｐゴシック" charset="0"/>
              </a:rPr>
              <a:t> Alice and Bob use shared secret to derive set of keys</a:t>
            </a:r>
          </a:p>
          <a:p>
            <a:pPr marL="255651" lvl="0" indent="-255651" eaLnBrk="0" fontAlgn="base" hangingPunct="0">
              <a:spcAft>
                <a:spcPct val="0"/>
              </a:spcAft>
              <a:buFont typeface="Arial" panose="020B0604020202020204" pitchFamily="34" charset="0"/>
              <a:buChar char="•"/>
            </a:pPr>
            <a:r>
              <a:rPr lang="en-US" sz="2400" b="1" dirty="0">
                <a:solidFill>
                  <a:srgbClr val="000000"/>
                </a:solidFill>
                <a:latin typeface="Arial (Body)"/>
                <a:ea typeface="ＭＳ Ｐゴシック" charset="0"/>
              </a:rPr>
              <a:t>data transfer:</a:t>
            </a:r>
            <a:r>
              <a:rPr lang="en-US" sz="2400" dirty="0">
                <a:solidFill>
                  <a:srgbClr val="000000"/>
                </a:solidFill>
                <a:latin typeface="Arial (Body)"/>
                <a:ea typeface="ＭＳ Ｐゴシック" charset="0"/>
              </a:rPr>
              <a:t> data to be transferred is broken up into series of records</a:t>
            </a:r>
          </a:p>
          <a:p>
            <a:pPr marL="255651" lvl="0" indent="-255651" eaLnBrk="0" fontAlgn="base" hangingPunct="0">
              <a:spcAft>
                <a:spcPct val="0"/>
              </a:spcAft>
              <a:buFont typeface="Arial" panose="020B0604020202020204" pitchFamily="34" charset="0"/>
              <a:buChar char="•"/>
            </a:pPr>
            <a:r>
              <a:rPr lang="en-US" sz="2400" b="1" dirty="0">
                <a:solidFill>
                  <a:srgbClr val="000000"/>
                </a:solidFill>
                <a:latin typeface="Arial (Body)"/>
                <a:ea typeface="ＭＳ Ｐゴシック" charset="0"/>
              </a:rPr>
              <a:t>connection closure:</a:t>
            </a:r>
            <a:r>
              <a:rPr lang="en-US" sz="2400" dirty="0">
                <a:solidFill>
                  <a:srgbClr val="000000"/>
                </a:solidFill>
                <a:latin typeface="Arial (Body)"/>
                <a:ea typeface="ＭＳ Ｐゴシック" charset="0"/>
              </a:rPr>
              <a:t> special messages to securely close connection</a:t>
            </a:r>
          </a:p>
        </p:txBody>
      </p:sp>
    </p:spTree>
    <p:extLst>
      <p:ext uri="{BB962C8B-B14F-4D97-AF65-F5344CB8AC3E}">
        <p14:creationId xmlns:p14="http://schemas.microsoft.com/office/powerpoint/2010/main" val="372181110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eaLnBrk="0" fontAlgn="base" hangingPunct="0">
              <a:spcBef>
                <a:spcPct val="0"/>
              </a:spcBef>
              <a:spcAft>
                <a:spcPct val="0"/>
              </a:spcAft>
              <a:buClrTx/>
            </a:pPr>
            <a:r>
              <a:rPr lang="en-US" dirty="0">
                <a:latin typeface="Times New Roman" panose="02020603050405020304" pitchFamily="18" charset="0"/>
                <a:ea typeface="ＭＳ Ｐゴシック" charset="0"/>
              </a:rPr>
              <a:t>Toy: A Simple Handshake</a:t>
            </a:r>
          </a:p>
        </p:txBody>
      </p:sp>
      <p:pic>
        <p:nvPicPr>
          <p:cNvPr id="13" name="Picture 12" descr="Alice and Bob are beside each other. There are 3 arrows bouncing between them in zig zags. Alice. Arrow 1, hello. Bob. Arrow 2, public key certificate. Alice. Arrow 3, K sub B to the plus power left parenthesis M S right parenthesis = E M S."/>
          <p:cNvPicPr>
            <a:picLocks noChangeAspect="1"/>
          </p:cNvPicPr>
          <p:nvPr/>
        </p:nvPicPr>
        <p:blipFill>
          <a:blip r:embed="rId2"/>
          <a:stretch>
            <a:fillRect/>
          </a:stretch>
        </p:blipFill>
        <p:spPr>
          <a:xfrm>
            <a:off x="1015862" y="1853509"/>
            <a:ext cx="7112276" cy="2536862"/>
          </a:xfrm>
          <a:prstGeom prst="rect">
            <a:avLst/>
          </a:prstGeom>
        </p:spPr>
      </p:pic>
      <p:sp>
        <p:nvSpPr>
          <p:cNvPr id="6" name="Content Placeholder 5"/>
          <p:cNvSpPr>
            <a:spLocks noGrp="1"/>
          </p:cNvSpPr>
          <p:nvPr>
            <p:ph type="body" idx="1"/>
          </p:nvPr>
        </p:nvSpPr>
        <p:spPr>
          <a:xfrm>
            <a:off x="457200" y="4931231"/>
            <a:ext cx="8229600" cy="1115660"/>
          </a:xfrm>
        </p:spPr>
        <p:txBody>
          <a:bodyPr wrap="square" lIns="91425" tIns="91425" rIns="91425" bIns="91425">
            <a:spAutoFit/>
          </a:bodyPr>
          <a:lstStyle/>
          <a:p>
            <a:pPr marL="0" lvl="0" indent="0" eaLnBrk="0" fontAlgn="base" hangingPunct="0">
              <a:spcAft>
                <a:spcPct val="0"/>
              </a:spcAft>
              <a:buNone/>
            </a:pPr>
            <a:r>
              <a:rPr lang="en-US" sz="2400" b="1" dirty="0">
                <a:solidFill>
                  <a:srgbClr val="000000"/>
                </a:solidFill>
                <a:latin typeface="Arial (Body)"/>
                <a:ea typeface="ＭＳ Ｐゴシック" charset="0"/>
              </a:rPr>
              <a:t>M</a:t>
            </a:r>
            <a:r>
              <a:rPr lang="en-US" sz="100" b="1" dirty="0">
                <a:solidFill>
                  <a:srgbClr val="000000"/>
                </a:solidFill>
                <a:latin typeface="Arial (Body)"/>
                <a:ea typeface="ＭＳ Ｐゴシック" charset="0"/>
              </a:rPr>
              <a:t> </a:t>
            </a:r>
            <a:r>
              <a:rPr lang="en-US" sz="2400" b="1" dirty="0">
                <a:solidFill>
                  <a:srgbClr val="000000"/>
                </a:solidFill>
                <a:latin typeface="Arial (Body)"/>
                <a:ea typeface="ＭＳ Ｐゴシック" charset="0"/>
              </a:rPr>
              <a:t>S: </a:t>
            </a:r>
            <a:r>
              <a:rPr lang="en-US" sz="2400" dirty="0">
                <a:solidFill>
                  <a:srgbClr val="000000"/>
                </a:solidFill>
                <a:latin typeface="Arial (Body)"/>
                <a:ea typeface="ＭＳ Ｐゴシック" charset="0"/>
              </a:rPr>
              <a:t>master secret</a:t>
            </a:r>
          </a:p>
          <a:p>
            <a:pPr marL="0" lvl="0" indent="0" eaLnBrk="0" fontAlgn="base" hangingPunct="0">
              <a:spcAft>
                <a:spcPct val="0"/>
              </a:spcAft>
              <a:buNone/>
            </a:pPr>
            <a:r>
              <a:rPr lang="en-US" sz="2400" b="1" dirty="0">
                <a:solidFill>
                  <a:srgbClr val="000000"/>
                </a:solidFill>
                <a:latin typeface="Arial (Body)"/>
                <a:ea typeface="ＭＳ Ｐゴシック" charset="0"/>
              </a:rPr>
              <a:t>E</a:t>
            </a:r>
            <a:r>
              <a:rPr lang="en-US" sz="100" b="1" dirty="0">
                <a:solidFill>
                  <a:srgbClr val="000000"/>
                </a:solidFill>
                <a:latin typeface="Arial (Body)"/>
                <a:ea typeface="ＭＳ Ｐゴシック" charset="0"/>
              </a:rPr>
              <a:t> </a:t>
            </a:r>
            <a:r>
              <a:rPr lang="en-US" sz="2400" b="1" dirty="0">
                <a:solidFill>
                  <a:srgbClr val="000000"/>
                </a:solidFill>
                <a:latin typeface="Arial (Body)"/>
                <a:ea typeface="ＭＳ Ｐゴシック" charset="0"/>
              </a:rPr>
              <a:t>M</a:t>
            </a:r>
            <a:r>
              <a:rPr lang="en-US" sz="100" b="1" dirty="0">
                <a:solidFill>
                  <a:srgbClr val="000000"/>
                </a:solidFill>
                <a:latin typeface="Arial (Body)"/>
                <a:ea typeface="ＭＳ Ｐゴシック" charset="0"/>
              </a:rPr>
              <a:t> </a:t>
            </a:r>
            <a:r>
              <a:rPr lang="en-US" sz="2400" b="1" dirty="0">
                <a:solidFill>
                  <a:srgbClr val="000000"/>
                </a:solidFill>
                <a:latin typeface="Arial (Body)"/>
                <a:ea typeface="ＭＳ Ｐゴシック" charset="0"/>
              </a:rPr>
              <a:t>S: </a:t>
            </a:r>
            <a:r>
              <a:rPr lang="en-US" sz="2400" dirty="0">
                <a:solidFill>
                  <a:srgbClr val="000000"/>
                </a:solidFill>
                <a:latin typeface="Arial (Body)"/>
                <a:ea typeface="ＭＳ Ｐゴシック" charset="0"/>
              </a:rPr>
              <a:t>encrypted master secret</a:t>
            </a:r>
          </a:p>
        </p:txBody>
      </p:sp>
    </p:spTree>
    <p:extLst>
      <p:ext uri="{BB962C8B-B14F-4D97-AF65-F5344CB8AC3E}">
        <p14:creationId xmlns:p14="http://schemas.microsoft.com/office/powerpoint/2010/main" val="394169330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eaLnBrk="0" fontAlgn="base" hangingPunct="0">
              <a:spcBef>
                <a:spcPct val="0"/>
              </a:spcBef>
              <a:spcAft>
                <a:spcPct val="0"/>
              </a:spcAft>
              <a:buClrTx/>
            </a:pPr>
            <a:r>
              <a:rPr lang="en-US" dirty="0">
                <a:latin typeface="Times New Roman" panose="02020603050405020304" pitchFamily="18" charset="0"/>
                <a:ea typeface="ＭＳ Ｐゴシック" charset="0"/>
              </a:rPr>
              <a:t>Toy: Key Derivation</a:t>
            </a:r>
          </a:p>
        </p:txBody>
      </p:sp>
      <p:sp>
        <p:nvSpPr>
          <p:cNvPr id="3" name="Text Placeholder 2"/>
          <p:cNvSpPr>
            <a:spLocks noGrp="1"/>
          </p:cNvSpPr>
          <p:nvPr>
            <p:ph type="body" idx="1"/>
          </p:nvPr>
        </p:nvSpPr>
        <p:spPr/>
        <p:txBody>
          <a:bodyPr wrap="square" lIns="91425" tIns="91425" rIns="91425" bIns="91425">
            <a:spAutoFit/>
          </a:bodyPr>
          <a:lstStyle/>
          <a:p>
            <a:pPr marL="255651" lvl="0" indent="-255651" eaLnBrk="0" fontAlgn="base" hangingPunct="0">
              <a:spcAft>
                <a:spcPct val="0"/>
              </a:spcAft>
              <a:buFont typeface="Arial" panose="020B0604020202020204" pitchFamily="34" charset="0"/>
              <a:buChar char="•"/>
            </a:pPr>
            <a:r>
              <a:rPr lang="en-US" sz="2000" dirty="0">
                <a:solidFill>
                  <a:srgbClr val="000000"/>
                </a:solidFill>
                <a:latin typeface="Arial (Body)"/>
                <a:ea typeface="ＭＳ Ｐゴシック" charset="0"/>
              </a:rPr>
              <a:t>considered bad to use same key for more than one cryptographic operation</a:t>
            </a:r>
          </a:p>
          <a:p>
            <a:pPr marL="741553" lvl="1" indent="-284353" eaLnBrk="0" fontAlgn="base" hangingPunct="0">
              <a:spcAft>
                <a:spcPct val="0"/>
              </a:spcAft>
              <a:buFont typeface="Arial" panose="020B0604020202020204" pitchFamily="34" charset="0"/>
              <a:buChar char="–"/>
            </a:pPr>
            <a:r>
              <a:rPr lang="en-US" sz="2000" dirty="0">
                <a:solidFill>
                  <a:srgbClr val="000000"/>
                </a:solidFill>
                <a:latin typeface="Arial (Body)"/>
                <a:ea typeface="ＭＳ Ｐゴシック" charset="0"/>
              </a:rPr>
              <a:t>use different keys for message authentication code (M</a:t>
            </a:r>
            <a:r>
              <a:rPr lang="en-US" sz="100" dirty="0">
                <a:solidFill>
                  <a:srgbClr val="000000"/>
                </a:solidFill>
                <a:latin typeface="Arial (Body)"/>
                <a:ea typeface="ＭＳ Ｐゴシック" charset="0"/>
              </a:rPr>
              <a:t> </a:t>
            </a:r>
            <a:r>
              <a:rPr lang="en-US" sz="2000" dirty="0">
                <a:solidFill>
                  <a:srgbClr val="000000"/>
                </a:solidFill>
                <a:latin typeface="Arial (Body)"/>
                <a:ea typeface="ＭＳ Ｐゴシック" charset="0"/>
              </a:rPr>
              <a:t>A</a:t>
            </a:r>
            <a:r>
              <a:rPr lang="en-US" sz="100" dirty="0">
                <a:solidFill>
                  <a:srgbClr val="000000"/>
                </a:solidFill>
                <a:latin typeface="Arial (Body)"/>
                <a:ea typeface="ＭＳ Ｐゴシック" charset="0"/>
              </a:rPr>
              <a:t> </a:t>
            </a:r>
            <a:r>
              <a:rPr lang="en-US" sz="2000" dirty="0">
                <a:solidFill>
                  <a:srgbClr val="000000"/>
                </a:solidFill>
                <a:latin typeface="Arial (Body)"/>
                <a:ea typeface="ＭＳ Ｐゴシック" charset="0"/>
              </a:rPr>
              <a:t>C) and encryption</a:t>
            </a:r>
          </a:p>
          <a:p>
            <a:pPr marL="255651" lvl="0" indent="-255651" eaLnBrk="0" fontAlgn="base" hangingPunct="0">
              <a:spcAft>
                <a:spcPct val="0"/>
              </a:spcAft>
              <a:buFont typeface="Arial" panose="020B0604020202020204" pitchFamily="34" charset="0"/>
              <a:buChar char="•"/>
            </a:pPr>
            <a:r>
              <a:rPr lang="en-US" sz="2000" dirty="0">
                <a:solidFill>
                  <a:srgbClr val="000000"/>
                </a:solidFill>
                <a:latin typeface="Arial (Body)"/>
                <a:ea typeface="ＭＳ Ｐゴシック" charset="0"/>
              </a:rPr>
              <a:t>four keys:</a:t>
            </a:r>
          </a:p>
          <a:p>
            <a:pPr marL="741553" lvl="1" indent="-284353" eaLnBrk="0" fontAlgn="base" hangingPunct="0">
              <a:spcAft>
                <a:spcPct val="0"/>
              </a:spcAft>
              <a:buFont typeface="Arial" panose="020B0604020202020204" pitchFamily="34" charset="0"/>
              <a:buChar char="–"/>
            </a:pPr>
            <a:r>
              <a:rPr lang="en-US" sz="2000" dirty="0">
                <a:solidFill>
                  <a:srgbClr val="000000"/>
                </a:solidFill>
                <a:latin typeface="Arial (Body)"/>
                <a:ea typeface="ＭＳ Ｐゴシック" charset="0"/>
              </a:rPr>
              <a:t>K</a:t>
            </a:r>
            <a:r>
              <a:rPr lang="en-US" sz="2000" baseline="-25000" dirty="0">
                <a:solidFill>
                  <a:srgbClr val="000000"/>
                </a:solidFill>
                <a:latin typeface="Arial (Body)"/>
                <a:ea typeface="ＭＳ Ｐゴシック" charset="0"/>
              </a:rPr>
              <a:t>c</a:t>
            </a:r>
            <a:r>
              <a:rPr lang="en-US" sz="2000" dirty="0">
                <a:solidFill>
                  <a:srgbClr val="000000"/>
                </a:solidFill>
                <a:latin typeface="Arial (Body)"/>
                <a:ea typeface="ＭＳ Ｐゴシック" charset="0"/>
              </a:rPr>
              <a:t> = encryption key for data sent from client to server</a:t>
            </a:r>
          </a:p>
          <a:p>
            <a:pPr marL="741553" lvl="1" indent="-284353" eaLnBrk="0" fontAlgn="base" hangingPunct="0">
              <a:spcAft>
                <a:spcPct val="0"/>
              </a:spcAft>
              <a:buFont typeface="Arial" panose="020B0604020202020204" pitchFamily="34" charset="0"/>
              <a:buChar char="–"/>
            </a:pPr>
            <a:r>
              <a:rPr lang="en-US" sz="2000" dirty="0">
                <a:solidFill>
                  <a:srgbClr val="000000"/>
                </a:solidFill>
                <a:latin typeface="Arial (Body)"/>
                <a:ea typeface="ＭＳ Ｐゴシック" charset="0"/>
              </a:rPr>
              <a:t>M</a:t>
            </a:r>
            <a:r>
              <a:rPr lang="en-US" sz="2000" baseline="-25000" dirty="0">
                <a:solidFill>
                  <a:srgbClr val="000000"/>
                </a:solidFill>
                <a:latin typeface="Arial (Body)"/>
                <a:ea typeface="ＭＳ Ｐゴシック" charset="0"/>
              </a:rPr>
              <a:t>c</a:t>
            </a:r>
            <a:r>
              <a:rPr lang="en-US" sz="2000" dirty="0">
                <a:solidFill>
                  <a:srgbClr val="000000"/>
                </a:solidFill>
                <a:latin typeface="Arial (Body)"/>
                <a:ea typeface="ＭＳ Ｐゴシック" charset="0"/>
              </a:rPr>
              <a:t> = M</a:t>
            </a:r>
            <a:r>
              <a:rPr lang="en-US" sz="100" dirty="0">
                <a:solidFill>
                  <a:srgbClr val="000000"/>
                </a:solidFill>
                <a:latin typeface="Arial (Body)"/>
                <a:ea typeface="ＭＳ Ｐゴシック" charset="0"/>
              </a:rPr>
              <a:t> </a:t>
            </a:r>
            <a:r>
              <a:rPr lang="en-US" sz="2000" dirty="0">
                <a:solidFill>
                  <a:srgbClr val="000000"/>
                </a:solidFill>
                <a:latin typeface="Arial (Body)"/>
                <a:ea typeface="ＭＳ Ｐゴシック" charset="0"/>
              </a:rPr>
              <a:t>A</a:t>
            </a:r>
            <a:r>
              <a:rPr lang="en-US" sz="100" dirty="0">
                <a:solidFill>
                  <a:srgbClr val="000000"/>
                </a:solidFill>
                <a:latin typeface="Arial (Body)"/>
                <a:ea typeface="ＭＳ Ｐゴシック" charset="0"/>
              </a:rPr>
              <a:t> </a:t>
            </a:r>
            <a:r>
              <a:rPr lang="en-US" sz="2000" dirty="0">
                <a:solidFill>
                  <a:srgbClr val="000000"/>
                </a:solidFill>
                <a:latin typeface="Arial (Body)"/>
                <a:ea typeface="ＭＳ Ｐゴシック" charset="0"/>
              </a:rPr>
              <a:t>C key for data sent from client to server</a:t>
            </a:r>
          </a:p>
          <a:p>
            <a:pPr marL="741553" lvl="1" indent="-284353" eaLnBrk="0" fontAlgn="base" hangingPunct="0">
              <a:spcAft>
                <a:spcPct val="0"/>
              </a:spcAft>
              <a:buFont typeface="Arial" panose="020B0604020202020204" pitchFamily="34" charset="0"/>
              <a:buChar char="–"/>
            </a:pPr>
            <a:r>
              <a:rPr lang="en-US" sz="2000" dirty="0">
                <a:solidFill>
                  <a:srgbClr val="000000"/>
                </a:solidFill>
                <a:latin typeface="Arial (Body)"/>
                <a:ea typeface="ＭＳ Ｐゴシック" charset="0"/>
              </a:rPr>
              <a:t>K</a:t>
            </a:r>
            <a:r>
              <a:rPr lang="en-US" sz="2000" baseline="-25000" dirty="0">
                <a:solidFill>
                  <a:srgbClr val="000000"/>
                </a:solidFill>
                <a:latin typeface="Arial (Body)"/>
                <a:ea typeface="ＭＳ Ｐゴシック" charset="0"/>
              </a:rPr>
              <a:t>s</a:t>
            </a:r>
            <a:r>
              <a:rPr lang="en-US" sz="2000" dirty="0">
                <a:solidFill>
                  <a:srgbClr val="000000"/>
                </a:solidFill>
                <a:latin typeface="Arial (Body)"/>
                <a:ea typeface="ＭＳ Ｐゴシック" charset="0"/>
              </a:rPr>
              <a:t> = encryption key for data sent from server to client</a:t>
            </a:r>
          </a:p>
          <a:p>
            <a:pPr marL="741553" lvl="1" indent="-284353" eaLnBrk="0" fontAlgn="base" hangingPunct="0">
              <a:spcAft>
                <a:spcPct val="0"/>
              </a:spcAft>
              <a:buFont typeface="Arial" panose="020B0604020202020204" pitchFamily="34" charset="0"/>
              <a:buChar char="–"/>
            </a:pPr>
            <a:r>
              <a:rPr lang="en-US" sz="2000" dirty="0">
                <a:solidFill>
                  <a:srgbClr val="000000"/>
                </a:solidFill>
                <a:latin typeface="Arial (Body)"/>
                <a:ea typeface="ＭＳ Ｐゴシック" charset="0"/>
              </a:rPr>
              <a:t>M</a:t>
            </a:r>
            <a:r>
              <a:rPr lang="en-US" sz="2000" baseline="-25000" dirty="0">
                <a:solidFill>
                  <a:srgbClr val="000000"/>
                </a:solidFill>
                <a:latin typeface="Arial (Body)"/>
                <a:ea typeface="ＭＳ Ｐゴシック" charset="0"/>
              </a:rPr>
              <a:t>s</a:t>
            </a:r>
            <a:r>
              <a:rPr lang="en-US" sz="2000" dirty="0">
                <a:solidFill>
                  <a:srgbClr val="000000"/>
                </a:solidFill>
                <a:latin typeface="Arial (Body)"/>
                <a:ea typeface="ＭＳ Ｐゴシック" charset="0"/>
              </a:rPr>
              <a:t> = M</a:t>
            </a:r>
            <a:r>
              <a:rPr lang="en-US" sz="100" dirty="0">
                <a:solidFill>
                  <a:srgbClr val="000000"/>
                </a:solidFill>
                <a:latin typeface="Arial (Body)"/>
                <a:ea typeface="ＭＳ Ｐゴシック" charset="0"/>
              </a:rPr>
              <a:t> </a:t>
            </a:r>
            <a:r>
              <a:rPr lang="en-US" sz="2000" dirty="0">
                <a:solidFill>
                  <a:srgbClr val="000000"/>
                </a:solidFill>
                <a:latin typeface="Arial (Body)"/>
                <a:ea typeface="ＭＳ Ｐゴシック" charset="0"/>
              </a:rPr>
              <a:t>A</a:t>
            </a:r>
            <a:r>
              <a:rPr lang="en-US" sz="100" dirty="0">
                <a:solidFill>
                  <a:srgbClr val="000000"/>
                </a:solidFill>
                <a:latin typeface="Arial (Body)"/>
                <a:ea typeface="ＭＳ Ｐゴシック" charset="0"/>
              </a:rPr>
              <a:t> </a:t>
            </a:r>
            <a:r>
              <a:rPr lang="en-US" sz="2000" dirty="0">
                <a:solidFill>
                  <a:srgbClr val="000000"/>
                </a:solidFill>
                <a:latin typeface="Arial (Body)"/>
                <a:ea typeface="ＭＳ Ｐゴシック" charset="0"/>
              </a:rPr>
              <a:t>C key for data sent from server to client</a:t>
            </a:r>
          </a:p>
          <a:p>
            <a:pPr marL="255651" lvl="0" indent="-255651" eaLnBrk="0" fontAlgn="base" hangingPunct="0">
              <a:spcAft>
                <a:spcPct val="0"/>
              </a:spcAft>
              <a:buFont typeface="Arial" panose="020B0604020202020204" pitchFamily="34" charset="0"/>
              <a:buChar char="•"/>
            </a:pPr>
            <a:r>
              <a:rPr lang="en-US" sz="2000" dirty="0">
                <a:solidFill>
                  <a:srgbClr val="000000"/>
                </a:solidFill>
                <a:latin typeface="Arial (Body)"/>
                <a:ea typeface="ＭＳ Ｐゴシック" charset="0"/>
              </a:rPr>
              <a:t>keys derived from key derivation function (K</a:t>
            </a:r>
            <a:r>
              <a:rPr lang="en-US" sz="100" dirty="0">
                <a:solidFill>
                  <a:srgbClr val="000000"/>
                </a:solidFill>
                <a:latin typeface="Arial (Body)"/>
                <a:ea typeface="ＭＳ Ｐゴシック" charset="0"/>
              </a:rPr>
              <a:t> </a:t>
            </a:r>
            <a:r>
              <a:rPr lang="en-US" sz="2000" dirty="0">
                <a:solidFill>
                  <a:srgbClr val="000000"/>
                </a:solidFill>
                <a:latin typeface="Arial (Body)"/>
                <a:ea typeface="ＭＳ Ｐゴシック" charset="0"/>
              </a:rPr>
              <a:t>D</a:t>
            </a:r>
            <a:r>
              <a:rPr lang="en-US" sz="100" dirty="0">
                <a:solidFill>
                  <a:srgbClr val="000000"/>
                </a:solidFill>
                <a:latin typeface="Arial (Body)"/>
                <a:ea typeface="ＭＳ Ｐゴシック" charset="0"/>
              </a:rPr>
              <a:t> </a:t>
            </a:r>
            <a:r>
              <a:rPr lang="en-US" sz="2000" dirty="0">
                <a:solidFill>
                  <a:srgbClr val="000000"/>
                </a:solidFill>
                <a:latin typeface="Arial (Body)"/>
                <a:ea typeface="ＭＳ Ｐゴシック" charset="0"/>
              </a:rPr>
              <a:t>F)</a:t>
            </a:r>
          </a:p>
          <a:p>
            <a:pPr marL="741553" lvl="1" indent="-284353" eaLnBrk="0" fontAlgn="base" hangingPunct="0">
              <a:spcAft>
                <a:spcPct val="0"/>
              </a:spcAft>
              <a:buFont typeface="Arial" panose="020B0604020202020204" pitchFamily="34" charset="0"/>
              <a:buChar char="–"/>
            </a:pPr>
            <a:r>
              <a:rPr lang="en-US" sz="2000" dirty="0">
                <a:solidFill>
                  <a:srgbClr val="000000"/>
                </a:solidFill>
                <a:latin typeface="Arial (Body)"/>
                <a:ea typeface="ＭＳ Ｐゴシック" charset="0"/>
              </a:rPr>
              <a:t>takes master secret and (possibly) some additional random data and creates the keys</a:t>
            </a:r>
          </a:p>
        </p:txBody>
      </p:sp>
    </p:spTree>
    <p:extLst>
      <p:ext uri="{BB962C8B-B14F-4D97-AF65-F5344CB8AC3E}">
        <p14:creationId xmlns:p14="http://schemas.microsoft.com/office/powerpoint/2010/main" val="16975194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eaLnBrk="0" fontAlgn="base" hangingPunct="0">
              <a:spcBef>
                <a:spcPct val="0"/>
              </a:spcBef>
              <a:spcAft>
                <a:spcPct val="0"/>
              </a:spcAft>
              <a:buClrTx/>
            </a:pPr>
            <a:r>
              <a:rPr lang="en-US" dirty="0">
                <a:latin typeface="Times New Roman" panose="02020603050405020304" pitchFamily="18" charset="0"/>
                <a:ea typeface="ＭＳ Ｐゴシック" charset="0"/>
              </a:rPr>
              <a:t>Toy: Data Records</a:t>
            </a:r>
          </a:p>
        </p:txBody>
      </p:sp>
      <p:sp>
        <p:nvSpPr>
          <p:cNvPr id="3" name="Content Placeholder 2"/>
          <p:cNvSpPr>
            <a:spLocks noGrp="1"/>
          </p:cNvSpPr>
          <p:nvPr>
            <p:ph type="body" idx="1"/>
          </p:nvPr>
        </p:nvSpPr>
        <p:spPr>
          <a:xfrm>
            <a:off x="457200" y="1600200"/>
            <a:ext cx="8229600" cy="4031843"/>
          </a:xfrm>
        </p:spPr>
        <p:txBody>
          <a:bodyPr wrap="square" lIns="91425" tIns="91425" rIns="91425" bIns="91425">
            <a:spAutoFit/>
          </a:bodyPr>
          <a:lstStyle/>
          <a:p>
            <a:pPr marL="255651" lvl="0" indent="-255651" eaLnBrk="0" fontAlgn="base" hangingPunct="0">
              <a:spcAft>
                <a:spcPct val="0"/>
              </a:spcAft>
              <a:buFont typeface="Arial" panose="020B0604020202020204" pitchFamily="34" charset="0"/>
              <a:buChar char="•"/>
            </a:pPr>
            <a:r>
              <a:rPr lang="en-US" sz="2000" dirty="0">
                <a:solidFill>
                  <a:srgbClr val="000000"/>
                </a:solidFill>
                <a:latin typeface="Arial (Body)"/>
                <a:ea typeface="ＭＳ Ｐゴシック" charset="0"/>
              </a:rPr>
              <a:t>why not encrypt data in constant stream as we write it to T</a:t>
            </a:r>
            <a:r>
              <a:rPr lang="en-US" sz="100" dirty="0">
                <a:solidFill>
                  <a:srgbClr val="000000"/>
                </a:solidFill>
                <a:latin typeface="Arial (Body)"/>
                <a:ea typeface="ＭＳ Ｐゴシック" charset="0"/>
              </a:rPr>
              <a:t> </a:t>
            </a:r>
            <a:r>
              <a:rPr lang="en-US" sz="2000" dirty="0">
                <a:solidFill>
                  <a:srgbClr val="000000"/>
                </a:solidFill>
                <a:latin typeface="Arial (Body)"/>
                <a:ea typeface="ＭＳ Ｐゴシック" charset="0"/>
              </a:rPr>
              <a:t>C</a:t>
            </a:r>
            <a:r>
              <a:rPr lang="en-US" sz="100" dirty="0">
                <a:solidFill>
                  <a:srgbClr val="000000"/>
                </a:solidFill>
                <a:latin typeface="Arial (Body)"/>
                <a:ea typeface="ＭＳ Ｐゴシック" charset="0"/>
              </a:rPr>
              <a:t> </a:t>
            </a:r>
            <a:r>
              <a:rPr lang="en-US" sz="2000" dirty="0">
                <a:solidFill>
                  <a:srgbClr val="000000"/>
                </a:solidFill>
                <a:latin typeface="Arial (Body)"/>
                <a:ea typeface="ＭＳ Ｐゴシック" charset="0"/>
              </a:rPr>
              <a:t>P?</a:t>
            </a:r>
          </a:p>
          <a:p>
            <a:pPr marL="741553" lvl="1" indent="-284353" eaLnBrk="0" fontAlgn="base" hangingPunct="0">
              <a:spcAft>
                <a:spcPct val="0"/>
              </a:spcAft>
              <a:buFont typeface="Arial" panose="020B0604020202020204" pitchFamily="34" charset="0"/>
              <a:buChar char="–"/>
            </a:pPr>
            <a:r>
              <a:rPr lang="en-US" sz="2000" dirty="0">
                <a:solidFill>
                  <a:srgbClr val="000000"/>
                </a:solidFill>
                <a:latin typeface="Arial (Body)"/>
                <a:ea typeface="ＭＳ Ｐゴシック" charset="0"/>
              </a:rPr>
              <a:t>where would we put the M</a:t>
            </a:r>
            <a:r>
              <a:rPr lang="en-US" sz="100" dirty="0">
                <a:solidFill>
                  <a:srgbClr val="000000"/>
                </a:solidFill>
                <a:latin typeface="Arial (Body)"/>
                <a:ea typeface="ＭＳ Ｐゴシック" charset="0"/>
              </a:rPr>
              <a:t> </a:t>
            </a:r>
            <a:r>
              <a:rPr lang="en-US" sz="2000" dirty="0">
                <a:solidFill>
                  <a:srgbClr val="000000"/>
                </a:solidFill>
                <a:latin typeface="Arial (Body)"/>
                <a:ea typeface="ＭＳ Ｐゴシック" charset="0"/>
              </a:rPr>
              <a:t>A</a:t>
            </a:r>
            <a:r>
              <a:rPr lang="en-US" sz="100" dirty="0">
                <a:solidFill>
                  <a:srgbClr val="000000"/>
                </a:solidFill>
                <a:latin typeface="Arial (Body)"/>
                <a:ea typeface="ＭＳ Ｐゴシック" charset="0"/>
              </a:rPr>
              <a:t> </a:t>
            </a:r>
            <a:r>
              <a:rPr lang="en-US" sz="2000" dirty="0">
                <a:solidFill>
                  <a:srgbClr val="000000"/>
                </a:solidFill>
                <a:latin typeface="Arial (Body)"/>
                <a:ea typeface="ＭＳ Ｐゴシック" charset="0"/>
              </a:rPr>
              <a:t>C? If at end, no message integrity until all data processed.</a:t>
            </a:r>
          </a:p>
          <a:p>
            <a:pPr marL="741553" lvl="1" indent="-284353" eaLnBrk="0" fontAlgn="base" hangingPunct="0">
              <a:spcAft>
                <a:spcPct val="0"/>
              </a:spcAft>
              <a:buFont typeface="Arial" panose="020B0604020202020204" pitchFamily="34" charset="0"/>
              <a:buChar char="–"/>
            </a:pPr>
            <a:r>
              <a:rPr lang="en-US" sz="2000" dirty="0">
                <a:solidFill>
                  <a:srgbClr val="000000"/>
                </a:solidFill>
                <a:latin typeface="Arial (Body)"/>
                <a:ea typeface="ＭＳ Ｐゴシック" charset="0"/>
              </a:rPr>
              <a:t>e.g., with instant messaging, how can we do integrity check over all bytes sent before displaying?</a:t>
            </a:r>
          </a:p>
          <a:p>
            <a:pPr marL="255651" lvl="0" indent="-255651" eaLnBrk="0" fontAlgn="base" hangingPunct="0">
              <a:spcAft>
                <a:spcPct val="0"/>
              </a:spcAft>
              <a:buFont typeface="Arial" panose="020B0604020202020204" pitchFamily="34" charset="0"/>
              <a:buChar char="•"/>
            </a:pPr>
            <a:r>
              <a:rPr lang="en-US" sz="2000" dirty="0">
                <a:solidFill>
                  <a:srgbClr val="000000"/>
                </a:solidFill>
                <a:latin typeface="Arial (Body)"/>
                <a:ea typeface="ＭＳ Ｐゴシック" charset="0"/>
              </a:rPr>
              <a:t>instead, break stream in series of records</a:t>
            </a:r>
          </a:p>
          <a:p>
            <a:pPr marL="741553" lvl="1" indent="-284353" eaLnBrk="0" fontAlgn="base" hangingPunct="0">
              <a:spcAft>
                <a:spcPct val="0"/>
              </a:spcAft>
              <a:buFont typeface="Arial" panose="020B0604020202020204" pitchFamily="34" charset="0"/>
              <a:buChar char="–"/>
            </a:pPr>
            <a:r>
              <a:rPr lang="en-US" sz="2000" dirty="0">
                <a:solidFill>
                  <a:srgbClr val="000000"/>
                </a:solidFill>
                <a:latin typeface="Arial (Body)"/>
                <a:ea typeface="ＭＳ Ｐゴシック" charset="0"/>
              </a:rPr>
              <a:t>each record carries a M</a:t>
            </a:r>
            <a:r>
              <a:rPr lang="en-US" sz="100" dirty="0">
                <a:solidFill>
                  <a:srgbClr val="000000"/>
                </a:solidFill>
                <a:latin typeface="Arial (Body)"/>
                <a:ea typeface="ＭＳ Ｐゴシック" charset="0"/>
              </a:rPr>
              <a:t> </a:t>
            </a:r>
            <a:r>
              <a:rPr lang="en-US" sz="2000" dirty="0">
                <a:solidFill>
                  <a:srgbClr val="000000"/>
                </a:solidFill>
                <a:latin typeface="Arial (Body)"/>
                <a:ea typeface="ＭＳ Ｐゴシック" charset="0"/>
              </a:rPr>
              <a:t>A</a:t>
            </a:r>
            <a:r>
              <a:rPr lang="en-US" sz="100" dirty="0">
                <a:solidFill>
                  <a:srgbClr val="000000"/>
                </a:solidFill>
                <a:latin typeface="Arial (Body)"/>
                <a:ea typeface="ＭＳ Ｐゴシック" charset="0"/>
              </a:rPr>
              <a:t> </a:t>
            </a:r>
            <a:r>
              <a:rPr lang="en-US" sz="2000" dirty="0">
                <a:solidFill>
                  <a:srgbClr val="000000"/>
                </a:solidFill>
                <a:latin typeface="Arial (Body)"/>
                <a:ea typeface="ＭＳ Ｐゴシック" charset="0"/>
              </a:rPr>
              <a:t>C</a:t>
            </a:r>
          </a:p>
          <a:p>
            <a:pPr marL="741553" lvl="1" indent="-284353" eaLnBrk="0" fontAlgn="base" hangingPunct="0">
              <a:spcAft>
                <a:spcPct val="0"/>
              </a:spcAft>
              <a:buFont typeface="Arial" panose="020B0604020202020204" pitchFamily="34" charset="0"/>
              <a:buChar char="–"/>
            </a:pPr>
            <a:r>
              <a:rPr lang="en-US" sz="2000" dirty="0">
                <a:solidFill>
                  <a:srgbClr val="000000"/>
                </a:solidFill>
                <a:latin typeface="Arial (Body)"/>
                <a:ea typeface="ＭＳ Ｐゴシック" charset="0"/>
              </a:rPr>
              <a:t>receiver can act on each record as it arrives</a:t>
            </a:r>
          </a:p>
          <a:p>
            <a:pPr marL="255651" lvl="0" indent="-255651" eaLnBrk="0" fontAlgn="base" hangingPunct="0">
              <a:spcAft>
                <a:spcPct val="0"/>
              </a:spcAft>
              <a:buFont typeface="Arial" panose="020B0604020202020204" pitchFamily="34" charset="0"/>
              <a:buChar char="•"/>
            </a:pPr>
            <a:r>
              <a:rPr lang="en-US" sz="2000" dirty="0">
                <a:solidFill>
                  <a:srgbClr val="000000"/>
                </a:solidFill>
                <a:latin typeface="Arial (Body)"/>
                <a:ea typeface="ＭＳ Ｐゴシック" charset="0"/>
              </a:rPr>
              <a:t>issue: in record, receiver needs to distinguish M</a:t>
            </a:r>
            <a:r>
              <a:rPr lang="en-US" sz="100" dirty="0">
                <a:solidFill>
                  <a:srgbClr val="000000"/>
                </a:solidFill>
                <a:latin typeface="Arial (Body)"/>
                <a:ea typeface="ＭＳ Ｐゴシック" charset="0"/>
              </a:rPr>
              <a:t> </a:t>
            </a:r>
            <a:r>
              <a:rPr lang="en-US" sz="2000" dirty="0">
                <a:solidFill>
                  <a:srgbClr val="000000"/>
                </a:solidFill>
                <a:latin typeface="Arial (Body)"/>
                <a:ea typeface="ＭＳ Ｐゴシック" charset="0"/>
              </a:rPr>
              <a:t>A</a:t>
            </a:r>
            <a:r>
              <a:rPr lang="en-US" sz="100" dirty="0">
                <a:solidFill>
                  <a:srgbClr val="000000"/>
                </a:solidFill>
                <a:latin typeface="Arial (Body)"/>
                <a:ea typeface="ＭＳ Ｐゴシック" charset="0"/>
              </a:rPr>
              <a:t> </a:t>
            </a:r>
            <a:r>
              <a:rPr lang="en-US" sz="2000" dirty="0">
                <a:solidFill>
                  <a:srgbClr val="000000"/>
                </a:solidFill>
                <a:latin typeface="Arial (Body)"/>
                <a:ea typeface="ＭＳ Ｐゴシック" charset="0"/>
              </a:rPr>
              <a:t>C from data</a:t>
            </a:r>
          </a:p>
          <a:p>
            <a:pPr marL="741553" lvl="1" indent="-284353" eaLnBrk="0" fontAlgn="base" hangingPunct="0">
              <a:spcAft>
                <a:spcPct val="0"/>
              </a:spcAft>
              <a:buFont typeface="Arial" panose="020B0604020202020204" pitchFamily="34" charset="0"/>
              <a:buChar char="–"/>
            </a:pPr>
            <a:r>
              <a:rPr lang="en-US" sz="2000" dirty="0">
                <a:solidFill>
                  <a:srgbClr val="000000"/>
                </a:solidFill>
                <a:latin typeface="Arial (Body)"/>
                <a:ea typeface="ＭＳ Ｐゴシック" charset="0"/>
              </a:rPr>
              <a:t>want to use variable-length records</a:t>
            </a:r>
          </a:p>
        </p:txBody>
      </p:sp>
      <p:pic>
        <p:nvPicPr>
          <p:cNvPr id="11" name="Picture 10" descr="A bar has 3 parts. Part 2 is the longest. 1, length. 2, data. 3, M A C."/>
          <p:cNvPicPr>
            <a:picLocks noChangeAspect="1"/>
          </p:cNvPicPr>
          <p:nvPr/>
        </p:nvPicPr>
        <p:blipFill>
          <a:blip r:embed="rId2"/>
          <a:stretch>
            <a:fillRect/>
          </a:stretch>
        </p:blipFill>
        <p:spPr>
          <a:xfrm>
            <a:off x="1243762" y="5713688"/>
            <a:ext cx="5938019" cy="579170"/>
          </a:xfrm>
          <a:prstGeom prst="rect">
            <a:avLst/>
          </a:prstGeom>
        </p:spPr>
      </p:pic>
    </p:spTree>
    <p:extLst>
      <p:ext uri="{BB962C8B-B14F-4D97-AF65-F5344CB8AC3E}">
        <p14:creationId xmlns:p14="http://schemas.microsoft.com/office/powerpoint/2010/main" val="177530384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eaLnBrk="0" fontAlgn="base" hangingPunct="0">
              <a:spcBef>
                <a:spcPct val="0"/>
              </a:spcBef>
              <a:spcAft>
                <a:spcPct val="0"/>
              </a:spcAft>
              <a:buClrTx/>
            </a:pPr>
            <a:r>
              <a:rPr lang="en-US" dirty="0">
                <a:latin typeface="Times New Roman" panose="02020603050405020304" pitchFamily="18" charset="0"/>
                <a:ea typeface="ＭＳ Ｐゴシック" charset="0"/>
              </a:rPr>
              <a:t>Toy: Sequence Numbers</a:t>
            </a:r>
          </a:p>
        </p:txBody>
      </p:sp>
      <p:sp>
        <p:nvSpPr>
          <p:cNvPr id="3" name="Text Placeholder 2"/>
          <p:cNvSpPr>
            <a:spLocks noGrp="1"/>
          </p:cNvSpPr>
          <p:nvPr>
            <p:ph type="body" idx="1"/>
          </p:nvPr>
        </p:nvSpPr>
        <p:spPr>
          <a:xfrm>
            <a:off x="457200" y="1600200"/>
            <a:ext cx="8229600" cy="1931268"/>
          </a:xfrm>
        </p:spPr>
        <p:txBody>
          <a:bodyPr wrap="square" lIns="91425" tIns="91425" rIns="91425" bIns="91425">
            <a:spAutoFit/>
          </a:bodyPr>
          <a:lstStyle/>
          <a:p>
            <a:pPr marL="255600" indent="-255600" eaLnBrk="0" fontAlgn="base" hangingPunct="0">
              <a:spcAft>
                <a:spcPct val="0"/>
              </a:spcAft>
              <a:defRPr/>
            </a:pPr>
            <a:r>
              <a:rPr lang="en-US" sz="2400" b="1" dirty="0">
                <a:solidFill>
                  <a:srgbClr val="000000"/>
                </a:solidFill>
                <a:latin typeface="Arial (Body)"/>
                <a:ea typeface="ＭＳ Ｐゴシック" charset="0"/>
                <a:cs typeface="+mn-cs"/>
              </a:rPr>
              <a:t>problem: </a:t>
            </a:r>
            <a:r>
              <a:rPr lang="en-US" sz="2400" dirty="0">
                <a:solidFill>
                  <a:srgbClr val="000000"/>
                </a:solidFill>
                <a:latin typeface="Arial (Body)"/>
                <a:ea typeface="ＭＳ Ｐゴシック" charset="0"/>
                <a:cs typeface="+mn-cs"/>
              </a:rPr>
              <a:t>attacker can capture and replay record or re-order records</a:t>
            </a:r>
          </a:p>
          <a:p>
            <a:pPr marL="255600" lvl="0" indent="-255600" eaLnBrk="0" fontAlgn="base" hangingPunct="0">
              <a:spcAft>
                <a:spcPct val="0"/>
              </a:spcAft>
              <a:buFont typeface="Arial" panose="020B0604020202020204" pitchFamily="34" charset="0"/>
              <a:buChar char="•"/>
              <a:defRPr/>
            </a:pPr>
            <a:r>
              <a:rPr lang="en-US" sz="2400" b="1" dirty="0">
                <a:solidFill>
                  <a:srgbClr val="000000"/>
                </a:solidFill>
                <a:latin typeface="Arial (Body)"/>
                <a:ea typeface="ＭＳ Ｐゴシック" charset="0"/>
                <a:cs typeface="+mn-cs"/>
              </a:rPr>
              <a:t>solution: </a:t>
            </a:r>
            <a:r>
              <a:rPr lang="en-US" sz="2400" dirty="0">
                <a:solidFill>
                  <a:srgbClr val="000000"/>
                </a:solidFill>
                <a:latin typeface="Arial (Body)"/>
                <a:ea typeface="ＭＳ Ｐゴシック" charset="0"/>
                <a:cs typeface="+mn-cs"/>
              </a:rPr>
              <a:t>put sequence number into M</a:t>
            </a:r>
            <a:r>
              <a:rPr lang="en-US" sz="100" dirty="0">
                <a:solidFill>
                  <a:srgbClr val="000000"/>
                </a:solidFill>
                <a:latin typeface="Arial (Body)"/>
                <a:ea typeface="ＭＳ Ｐゴシック" charset="0"/>
                <a:cs typeface="+mn-cs"/>
              </a:rPr>
              <a:t> </a:t>
            </a:r>
            <a:r>
              <a:rPr lang="en-US" sz="2400" dirty="0">
                <a:solidFill>
                  <a:srgbClr val="000000"/>
                </a:solidFill>
                <a:latin typeface="Arial (Body)"/>
                <a:ea typeface="ＭＳ Ｐゴシック" charset="0"/>
                <a:cs typeface="+mn-cs"/>
              </a:rPr>
              <a:t>A</a:t>
            </a:r>
            <a:r>
              <a:rPr lang="en-US" sz="100" dirty="0">
                <a:solidFill>
                  <a:srgbClr val="000000"/>
                </a:solidFill>
                <a:latin typeface="Arial (Body)"/>
                <a:ea typeface="ＭＳ Ｐゴシック" charset="0"/>
                <a:cs typeface="+mn-cs"/>
              </a:rPr>
              <a:t> </a:t>
            </a:r>
            <a:r>
              <a:rPr lang="en-US" sz="2400" dirty="0">
                <a:solidFill>
                  <a:srgbClr val="000000"/>
                </a:solidFill>
                <a:latin typeface="Arial (Body)"/>
                <a:ea typeface="ＭＳ Ｐゴシック" charset="0"/>
                <a:cs typeface="+mn-cs"/>
              </a:rPr>
              <a:t>C:</a:t>
            </a:r>
          </a:p>
          <a:p>
            <a:pPr marL="741600" indent="-284400" eaLnBrk="0" fontAlgn="base" hangingPunct="0">
              <a:spcBef>
                <a:spcPts val="600"/>
              </a:spcBef>
              <a:spcAft>
                <a:spcPct val="0"/>
              </a:spcAft>
              <a:buFontTx/>
              <a:buChar char="–"/>
              <a:defRPr/>
            </a:pPr>
            <a:r>
              <a:rPr lang="en-US" sz="2400" dirty="0">
                <a:solidFill>
                  <a:srgbClr val="000000"/>
                </a:solidFill>
                <a:latin typeface="Arial (Body)"/>
                <a:ea typeface="ＭＳ Ｐゴシック" charset="0"/>
                <a:cs typeface="+mn-cs"/>
              </a:rPr>
              <a:t> </a:t>
            </a:r>
          </a:p>
        </p:txBody>
      </p:sp>
      <p:graphicFrame>
        <p:nvGraphicFramePr>
          <p:cNvPr id="6" name="Object 5" descr="M A C = M A C left parenthesis M sub x comma sequence pipe pipe data right parenthesis."/>
          <p:cNvGraphicFramePr>
            <a:graphicFrameLocks noChangeAspect="1"/>
          </p:cNvGraphicFramePr>
          <p:nvPr>
            <p:extLst>
              <p:ext uri="{D42A27DB-BD31-4B8C-83A1-F6EECF244321}">
                <p14:modId xmlns:p14="http://schemas.microsoft.com/office/powerpoint/2010/main" val="547162570"/>
              </p:ext>
            </p:extLst>
          </p:nvPr>
        </p:nvGraphicFramePr>
        <p:xfrm>
          <a:off x="1295455" y="3108024"/>
          <a:ext cx="4071137" cy="407115"/>
        </p:xfrm>
        <a:graphic>
          <a:graphicData uri="http://schemas.openxmlformats.org/presentationml/2006/ole">
            <mc:AlternateContent xmlns:mc="http://schemas.openxmlformats.org/markup-compatibility/2006">
              <mc:Choice xmlns:v="urn:schemas-microsoft-com:vml" Requires="v">
                <p:oleObj spid="_x0000_s12790" name="Equation" r:id="rId3" imgW="2286000" imgH="228600" progId="Equation.DSMT4">
                  <p:embed/>
                </p:oleObj>
              </mc:Choice>
              <mc:Fallback>
                <p:oleObj name="Equation" r:id="rId3" imgW="2286000" imgH="228600" progId="Equation.DSMT4">
                  <p:embed/>
                  <p:pic>
                    <p:nvPicPr>
                      <p:cNvPr id="0" name=""/>
                      <p:cNvPicPr/>
                      <p:nvPr/>
                    </p:nvPicPr>
                    <p:blipFill>
                      <a:blip r:embed="rId4"/>
                      <a:stretch>
                        <a:fillRect/>
                      </a:stretch>
                    </p:blipFill>
                    <p:spPr>
                      <a:xfrm>
                        <a:off x="1295455" y="3108024"/>
                        <a:ext cx="4071137" cy="407115"/>
                      </a:xfrm>
                      <a:prstGeom prst="rect">
                        <a:avLst/>
                      </a:prstGeom>
                    </p:spPr>
                  </p:pic>
                </p:oleObj>
              </mc:Fallback>
            </mc:AlternateContent>
          </a:graphicData>
        </a:graphic>
      </p:graphicFrame>
      <p:sp>
        <p:nvSpPr>
          <p:cNvPr id="4" name="Text Placeholder 3"/>
          <p:cNvSpPr>
            <a:spLocks noGrp="1"/>
          </p:cNvSpPr>
          <p:nvPr>
            <p:ph type="body" idx="2"/>
          </p:nvPr>
        </p:nvSpPr>
        <p:spPr>
          <a:xfrm>
            <a:off x="440871" y="3407219"/>
            <a:ext cx="8229600" cy="2163763"/>
          </a:xfrm>
        </p:spPr>
        <p:txBody>
          <a:bodyPr/>
          <a:lstStyle/>
          <a:p>
            <a:pPr marL="741600" lvl="1" indent="-284400" eaLnBrk="0" fontAlgn="base" hangingPunct="0">
              <a:spcAft>
                <a:spcPct val="0"/>
              </a:spcAft>
              <a:defRPr/>
            </a:pPr>
            <a:r>
              <a:rPr lang="en-US" sz="2400" dirty="0">
                <a:solidFill>
                  <a:srgbClr val="000000"/>
                </a:solidFill>
                <a:latin typeface="Arial (Body)"/>
                <a:ea typeface="ＭＳ Ｐゴシック" charset="0"/>
              </a:rPr>
              <a:t>note: no sequence number field</a:t>
            </a:r>
          </a:p>
          <a:p>
            <a:pPr marL="255651" lvl="0" indent="-255651" eaLnBrk="0" fontAlgn="base" hangingPunct="0">
              <a:spcAft>
                <a:spcPct val="0"/>
              </a:spcAft>
              <a:buFont typeface="Arial" panose="020B0604020202020204" pitchFamily="34" charset="0"/>
              <a:buChar char="•"/>
              <a:defRPr/>
            </a:pPr>
            <a:r>
              <a:rPr lang="en-US" sz="2400" b="1" dirty="0">
                <a:solidFill>
                  <a:srgbClr val="000000"/>
                </a:solidFill>
                <a:latin typeface="Arial (Body)"/>
                <a:ea typeface="ＭＳ Ｐゴシック" charset="0"/>
              </a:rPr>
              <a:t>problem: </a:t>
            </a:r>
            <a:r>
              <a:rPr lang="en-US" sz="2400" dirty="0">
                <a:solidFill>
                  <a:srgbClr val="000000"/>
                </a:solidFill>
                <a:latin typeface="Arial (Body)"/>
                <a:ea typeface="ＭＳ Ｐゴシック" charset="0"/>
              </a:rPr>
              <a:t>attacker could replay all records</a:t>
            </a:r>
          </a:p>
          <a:p>
            <a:pPr marL="255651" lvl="0" indent="-255651" eaLnBrk="0" fontAlgn="base" hangingPunct="0">
              <a:spcAft>
                <a:spcPct val="0"/>
              </a:spcAft>
              <a:buFont typeface="Arial" panose="020B0604020202020204" pitchFamily="34" charset="0"/>
              <a:buChar char="•"/>
              <a:defRPr/>
            </a:pPr>
            <a:r>
              <a:rPr lang="en-US" sz="2400" b="1" dirty="0">
                <a:solidFill>
                  <a:srgbClr val="000000"/>
                </a:solidFill>
                <a:latin typeface="Arial (Body)"/>
                <a:ea typeface="ＭＳ Ｐゴシック" charset="0"/>
              </a:rPr>
              <a:t>solution: </a:t>
            </a:r>
            <a:r>
              <a:rPr lang="en-US" sz="2400" dirty="0">
                <a:solidFill>
                  <a:srgbClr val="000000"/>
                </a:solidFill>
                <a:latin typeface="Arial (Body)"/>
                <a:ea typeface="ＭＳ Ｐゴシック" charset="0"/>
              </a:rPr>
              <a:t>use nonce</a:t>
            </a:r>
          </a:p>
        </p:txBody>
      </p:sp>
    </p:spTree>
    <p:extLst>
      <p:ext uri="{BB962C8B-B14F-4D97-AF65-F5344CB8AC3E}">
        <p14:creationId xmlns:p14="http://schemas.microsoft.com/office/powerpoint/2010/main" val="20623863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458200" cy="707856"/>
          </a:xfrm>
        </p:spPr>
        <p:txBody>
          <a:bodyPr wrap="square" tIns="91425">
            <a:spAutoFit/>
          </a:bodyPr>
          <a:lstStyle/>
          <a:p>
            <a:pPr lvl="0" eaLnBrk="0" fontAlgn="base" hangingPunct="0">
              <a:spcBef>
                <a:spcPct val="0"/>
              </a:spcBef>
              <a:spcAft>
                <a:spcPct val="0"/>
              </a:spcAft>
              <a:buClrTx/>
            </a:pPr>
            <a:r>
              <a:rPr lang="en-US" dirty="0">
                <a:latin typeface="Times New Roman" panose="02020603050405020304" pitchFamily="18" charset="0"/>
                <a:ea typeface="ＭＳ Ｐゴシック" charset="0"/>
              </a:rPr>
              <a:t>There are Bad Guys (and Girls) Out There!</a:t>
            </a:r>
          </a:p>
        </p:txBody>
      </p:sp>
      <p:sp>
        <p:nvSpPr>
          <p:cNvPr id="3" name="Text Placeholder 2"/>
          <p:cNvSpPr>
            <a:spLocks noGrp="1"/>
          </p:cNvSpPr>
          <p:nvPr>
            <p:ph type="body" idx="1"/>
          </p:nvPr>
        </p:nvSpPr>
        <p:spPr/>
        <p:txBody>
          <a:bodyPr wrap="square" lIns="91425" tIns="91425" rIns="91425" bIns="91425">
            <a:spAutoFit/>
          </a:bodyPr>
          <a:lstStyle/>
          <a:p>
            <a:pPr marL="0" lvl="0" indent="0" eaLnBrk="0" fontAlgn="base" hangingPunct="0">
              <a:spcAft>
                <a:spcPct val="0"/>
              </a:spcAft>
              <a:buNone/>
            </a:pPr>
            <a:r>
              <a:rPr lang="en-US" sz="2400" b="1" dirty="0">
                <a:solidFill>
                  <a:srgbClr val="000000"/>
                </a:solidFill>
                <a:latin typeface="+mn-lt"/>
                <a:ea typeface="ＭＳ Ｐゴシック" charset="0"/>
              </a:rPr>
              <a:t>Q: </a:t>
            </a:r>
            <a:r>
              <a:rPr lang="en-US" sz="2400" dirty="0">
                <a:solidFill>
                  <a:srgbClr val="000000"/>
                </a:solidFill>
                <a:latin typeface="+mn-lt"/>
                <a:ea typeface="ＭＳ Ｐゴシック" charset="0"/>
              </a:rPr>
              <a:t>What can a “</a:t>
            </a:r>
            <a:r>
              <a:rPr lang="en-US" altLang="ja-JP" sz="2400" dirty="0">
                <a:solidFill>
                  <a:srgbClr val="000000"/>
                </a:solidFill>
                <a:latin typeface="+mn-lt"/>
                <a:ea typeface="ＭＳ Ｐゴシック" charset="0"/>
              </a:rPr>
              <a:t>bad guy” do?</a:t>
            </a:r>
          </a:p>
          <a:p>
            <a:pPr marL="0" lvl="0" indent="0" eaLnBrk="0" fontAlgn="base" hangingPunct="0">
              <a:spcAft>
                <a:spcPct val="0"/>
              </a:spcAft>
              <a:buNone/>
            </a:pPr>
            <a:r>
              <a:rPr lang="en-US" sz="2400" b="1" dirty="0">
                <a:solidFill>
                  <a:srgbClr val="000000"/>
                </a:solidFill>
                <a:latin typeface="+mn-lt"/>
                <a:ea typeface="ＭＳ Ｐゴシック" charset="0"/>
              </a:rPr>
              <a:t>A: </a:t>
            </a:r>
            <a:r>
              <a:rPr lang="en-US" sz="2400" dirty="0">
                <a:solidFill>
                  <a:srgbClr val="000000"/>
                </a:solidFill>
                <a:latin typeface="+mn-lt"/>
                <a:ea typeface="ＭＳ Ｐゴシック" charset="0"/>
              </a:rPr>
              <a:t>A lot! See section 1.6</a:t>
            </a:r>
          </a:p>
          <a:p>
            <a:pPr marL="741553" lvl="1" indent="-284353" eaLnBrk="0" fontAlgn="base" hangingPunct="0">
              <a:spcAft>
                <a:spcPct val="0"/>
              </a:spcAft>
              <a:buFont typeface="Arial" panose="020B0604020202020204" pitchFamily="34" charset="0"/>
              <a:buChar char="–"/>
            </a:pPr>
            <a:r>
              <a:rPr lang="en-US" sz="2400" b="1" dirty="0">
                <a:solidFill>
                  <a:srgbClr val="000000"/>
                </a:solidFill>
                <a:latin typeface="+mn-lt"/>
                <a:ea typeface="ＭＳ Ｐゴシック" charset="0"/>
              </a:rPr>
              <a:t>eavesdrop:</a:t>
            </a:r>
            <a:r>
              <a:rPr lang="en-US" sz="2400" dirty="0">
                <a:solidFill>
                  <a:srgbClr val="000000"/>
                </a:solidFill>
                <a:latin typeface="+mn-lt"/>
                <a:ea typeface="ＭＳ Ｐゴシック" charset="0"/>
              </a:rPr>
              <a:t> intercept messages</a:t>
            </a:r>
          </a:p>
          <a:p>
            <a:pPr marL="741553" lvl="1" indent="-284353" eaLnBrk="0" fontAlgn="base" hangingPunct="0">
              <a:spcAft>
                <a:spcPct val="0"/>
              </a:spcAft>
              <a:buFont typeface="Arial" panose="020B0604020202020204" pitchFamily="34" charset="0"/>
              <a:buChar char="–"/>
            </a:pPr>
            <a:r>
              <a:rPr lang="en-US" sz="2400" dirty="0">
                <a:solidFill>
                  <a:srgbClr val="000000"/>
                </a:solidFill>
                <a:latin typeface="+mn-lt"/>
                <a:ea typeface="ＭＳ Ｐゴシック" charset="0"/>
              </a:rPr>
              <a:t>actively </a:t>
            </a:r>
            <a:r>
              <a:rPr lang="en-US" sz="2400" b="1" dirty="0">
                <a:solidFill>
                  <a:srgbClr val="000000"/>
                </a:solidFill>
                <a:latin typeface="+mn-lt"/>
                <a:ea typeface="ＭＳ Ｐゴシック" charset="0"/>
              </a:rPr>
              <a:t>insert </a:t>
            </a:r>
            <a:r>
              <a:rPr lang="en-US" sz="2400" dirty="0">
                <a:solidFill>
                  <a:srgbClr val="000000"/>
                </a:solidFill>
                <a:latin typeface="+mn-lt"/>
                <a:ea typeface="ＭＳ Ｐゴシック" charset="0"/>
              </a:rPr>
              <a:t>messages into connection</a:t>
            </a:r>
          </a:p>
          <a:p>
            <a:pPr marL="741553" lvl="1" indent="-284353" eaLnBrk="0" fontAlgn="base" hangingPunct="0">
              <a:spcAft>
                <a:spcPct val="0"/>
              </a:spcAft>
              <a:buFont typeface="Arial" panose="020B0604020202020204" pitchFamily="34" charset="0"/>
              <a:buChar char="–"/>
            </a:pPr>
            <a:r>
              <a:rPr lang="en-US" sz="2400" b="1" dirty="0">
                <a:solidFill>
                  <a:srgbClr val="000000"/>
                </a:solidFill>
                <a:latin typeface="+mn-lt"/>
                <a:ea typeface="ＭＳ Ｐゴシック" charset="0"/>
              </a:rPr>
              <a:t>impersonation:</a:t>
            </a:r>
            <a:r>
              <a:rPr lang="en-US" sz="2400" dirty="0">
                <a:solidFill>
                  <a:srgbClr val="000000"/>
                </a:solidFill>
                <a:latin typeface="+mn-lt"/>
                <a:ea typeface="ＭＳ Ｐゴシック" charset="0"/>
              </a:rPr>
              <a:t> can fake (spoof) source address in packet (or any field in packet)</a:t>
            </a:r>
          </a:p>
          <a:p>
            <a:pPr marL="741553" lvl="1" indent="-284353" eaLnBrk="0" fontAlgn="base" hangingPunct="0">
              <a:spcAft>
                <a:spcPct val="0"/>
              </a:spcAft>
              <a:buFont typeface="Arial" panose="020B0604020202020204" pitchFamily="34" charset="0"/>
              <a:buChar char="–"/>
            </a:pPr>
            <a:r>
              <a:rPr lang="en-US" sz="2400" b="1" dirty="0">
                <a:solidFill>
                  <a:srgbClr val="000000"/>
                </a:solidFill>
                <a:latin typeface="+mn-lt"/>
                <a:ea typeface="ＭＳ Ｐゴシック" charset="0"/>
              </a:rPr>
              <a:t>hijacking:</a:t>
            </a:r>
            <a:r>
              <a:rPr lang="en-US" sz="2400" dirty="0">
                <a:solidFill>
                  <a:srgbClr val="000000"/>
                </a:solidFill>
                <a:latin typeface="+mn-lt"/>
                <a:ea typeface="ＭＳ Ｐゴシック" charset="0"/>
              </a:rPr>
              <a:t> “</a:t>
            </a:r>
            <a:r>
              <a:rPr lang="en-US" altLang="ja-JP" sz="2400" dirty="0">
                <a:solidFill>
                  <a:srgbClr val="000000"/>
                </a:solidFill>
                <a:latin typeface="+mn-lt"/>
                <a:ea typeface="ＭＳ Ｐゴシック" charset="0"/>
              </a:rPr>
              <a:t>take over” ongoing connection by removing sender or receiver, inserting himself in place</a:t>
            </a:r>
          </a:p>
          <a:p>
            <a:pPr marL="741553" lvl="1" indent="-284353" eaLnBrk="0" fontAlgn="base" hangingPunct="0">
              <a:spcAft>
                <a:spcPct val="0"/>
              </a:spcAft>
              <a:buFont typeface="Arial" panose="020B0604020202020204" pitchFamily="34" charset="0"/>
              <a:buChar char="–"/>
            </a:pPr>
            <a:r>
              <a:rPr lang="en-US" sz="2400" b="1" dirty="0">
                <a:solidFill>
                  <a:srgbClr val="000000"/>
                </a:solidFill>
                <a:latin typeface="+mn-lt"/>
                <a:ea typeface="ＭＳ Ｐゴシック" charset="0"/>
              </a:rPr>
              <a:t>denial of service:</a:t>
            </a:r>
            <a:r>
              <a:rPr lang="en-US" sz="2400" dirty="0">
                <a:solidFill>
                  <a:srgbClr val="000000"/>
                </a:solidFill>
                <a:latin typeface="+mn-lt"/>
                <a:ea typeface="ＭＳ Ｐゴシック" charset="0"/>
              </a:rPr>
              <a:t> prevent service from being used by others (e.g., by overloading resources)</a:t>
            </a:r>
          </a:p>
        </p:txBody>
      </p:sp>
    </p:spTree>
    <p:extLst>
      <p:ext uri="{BB962C8B-B14F-4D97-AF65-F5344CB8AC3E}">
        <p14:creationId xmlns:p14="http://schemas.microsoft.com/office/powerpoint/2010/main" val="43213055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eaLnBrk="0" fontAlgn="base" hangingPunct="0">
              <a:spcBef>
                <a:spcPct val="0"/>
              </a:spcBef>
              <a:spcAft>
                <a:spcPct val="0"/>
              </a:spcAft>
              <a:buClrTx/>
            </a:pPr>
            <a:r>
              <a:rPr lang="en-US" dirty="0">
                <a:latin typeface="Times New Roman" panose="02020603050405020304" pitchFamily="18" charset="0"/>
                <a:ea typeface="ＭＳ Ｐゴシック" charset="0"/>
              </a:rPr>
              <a:t>Toy: Control Information</a:t>
            </a:r>
          </a:p>
        </p:txBody>
      </p:sp>
      <p:sp>
        <p:nvSpPr>
          <p:cNvPr id="3" name="Content Placeholder 2"/>
          <p:cNvSpPr>
            <a:spLocks noGrp="1"/>
          </p:cNvSpPr>
          <p:nvPr>
            <p:ph type="body" idx="1"/>
          </p:nvPr>
        </p:nvSpPr>
        <p:spPr/>
        <p:txBody>
          <a:bodyPr wrap="square" lIns="91425" tIns="91425" rIns="91425" bIns="91425">
            <a:spAutoFit/>
          </a:bodyPr>
          <a:lstStyle/>
          <a:p>
            <a:pPr marL="255651" lvl="0" indent="-255651" eaLnBrk="0" fontAlgn="base" hangingPunct="0">
              <a:spcAft>
                <a:spcPct val="0"/>
              </a:spcAft>
              <a:buFont typeface="Arial" panose="020B0604020202020204" pitchFamily="34" charset="0"/>
              <a:buChar char="•"/>
            </a:pPr>
            <a:r>
              <a:rPr lang="en-US" sz="2400" b="1" dirty="0">
                <a:solidFill>
                  <a:srgbClr val="000000"/>
                </a:solidFill>
                <a:latin typeface="Arial (Body)"/>
                <a:ea typeface="ＭＳ Ｐゴシック" charset="0"/>
              </a:rPr>
              <a:t>problem: </a:t>
            </a:r>
            <a:r>
              <a:rPr lang="en-US" sz="2400" dirty="0">
                <a:solidFill>
                  <a:srgbClr val="000000"/>
                </a:solidFill>
                <a:latin typeface="Arial (Body)"/>
                <a:ea typeface="ＭＳ Ｐゴシック" charset="0"/>
              </a:rPr>
              <a:t>truncation attack:</a:t>
            </a:r>
          </a:p>
          <a:p>
            <a:pPr marL="741553" lvl="1" indent="-284353" eaLnBrk="0" fontAlgn="base" hangingPunct="0">
              <a:spcAft>
                <a:spcPct val="0"/>
              </a:spcAft>
              <a:buFont typeface="Arial" panose="020B0604020202020204" pitchFamily="34" charset="0"/>
              <a:buChar char="–"/>
            </a:pPr>
            <a:r>
              <a:rPr lang="en-US" sz="2400" dirty="0">
                <a:solidFill>
                  <a:srgbClr val="000000"/>
                </a:solidFill>
                <a:latin typeface="Arial (Body)"/>
                <a:ea typeface="ＭＳ Ｐゴシック" charset="0"/>
              </a:rPr>
              <a:t>attacker forges T</a:t>
            </a:r>
            <a:r>
              <a:rPr lang="en-US" sz="100" dirty="0">
                <a:solidFill>
                  <a:srgbClr val="000000"/>
                </a:solidFill>
                <a:latin typeface="Arial (Body)"/>
                <a:ea typeface="ＭＳ Ｐゴシック" charset="0"/>
              </a:rPr>
              <a:t> </a:t>
            </a:r>
            <a:r>
              <a:rPr lang="en-US" sz="2400" dirty="0">
                <a:solidFill>
                  <a:srgbClr val="000000"/>
                </a:solidFill>
                <a:latin typeface="Arial (Body)"/>
                <a:ea typeface="ＭＳ Ｐゴシック" charset="0"/>
              </a:rPr>
              <a:t>C</a:t>
            </a:r>
            <a:r>
              <a:rPr lang="en-US" sz="100" dirty="0">
                <a:solidFill>
                  <a:srgbClr val="000000"/>
                </a:solidFill>
                <a:latin typeface="Arial (Body)"/>
                <a:ea typeface="ＭＳ Ｐゴシック" charset="0"/>
              </a:rPr>
              <a:t> </a:t>
            </a:r>
            <a:r>
              <a:rPr lang="en-US" sz="2400" dirty="0">
                <a:solidFill>
                  <a:srgbClr val="000000"/>
                </a:solidFill>
                <a:latin typeface="Arial (Body)"/>
                <a:ea typeface="ＭＳ Ｐゴシック" charset="0"/>
              </a:rPr>
              <a:t>P connection close segment</a:t>
            </a:r>
          </a:p>
          <a:p>
            <a:pPr marL="741553" lvl="1" indent="-284353" eaLnBrk="0" fontAlgn="base" hangingPunct="0">
              <a:spcAft>
                <a:spcPct val="0"/>
              </a:spcAft>
              <a:buFont typeface="Arial" panose="020B0604020202020204" pitchFamily="34" charset="0"/>
              <a:buChar char="–"/>
            </a:pPr>
            <a:r>
              <a:rPr lang="en-US" sz="2400" dirty="0">
                <a:solidFill>
                  <a:srgbClr val="000000"/>
                </a:solidFill>
                <a:latin typeface="Arial (Body)"/>
                <a:ea typeface="ＭＳ Ｐゴシック" charset="0"/>
              </a:rPr>
              <a:t>one or both sides thinks there is less data than there actually is.</a:t>
            </a:r>
          </a:p>
          <a:p>
            <a:pPr marL="255651" lvl="0" indent="-255651" eaLnBrk="0" fontAlgn="base" hangingPunct="0">
              <a:spcAft>
                <a:spcPct val="0"/>
              </a:spcAft>
              <a:buFont typeface="Arial" panose="020B0604020202020204" pitchFamily="34" charset="0"/>
              <a:buChar char="•"/>
            </a:pPr>
            <a:r>
              <a:rPr lang="en-US" sz="2400" b="1" dirty="0">
                <a:solidFill>
                  <a:srgbClr val="000000"/>
                </a:solidFill>
                <a:latin typeface="Arial (Body)"/>
                <a:ea typeface="ＭＳ Ｐゴシック" charset="0"/>
              </a:rPr>
              <a:t>solution: </a:t>
            </a:r>
            <a:r>
              <a:rPr lang="en-US" sz="2400" dirty="0">
                <a:solidFill>
                  <a:srgbClr val="000000"/>
                </a:solidFill>
                <a:latin typeface="Arial (Body)"/>
                <a:ea typeface="ＭＳ Ｐゴシック" charset="0"/>
              </a:rPr>
              <a:t>record types, with one type for closure</a:t>
            </a:r>
          </a:p>
          <a:p>
            <a:pPr marL="741553" lvl="1" indent="-284353" eaLnBrk="0" fontAlgn="base" hangingPunct="0">
              <a:spcAft>
                <a:spcPct val="0"/>
              </a:spcAft>
              <a:buFont typeface="Arial" panose="020B0604020202020204" pitchFamily="34" charset="0"/>
              <a:buChar char="–"/>
            </a:pPr>
            <a:r>
              <a:rPr lang="en-US" sz="2400" dirty="0">
                <a:solidFill>
                  <a:srgbClr val="000000"/>
                </a:solidFill>
                <a:latin typeface="Arial (Body)"/>
                <a:ea typeface="ＭＳ Ｐゴシック" charset="0"/>
              </a:rPr>
              <a:t>type 0 for data; type 1 for closure</a:t>
            </a:r>
          </a:p>
          <a:p>
            <a:pPr marL="255651" lvl="0" indent="-255651" eaLnBrk="0" fontAlgn="base" hangingPunct="0">
              <a:spcAft>
                <a:spcPct val="0"/>
              </a:spcAft>
              <a:buFont typeface="Arial" panose="020B0604020202020204" pitchFamily="34" charset="0"/>
              <a:buChar char="•"/>
            </a:pPr>
            <a:r>
              <a:rPr lang="en-US" sz="2400" dirty="0">
                <a:solidFill>
                  <a:srgbClr val="000000"/>
                </a:solidFill>
                <a:latin typeface="Arial (Body)"/>
                <a:ea typeface="ＭＳ Ｐゴシック" charset="0"/>
              </a:rPr>
              <a:t> </a:t>
            </a:r>
          </a:p>
        </p:txBody>
      </p:sp>
      <p:graphicFrame>
        <p:nvGraphicFramePr>
          <p:cNvPr id="13" name="Object 12" descr="M A C = M A C left parenthesis M sub x comma sequence pipe pipe type pipe pipe data right parenthesis."/>
          <p:cNvGraphicFramePr>
            <a:graphicFrameLocks noChangeAspect="1"/>
          </p:cNvGraphicFramePr>
          <p:nvPr>
            <p:extLst>
              <p:ext uri="{D42A27DB-BD31-4B8C-83A1-F6EECF244321}">
                <p14:modId xmlns:p14="http://schemas.microsoft.com/office/powerpoint/2010/main" val="2626935878"/>
              </p:ext>
            </p:extLst>
          </p:nvPr>
        </p:nvGraphicFramePr>
        <p:xfrm>
          <a:off x="781700" y="4497985"/>
          <a:ext cx="5164876" cy="436955"/>
        </p:xfrm>
        <a:graphic>
          <a:graphicData uri="http://schemas.openxmlformats.org/presentationml/2006/ole">
            <mc:AlternateContent xmlns:mc="http://schemas.openxmlformats.org/markup-compatibility/2006">
              <mc:Choice xmlns:v="urn:schemas-microsoft-com:vml" Requires="v">
                <p:oleObj spid="_x0000_s13813" name="Equation" r:id="rId3" imgW="2705040" imgH="228600" progId="Equation.DSMT4">
                  <p:embed/>
                </p:oleObj>
              </mc:Choice>
              <mc:Fallback>
                <p:oleObj name="Equation" r:id="rId3" imgW="2705040" imgH="228600" progId="Equation.DSMT4">
                  <p:embed/>
                  <p:pic>
                    <p:nvPicPr>
                      <p:cNvPr id="6" name="Object 5"/>
                      <p:cNvPicPr/>
                      <p:nvPr/>
                    </p:nvPicPr>
                    <p:blipFill>
                      <a:blip r:embed="rId4"/>
                      <a:stretch>
                        <a:fillRect/>
                      </a:stretch>
                    </p:blipFill>
                    <p:spPr>
                      <a:xfrm>
                        <a:off x="781700" y="4497985"/>
                        <a:ext cx="5164876" cy="436955"/>
                      </a:xfrm>
                      <a:prstGeom prst="rect">
                        <a:avLst/>
                      </a:prstGeom>
                    </p:spPr>
                  </p:pic>
                </p:oleObj>
              </mc:Fallback>
            </mc:AlternateContent>
          </a:graphicData>
        </a:graphic>
      </p:graphicFrame>
    </p:spTree>
    <p:extLst>
      <p:ext uri="{BB962C8B-B14F-4D97-AF65-F5344CB8AC3E}">
        <p14:creationId xmlns:p14="http://schemas.microsoft.com/office/powerpoint/2010/main" val="162139007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eaLnBrk="0" fontAlgn="base" hangingPunct="0">
              <a:spcBef>
                <a:spcPct val="0"/>
              </a:spcBef>
              <a:spcAft>
                <a:spcPct val="0"/>
              </a:spcAft>
              <a:buClrTx/>
            </a:pPr>
            <a:r>
              <a:rPr lang="en-US" dirty="0">
                <a:latin typeface="Times New Roman" panose="02020603050405020304" pitchFamily="18" charset="0"/>
                <a:ea typeface="ＭＳ Ｐゴシック" charset="0"/>
              </a:rPr>
              <a:t>Toy S</a:t>
            </a:r>
            <a:r>
              <a:rPr lang="en-US" sz="100" dirty="0">
                <a:latin typeface="Times New Roman" panose="02020603050405020304" pitchFamily="18" charset="0"/>
                <a:ea typeface="ＭＳ Ｐゴシック" charset="0"/>
              </a:rPr>
              <a:t> </a:t>
            </a:r>
            <a:r>
              <a:rPr lang="en-US" dirty="0">
                <a:latin typeface="Times New Roman" panose="02020603050405020304" pitchFamily="18" charset="0"/>
                <a:ea typeface="ＭＳ Ｐゴシック" charset="0"/>
              </a:rPr>
              <a:t>S</a:t>
            </a:r>
            <a:r>
              <a:rPr lang="en-US" sz="100" dirty="0">
                <a:latin typeface="Times New Roman" panose="02020603050405020304" pitchFamily="18" charset="0"/>
                <a:ea typeface="ＭＳ Ｐゴシック" charset="0"/>
              </a:rPr>
              <a:t> </a:t>
            </a:r>
            <a:r>
              <a:rPr lang="en-US" dirty="0">
                <a:latin typeface="Times New Roman" panose="02020603050405020304" pitchFamily="18" charset="0"/>
                <a:ea typeface="ＭＳ Ｐゴシック" charset="0"/>
              </a:rPr>
              <a:t>L: Summary</a:t>
            </a:r>
          </a:p>
        </p:txBody>
      </p:sp>
      <p:pic>
        <p:nvPicPr>
          <p:cNvPr id="32" name="Picture 31" descr="Alice and Bob are beside each other. 9 arrows bounce between them like zig zags. Arrows 3 through 9 are encrypted. Alice. Arrow 1, hello. Bob. Arrow 2, certificate, nonce. Alice. Arrow 3, K sub B to the plus power left parenthesis M S right parenthesis = E M S. Arrow 4, type 0, s e q 1, data. Arrow 5, type 0, s e q 2, data. Bob. Arrow 6, type 0, s e q 1, data. Alice. Arrow 7, type 0, s e q 3, data. Arrow 8, type 1, s e q 4, close. Bob. Arrow 9, type 1, s e q 2, close."/>
          <p:cNvPicPr>
            <a:picLocks noChangeAspect="1"/>
          </p:cNvPicPr>
          <p:nvPr/>
        </p:nvPicPr>
        <p:blipFill>
          <a:blip r:embed="rId2"/>
          <a:stretch>
            <a:fillRect/>
          </a:stretch>
        </p:blipFill>
        <p:spPr>
          <a:xfrm>
            <a:off x="1176890" y="1718576"/>
            <a:ext cx="6790220" cy="4325777"/>
          </a:xfrm>
          <a:prstGeom prst="rect">
            <a:avLst/>
          </a:prstGeom>
        </p:spPr>
      </p:pic>
    </p:spTree>
    <p:extLst>
      <p:ext uri="{BB962C8B-B14F-4D97-AF65-F5344CB8AC3E}">
        <p14:creationId xmlns:p14="http://schemas.microsoft.com/office/powerpoint/2010/main" val="269017489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eaLnBrk="0" fontAlgn="base" hangingPunct="0">
              <a:spcBef>
                <a:spcPct val="0"/>
              </a:spcBef>
              <a:spcAft>
                <a:spcPct val="0"/>
              </a:spcAft>
              <a:buClrTx/>
            </a:pPr>
            <a:r>
              <a:rPr lang="en-US" dirty="0">
                <a:latin typeface="Times New Roman" panose="02020603050405020304" pitchFamily="18" charset="0"/>
                <a:ea typeface="ＭＳ Ｐゴシック" charset="0"/>
              </a:rPr>
              <a:t>Toy S</a:t>
            </a:r>
            <a:r>
              <a:rPr lang="en-US" sz="100" dirty="0">
                <a:latin typeface="Times New Roman" panose="02020603050405020304" pitchFamily="18" charset="0"/>
                <a:ea typeface="ＭＳ Ｐゴシック" charset="0"/>
              </a:rPr>
              <a:t> </a:t>
            </a:r>
            <a:r>
              <a:rPr lang="en-US" dirty="0">
                <a:latin typeface="Times New Roman" panose="02020603050405020304" pitchFamily="18" charset="0"/>
                <a:ea typeface="ＭＳ Ｐゴシック" charset="0"/>
              </a:rPr>
              <a:t>S</a:t>
            </a:r>
            <a:r>
              <a:rPr lang="en-US" sz="100" dirty="0">
                <a:latin typeface="Times New Roman" panose="02020603050405020304" pitchFamily="18" charset="0"/>
                <a:ea typeface="ＭＳ Ｐゴシック" charset="0"/>
              </a:rPr>
              <a:t> </a:t>
            </a:r>
            <a:r>
              <a:rPr lang="en-US" dirty="0">
                <a:latin typeface="Times New Roman" panose="02020603050405020304" pitchFamily="18" charset="0"/>
                <a:ea typeface="ＭＳ Ｐゴシック" charset="0"/>
              </a:rPr>
              <a:t>L Isn’T Complete</a:t>
            </a:r>
          </a:p>
        </p:txBody>
      </p:sp>
      <p:sp>
        <p:nvSpPr>
          <p:cNvPr id="3" name="Text Placeholder 2"/>
          <p:cNvSpPr>
            <a:spLocks noGrp="1"/>
          </p:cNvSpPr>
          <p:nvPr>
            <p:ph type="body" idx="1"/>
          </p:nvPr>
        </p:nvSpPr>
        <p:spPr/>
        <p:txBody>
          <a:bodyPr wrap="square" lIns="91425" tIns="91425" rIns="91425" bIns="91425">
            <a:spAutoFit/>
          </a:bodyPr>
          <a:lstStyle/>
          <a:p>
            <a:pPr marL="255651" lvl="0" indent="-255651" eaLnBrk="0" fontAlgn="base" hangingPunct="0">
              <a:spcAft>
                <a:spcPct val="0"/>
              </a:spcAft>
              <a:buFont typeface="Arial" panose="020B0604020202020204" pitchFamily="34" charset="0"/>
              <a:buChar char="•"/>
            </a:pPr>
            <a:r>
              <a:rPr lang="en-US" sz="2400" dirty="0">
                <a:solidFill>
                  <a:srgbClr val="000000"/>
                </a:solidFill>
                <a:latin typeface="Arial (Body)"/>
                <a:ea typeface="ＭＳ Ｐゴシック" charset="0"/>
              </a:rPr>
              <a:t>how long are fields?</a:t>
            </a:r>
          </a:p>
          <a:p>
            <a:pPr marL="255651" lvl="0" indent="-255651" eaLnBrk="0" fontAlgn="base" hangingPunct="0">
              <a:spcAft>
                <a:spcPct val="0"/>
              </a:spcAft>
              <a:buFont typeface="Arial" panose="020B0604020202020204" pitchFamily="34" charset="0"/>
              <a:buChar char="•"/>
            </a:pPr>
            <a:r>
              <a:rPr lang="en-US" sz="2400" dirty="0">
                <a:solidFill>
                  <a:srgbClr val="000000"/>
                </a:solidFill>
                <a:latin typeface="Arial (Body)"/>
                <a:ea typeface="ＭＳ Ｐゴシック" charset="0"/>
              </a:rPr>
              <a:t>which encryption protocols?</a:t>
            </a:r>
          </a:p>
          <a:p>
            <a:pPr marL="255651" lvl="0" indent="-255651" eaLnBrk="0" fontAlgn="base" hangingPunct="0">
              <a:spcAft>
                <a:spcPct val="0"/>
              </a:spcAft>
              <a:buFont typeface="Arial" panose="020B0604020202020204" pitchFamily="34" charset="0"/>
              <a:buChar char="•"/>
            </a:pPr>
            <a:r>
              <a:rPr lang="en-US" sz="2400" dirty="0">
                <a:solidFill>
                  <a:srgbClr val="000000"/>
                </a:solidFill>
                <a:latin typeface="Arial (Body)"/>
                <a:ea typeface="ＭＳ Ｐゴシック" charset="0"/>
              </a:rPr>
              <a:t>want negotiation?</a:t>
            </a:r>
          </a:p>
          <a:p>
            <a:pPr marL="741553" lvl="1" indent="-284353" eaLnBrk="0" fontAlgn="base" hangingPunct="0">
              <a:spcAft>
                <a:spcPct val="0"/>
              </a:spcAft>
              <a:buFont typeface="Arial" panose="020B0604020202020204" pitchFamily="34" charset="0"/>
              <a:buChar char="–"/>
            </a:pPr>
            <a:r>
              <a:rPr lang="en-US" sz="2400" dirty="0">
                <a:solidFill>
                  <a:srgbClr val="000000"/>
                </a:solidFill>
                <a:latin typeface="Arial (Body)"/>
                <a:ea typeface="ＭＳ Ｐゴシック" charset="0"/>
              </a:rPr>
              <a:t>allow client and server to support different encryption algorithms</a:t>
            </a:r>
          </a:p>
          <a:p>
            <a:pPr marL="741553" lvl="1" indent="-284353" eaLnBrk="0" fontAlgn="base" hangingPunct="0">
              <a:spcAft>
                <a:spcPct val="0"/>
              </a:spcAft>
              <a:buFont typeface="Arial" panose="020B0604020202020204" pitchFamily="34" charset="0"/>
              <a:buChar char="–"/>
            </a:pPr>
            <a:r>
              <a:rPr lang="en-US" sz="2400" dirty="0">
                <a:solidFill>
                  <a:srgbClr val="000000"/>
                </a:solidFill>
                <a:latin typeface="Arial (Body)"/>
                <a:ea typeface="ＭＳ Ｐゴシック" charset="0"/>
              </a:rPr>
              <a:t>allow client and server to choose together specific algorithm before data transfer</a:t>
            </a:r>
          </a:p>
        </p:txBody>
      </p:sp>
    </p:spTree>
    <p:extLst>
      <p:ext uri="{BB962C8B-B14F-4D97-AF65-F5344CB8AC3E}">
        <p14:creationId xmlns:p14="http://schemas.microsoft.com/office/powerpoint/2010/main" val="27108678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eaLnBrk="0" fontAlgn="base" hangingPunct="0">
              <a:spcBef>
                <a:spcPct val="0"/>
              </a:spcBef>
              <a:spcAft>
                <a:spcPct val="0"/>
              </a:spcAft>
              <a:buClrTx/>
            </a:pPr>
            <a:r>
              <a:rPr lang="en-US" dirty="0">
                <a:latin typeface="Times New Roman" panose="02020603050405020304" pitchFamily="18" charset="0"/>
                <a:ea typeface="ＭＳ Ｐゴシック" charset="0"/>
              </a:rPr>
              <a:t>S</a:t>
            </a:r>
            <a:r>
              <a:rPr lang="en-US" sz="100" dirty="0">
                <a:latin typeface="Times New Roman" panose="02020603050405020304" pitchFamily="18" charset="0"/>
                <a:ea typeface="ＭＳ Ｐゴシック" charset="0"/>
              </a:rPr>
              <a:t> </a:t>
            </a:r>
            <a:r>
              <a:rPr lang="en-US" dirty="0">
                <a:latin typeface="Times New Roman" panose="02020603050405020304" pitchFamily="18" charset="0"/>
                <a:ea typeface="ＭＳ Ｐゴシック" charset="0"/>
              </a:rPr>
              <a:t>S</a:t>
            </a:r>
            <a:r>
              <a:rPr lang="en-US" sz="100" dirty="0">
                <a:latin typeface="Times New Roman" panose="02020603050405020304" pitchFamily="18" charset="0"/>
                <a:ea typeface="ＭＳ Ｐゴシック" charset="0"/>
              </a:rPr>
              <a:t> </a:t>
            </a:r>
            <a:r>
              <a:rPr lang="en-US" dirty="0">
                <a:latin typeface="Times New Roman" panose="02020603050405020304" pitchFamily="18" charset="0"/>
                <a:ea typeface="ＭＳ Ｐゴシック" charset="0"/>
              </a:rPr>
              <a:t>L Cipher Suite</a:t>
            </a:r>
          </a:p>
        </p:txBody>
      </p:sp>
      <p:sp>
        <p:nvSpPr>
          <p:cNvPr id="3" name="Content Placeholder 2"/>
          <p:cNvSpPr>
            <a:spLocks noGrp="1"/>
          </p:cNvSpPr>
          <p:nvPr>
            <p:ph type="body" idx="1"/>
          </p:nvPr>
        </p:nvSpPr>
        <p:spPr>
          <a:xfrm>
            <a:off x="457200" y="1665515"/>
            <a:ext cx="4180114" cy="4339619"/>
          </a:xfrm>
        </p:spPr>
        <p:txBody>
          <a:bodyPr wrap="square" lIns="91425" tIns="91425" rIns="91425" bIns="91425">
            <a:spAutoFit/>
          </a:bodyPr>
          <a:lstStyle/>
          <a:p>
            <a:pPr marL="255651" lvl="0" indent="-255651" eaLnBrk="0" fontAlgn="base" hangingPunct="0">
              <a:spcAft>
                <a:spcPct val="0"/>
              </a:spcAft>
              <a:buFont typeface="Arial" panose="020B0604020202020204" pitchFamily="34" charset="0"/>
              <a:buChar char="•"/>
            </a:pPr>
            <a:r>
              <a:rPr lang="en-US" sz="2000" dirty="0">
                <a:solidFill>
                  <a:srgbClr val="000000"/>
                </a:solidFill>
                <a:latin typeface="Arial (Body)"/>
                <a:ea typeface="ＭＳ Ｐゴシック" charset="0"/>
              </a:rPr>
              <a:t>cipher suite</a:t>
            </a:r>
          </a:p>
          <a:p>
            <a:pPr marL="741553" lvl="1" indent="-284353" eaLnBrk="0" fontAlgn="base" hangingPunct="0">
              <a:spcAft>
                <a:spcPct val="0"/>
              </a:spcAft>
              <a:buFont typeface="Arial" panose="020B0604020202020204" pitchFamily="34" charset="0"/>
              <a:buChar char="–"/>
            </a:pPr>
            <a:r>
              <a:rPr lang="en-US" sz="2000" dirty="0">
                <a:solidFill>
                  <a:srgbClr val="000000"/>
                </a:solidFill>
                <a:latin typeface="Arial (Body)"/>
                <a:ea typeface="ＭＳ Ｐゴシック" charset="0"/>
              </a:rPr>
              <a:t>public-key algorithm</a:t>
            </a:r>
          </a:p>
          <a:p>
            <a:pPr marL="741553" lvl="1" indent="-284353" eaLnBrk="0" fontAlgn="base" hangingPunct="0">
              <a:spcAft>
                <a:spcPct val="0"/>
              </a:spcAft>
              <a:buFont typeface="Arial" panose="020B0604020202020204" pitchFamily="34" charset="0"/>
              <a:buChar char="–"/>
            </a:pPr>
            <a:r>
              <a:rPr lang="en-US" sz="2000" dirty="0">
                <a:solidFill>
                  <a:srgbClr val="000000"/>
                </a:solidFill>
                <a:latin typeface="Arial (Body)"/>
                <a:ea typeface="ＭＳ Ｐゴシック" charset="0"/>
              </a:rPr>
              <a:t>symmetric encryption algorithm</a:t>
            </a:r>
          </a:p>
          <a:p>
            <a:pPr marL="741553" lvl="1" indent="-284353" eaLnBrk="0" fontAlgn="base" hangingPunct="0">
              <a:spcAft>
                <a:spcPct val="0"/>
              </a:spcAft>
              <a:buFont typeface="Arial" panose="020B0604020202020204" pitchFamily="34" charset="0"/>
              <a:buChar char="–"/>
            </a:pPr>
            <a:r>
              <a:rPr lang="en-US" sz="2000" dirty="0">
                <a:solidFill>
                  <a:srgbClr val="000000"/>
                </a:solidFill>
                <a:latin typeface="Arial (Body)"/>
                <a:ea typeface="ＭＳ Ｐゴシック" charset="0"/>
              </a:rPr>
              <a:t>M</a:t>
            </a:r>
            <a:r>
              <a:rPr lang="en-US" sz="100" dirty="0">
                <a:solidFill>
                  <a:srgbClr val="000000"/>
                </a:solidFill>
                <a:latin typeface="Arial (Body)"/>
                <a:ea typeface="ＭＳ Ｐゴシック" charset="0"/>
              </a:rPr>
              <a:t> </a:t>
            </a:r>
            <a:r>
              <a:rPr lang="en-US" sz="2000" dirty="0">
                <a:solidFill>
                  <a:srgbClr val="000000"/>
                </a:solidFill>
                <a:latin typeface="Arial (Body)"/>
                <a:ea typeface="ＭＳ Ｐゴシック" charset="0"/>
              </a:rPr>
              <a:t>A</a:t>
            </a:r>
            <a:r>
              <a:rPr lang="en-US" sz="100" dirty="0">
                <a:solidFill>
                  <a:srgbClr val="000000"/>
                </a:solidFill>
                <a:latin typeface="Arial (Body)"/>
                <a:ea typeface="ＭＳ Ｐゴシック" charset="0"/>
              </a:rPr>
              <a:t> </a:t>
            </a:r>
            <a:r>
              <a:rPr lang="en-US" sz="2000" dirty="0">
                <a:solidFill>
                  <a:srgbClr val="000000"/>
                </a:solidFill>
                <a:latin typeface="Arial (Body)"/>
                <a:ea typeface="ＭＳ Ｐゴシック" charset="0"/>
              </a:rPr>
              <a:t>C algorithm</a:t>
            </a:r>
          </a:p>
          <a:p>
            <a:pPr marL="255651" lvl="0" indent="-255651" eaLnBrk="0" fontAlgn="base" hangingPunct="0">
              <a:spcAft>
                <a:spcPct val="0"/>
              </a:spcAft>
              <a:buFont typeface="Arial" panose="020B0604020202020204" pitchFamily="34" charset="0"/>
              <a:buChar char="•"/>
            </a:pPr>
            <a:r>
              <a:rPr lang="en-US" sz="2000" dirty="0">
                <a:solidFill>
                  <a:srgbClr val="000000"/>
                </a:solidFill>
                <a:latin typeface="Arial (Body)"/>
                <a:ea typeface="ＭＳ Ｐゴシック" charset="0"/>
              </a:rPr>
              <a:t>S</a:t>
            </a:r>
            <a:r>
              <a:rPr lang="en-US" sz="100" dirty="0">
                <a:solidFill>
                  <a:srgbClr val="000000"/>
                </a:solidFill>
                <a:latin typeface="Arial (Body)"/>
                <a:ea typeface="ＭＳ Ｐゴシック" charset="0"/>
              </a:rPr>
              <a:t> </a:t>
            </a:r>
            <a:r>
              <a:rPr lang="en-US" sz="2000" dirty="0">
                <a:solidFill>
                  <a:srgbClr val="000000"/>
                </a:solidFill>
                <a:latin typeface="Arial (Body)"/>
                <a:ea typeface="ＭＳ Ｐゴシック" charset="0"/>
              </a:rPr>
              <a:t>S</a:t>
            </a:r>
            <a:r>
              <a:rPr lang="en-US" sz="100" dirty="0">
                <a:solidFill>
                  <a:srgbClr val="000000"/>
                </a:solidFill>
                <a:latin typeface="Arial (Body)"/>
                <a:ea typeface="ＭＳ Ｐゴシック" charset="0"/>
              </a:rPr>
              <a:t> </a:t>
            </a:r>
            <a:r>
              <a:rPr lang="en-US" sz="2000" dirty="0">
                <a:solidFill>
                  <a:srgbClr val="000000"/>
                </a:solidFill>
                <a:latin typeface="Arial (Body)"/>
                <a:ea typeface="ＭＳ Ｐゴシック" charset="0"/>
              </a:rPr>
              <a:t>L supports several cipher suites</a:t>
            </a:r>
          </a:p>
          <a:p>
            <a:pPr marL="255651" lvl="0" indent="-255651" eaLnBrk="0" fontAlgn="base" hangingPunct="0">
              <a:spcAft>
                <a:spcPct val="0"/>
              </a:spcAft>
              <a:buFont typeface="Arial" panose="020B0604020202020204" pitchFamily="34" charset="0"/>
              <a:buChar char="•"/>
            </a:pPr>
            <a:r>
              <a:rPr lang="en-US" sz="2000" dirty="0">
                <a:solidFill>
                  <a:srgbClr val="000000"/>
                </a:solidFill>
                <a:latin typeface="Arial (Body)"/>
                <a:ea typeface="ＭＳ Ｐゴシック" charset="0"/>
              </a:rPr>
              <a:t>negotiation: client, server agree on cipher suite</a:t>
            </a:r>
          </a:p>
          <a:p>
            <a:pPr marL="741553" lvl="1" indent="-284353" eaLnBrk="0" fontAlgn="base" hangingPunct="0">
              <a:spcAft>
                <a:spcPct val="0"/>
              </a:spcAft>
              <a:buFont typeface="Arial" panose="020B0604020202020204" pitchFamily="34" charset="0"/>
              <a:buChar char="–"/>
            </a:pPr>
            <a:r>
              <a:rPr lang="en-US" sz="2000" dirty="0">
                <a:solidFill>
                  <a:srgbClr val="000000"/>
                </a:solidFill>
                <a:latin typeface="Arial (Body)"/>
                <a:ea typeface="ＭＳ Ｐゴシック" charset="0"/>
              </a:rPr>
              <a:t>client offers choice</a:t>
            </a:r>
          </a:p>
          <a:p>
            <a:pPr marL="741553" lvl="1" indent="-284353" eaLnBrk="0" fontAlgn="base" hangingPunct="0">
              <a:spcAft>
                <a:spcPct val="0"/>
              </a:spcAft>
              <a:buFont typeface="Arial" panose="020B0604020202020204" pitchFamily="34" charset="0"/>
              <a:buChar char="–"/>
            </a:pPr>
            <a:r>
              <a:rPr lang="en-US" sz="2000" dirty="0">
                <a:solidFill>
                  <a:srgbClr val="000000"/>
                </a:solidFill>
                <a:latin typeface="Arial (Body)"/>
                <a:ea typeface="ＭＳ Ｐゴシック" charset="0"/>
              </a:rPr>
              <a:t>server picks one</a:t>
            </a:r>
          </a:p>
        </p:txBody>
      </p:sp>
      <p:sp>
        <p:nvSpPr>
          <p:cNvPr id="4" name="Content Placeholder 3"/>
          <p:cNvSpPr>
            <a:spLocks noGrp="1"/>
          </p:cNvSpPr>
          <p:nvPr>
            <p:ph type="body" idx="2"/>
          </p:nvPr>
        </p:nvSpPr>
        <p:spPr>
          <a:xfrm>
            <a:off x="4947556" y="1676394"/>
            <a:ext cx="3739243" cy="4455035"/>
          </a:xfrm>
        </p:spPr>
        <p:txBody>
          <a:bodyPr wrap="square" lIns="91425" tIns="91425" rIns="91425" bIns="91425">
            <a:spAutoFit/>
          </a:bodyPr>
          <a:lstStyle/>
          <a:p>
            <a:pPr marL="255651" lvl="0" indent="-255651" eaLnBrk="0" fontAlgn="base" hangingPunct="0">
              <a:spcAft>
                <a:spcPct val="0"/>
              </a:spcAft>
              <a:buFont typeface="Arial" panose="020B0604020202020204" pitchFamily="34" charset="0"/>
            </a:pPr>
            <a:r>
              <a:rPr lang="en-US" sz="2000" kern="1200" dirty="0">
                <a:solidFill>
                  <a:srgbClr val="000000"/>
                </a:solidFill>
                <a:latin typeface="Arial (Body)"/>
                <a:ea typeface="ＭＳ Ｐゴシック" charset="0"/>
                <a:cs typeface="Arial" charset="0"/>
              </a:rPr>
              <a:t>common S</a:t>
            </a:r>
            <a:r>
              <a:rPr lang="en-US" sz="100" kern="1200" dirty="0">
                <a:solidFill>
                  <a:srgbClr val="000000"/>
                </a:solidFill>
                <a:latin typeface="Arial (Body)"/>
                <a:ea typeface="ＭＳ Ｐゴシック" charset="0"/>
                <a:cs typeface="Arial" charset="0"/>
              </a:rPr>
              <a:t> </a:t>
            </a:r>
            <a:r>
              <a:rPr lang="en-US" sz="2000" kern="1200" dirty="0">
                <a:solidFill>
                  <a:srgbClr val="000000"/>
                </a:solidFill>
                <a:latin typeface="Arial (Body)"/>
                <a:ea typeface="ＭＳ Ｐゴシック" charset="0"/>
                <a:cs typeface="Arial" charset="0"/>
              </a:rPr>
              <a:t>S</a:t>
            </a:r>
            <a:r>
              <a:rPr lang="en-US" sz="100" kern="1200" dirty="0">
                <a:solidFill>
                  <a:srgbClr val="000000"/>
                </a:solidFill>
                <a:latin typeface="Arial (Body)"/>
                <a:ea typeface="ＭＳ Ｐゴシック" charset="0"/>
                <a:cs typeface="Arial" charset="0"/>
              </a:rPr>
              <a:t> </a:t>
            </a:r>
            <a:r>
              <a:rPr lang="en-US" sz="2000" kern="1200" dirty="0">
                <a:solidFill>
                  <a:srgbClr val="000000"/>
                </a:solidFill>
                <a:latin typeface="Arial (Body)"/>
                <a:ea typeface="ＭＳ Ｐゴシック" charset="0"/>
                <a:cs typeface="Arial" charset="0"/>
              </a:rPr>
              <a:t>L symmetric ciphers</a:t>
            </a:r>
          </a:p>
          <a:p>
            <a:pPr marL="741553" lvl="1" indent="-284353" eaLnBrk="0" fontAlgn="base" hangingPunct="0">
              <a:spcAft>
                <a:spcPct val="0"/>
              </a:spcAft>
              <a:buFont typeface="Arial" panose="020B0604020202020204" pitchFamily="34" charset="0"/>
              <a:buChar char="–"/>
            </a:pPr>
            <a:r>
              <a:rPr lang="en-US" sz="2000" kern="1200" dirty="0">
                <a:solidFill>
                  <a:srgbClr val="000000"/>
                </a:solidFill>
                <a:latin typeface="Arial (Body)"/>
                <a:ea typeface="ＭＳ Ｐゴシック" charset="0"/>
                <a:cs typeface="Arial" charset="0"/>
              </a:rPr>
              <a:t>D</a:t>
            </a:r>
            <a:r>
              <a:rPr lang="en-US" sz="100" kern="1200" dirty="0">
                <a:solidFill>
                  <a:srgbClr val="000000"/>
                </a:solidFill>
                <a:latin typeface="Arial (Body)"/>
                <a:ea typeface="ＭＳ Ｐゴシック" charset="0"/>
                <a:cs typeface="Arial" charset="0"/>
              </a:rPr>
              <a:t> </a:t>
            </a:r>
            <a:r>
              <a:rPr lang="en-US" sz="2000" kern="1200" dirty="0">
                <a:solidFill>
                  <a:srgbClr val="000000"/>
                </a:solidFill>
                <a:latin typeface="Arial (Body)"/>
                <a:ea typeface="ＭＳ Ｐゴシック" charset="0"/>
                <a:cs typeface="Arial" charset="0"/>
              </a:rPr>
              <a:t>E</a:t>
            </a:r>
            <a:r>
              <a:rPr lang="en-US" sz="100" kern="1200" dirty="0">
                <a:solidFill>
                  <a:srgbClr val="000000"/>
                </a:solidFill>
                <a:latin typeface="Arial (Body)"/>
                <a:ea typeface="ＭＳ Ｐゴシック" charset="0"/>
                <a:cs typeface="Arial" charset="0"/>
              </a:rPr>
              <a:t> </a:t>
            </a:r>
            <a:r>
              <a:rPr lang="en-US" sz="2000" kern="1200" dirty="0">
                <a:solidFill>
                  <a:srgbClr val="000000"/>
                </a:solidFill>
                <a:latin typeface="Arial (Body)"/>
                <a:ea typeface="ＭＳ Ｐゴシック" charset="0"/>
                <a:cs typeface="Arial" charset="0"/>
              </a:rPr>
              <a:t>S – Data Encryption Standard: block</a:t>
            </a:r>
          </a:p>
          <a:p>
            <a:pPr marL="741553" lvl="1" indent="-284353" eaLnBrk="0" fontAlgn="base" hangingPunct="0">
              <a:spcAft>
                <a:spcPct val="0"/>
              </a:spcAft>
              <a:buFont typeface="Arial" panose="020B0604020202020204" pitchFamily="34" charset="0"/>
              <a:buChar char="–"/>
            </a:pPr>
            <a:r>
              <a:rPr lang="en-US" sz="2000" kern="1200" dirty="0">
                <a:solidFill>
                  <a:srgbClr val="000000"/>
                </a:solidFill>
                <a:latin typeface="Arial (Body)"/>
                <a:ea typeface="ＭＳ Ｐゴシック" charset="0"/>
                <a:cs typeface="Arial" charset="0"/>
              </a:rPr>
              <a:t>3D</a:t>
            </a:r>
            <a:r>
              <a:rPr lang="en-US" sz="100" kern="1200" dirty="0">
                <a:solidFill>
                  <a:srgbClr val="000000"/>
                </a:solidFill>
                <a:latin typeface="Arial (Body)"/>
                <a:ea typeface="ＭＳ Ｐゴシック" charset="0"/>
                <a:cs typeface="Arial" charset="0"/>
              </a:rPr>
              <a:t> </a:t>
            </a:r>
            <a:r>
              <a:rPr lang="en-US" sz="2000" kern="1200" dirty="0">
                <a:solidFill>
                  <a:srgbClr val="000000"/>
                </a:solidFill>
                <a:latin typeface="Arial (Body)"/>
                <a:ea typeface="ＭＳ Ｐゴシック" charset="0"/>
                <a:cs typeface="Arial" charset="0"/>
              </a:rPr>
              <a:t>E</a:t>
            </a:r>
            <a:r>
              <a:rPr lang="en-US" sz="100" kern="1200" dirty="0">
                <a:solidFill>
                  <a:srgbClr val="000000"/>
                </a:solidFill>
                <a:latin typeface="Arial (Body)"/>
                <a:ea typeface="ＭＳ Ｐゴシック" charset="0"/>
                <a:cs typeface="Arial" charset="0"/>
              </a:rPr>
              <a:t> </a:t>
            </a:r>
            <a:r>
              <a:rPr lang="en-US" sz="2000" kern="1200" dirty="0">
                <a:solidFill>
                  <a:srgbClr val="000000"/>
                </a:solidFill>
                <a:latin typeface="Arial (Body)"/>
                <a:ea typeface="ＭＳ Ｐゴシック" charset="0"/>
                <a:cs typeface="Arial" charset="0"/>
              </a:rPr>
              <a:t>S – Triple strength: block</a:t>
            </a:r>
          </a:p>
          <a:p>
            <a:pPr marL="741553" lvl="1" indent="-284353" eaLnBrk="0" fontAlgn="base" hangingPunct="0">
              <a:spcAft>
                <a:spcPct val="0"/>
              </a:spcAft>
              <a:buFont typeface="Arial" panose="020B0604020202020204" pitchFamily="34" charset="0"/>
              <a:buChar char="–"/>
            </a:pPr>
            <a:r>
              <a:rPr lang="en-US" sz="2000" kern="1200" dirty="0">
                <a:solidFill>
                  <a:srgbClr val="000000"/>
                </a:solidFill>
                <a:latin typeface="Arial (Body)"/>
                <a:ea typeface="ＭＳ Ｐゴシック" charset="0"/>
                <a:cs typeface="Arial" charset="0"/>
              </a:rPr>
              <a:t>RC2 – Rivest Cipher 2: block</a:t>
            </a:r>
          </a:p>
          <a:p>
            <a:pPr marL="741553" lvl="1" indent="-284353" eaLnBrk="0" fontAlgn="base" hangingPunct="0">
              <a:spcAft>
                <a:spcPct val="0"/>
              </a:spcAft>
              <a:buFont typeface="Arial" panose="020B0604020202020204" pitchFamily="34" charset="0"/>
              <a:buChar char="–"/>
            </a:pPr>
            <a:r>
              <a:rPr lang="en-US" sz="2000" kern="1200" dirty="0">
                <a:solidFill>
                  <a:srgbClr val="000000"/>
                </a:solidFill>
                <a:latin typeface="Arial (Body)"/>
                <a:ea typeface="ＭＳ Ｐゴシック" charset="0"/>
                <a:cs typeface="Arial" charset="0"/>
              </a:rPr>
              <a:t>RC4 – Rivest Cipher 4: stream</a:t>
            </a:r>
          </a:p>
          <a:p>
            <a:pPr marL="255651" lvl="0" indent="-255651" eaLnBrk="0" fontAlgn="base" hangingPunct="0">
              <a:spcAft>
                <a:spcPct val="0"/>
              </a:spcAft>
              <a:buFont typeface="Arial" panose="020B0604020202020204" pitchFamily="34" charset="0"/>
            </a:pPr>
            <a:r>
              <a:rPr lang="en-US" sz="2000" kern="1200" dirty="0">
                <a:solidFill>
                  <a:srgbClr val="000000"/>
                </a:solidFill>
                <a:latin typeface="Arial (Body)"/>
                <a:ea typeface="ＭＳ Ｐゴシック" charset="0"/>
                <a:cs typeface="Arial" charset="0"/>
              </a:rPr>
              <a:t>S</a:t>
            </a:r>
            <a:r>
              <a:rPr lang="en-US" sz="100" kern="1200" dirty="0">
                <a:solidFill>
                  <a:srgbClr val="000000"/>
                </a:solidFill>
                <a:latin typeface="Arial (Body)"/>
                <a:ea typeface="ＭＳ Ｐゴシック" charset="0"/>
                <a:cs typeface="Arial" charset="0"/>
              </a:rPr>
              <a:t> </a:t>
            </a:r>
            <a:r>
              <a:rPr lang="en-US" sz="2000" kern="1200" dirty="0">
                <a:solidFill>
                  <a:srgbClr val="000000"/>
                </a:solidFill>
                <a:latin typeface="Arial (Body)"/>
                <a:ea typeface="ＭＳ Ｐゴシック" charset="0"/>
                <a:cs typeface="Arial" charset="0"/>
              </a:rPr>
              <a:t>S</a:t>
            </a:r>
            <a:r>
              <a:rPr lang="en-US" sz="100" kern="1200" dirty="0">
                <a:solidFill>
                  <a:srgbClr val="000000"/>
                </a:solidFill>
                <a:latin typeface="Arial (Body)"/>
                <a:ea typeface="ＭＳ Ｐゴシック" charset="0"/>
                <a:cs typeface="Arial" charset="0"/>
              </a:rPr>
              <a:t> </a:t>
            </a:r>
            <a:r>
              <a:rPr lang="en-US" sz="2000" kern="1200" dirty="0">
                <a:solidFill>
                  <a:srgbClr val="000000"/>
                </a:solidFill>
                <a:latin typeface="Arial (Body)"/>
                <a:ea typeface="ＭＳ Ｐゴシック" charset="0"/>
                <a:cs typeface="Arial" charset="0"/>
              </a:rPr>
              <a:t>L Public key encryption</a:t>
            </a:r>
          </a:p>
          <a:p>
            <a:pPr marL="741553" lvl="1" indent="-284353" eaLnBrk="0" fontAlgn="base" hangingPunct="0">
              <a:spcAft>
                <a:spcPct val="0"/>
              </a:spcAft>
              <a:buFont typeface="Arial" panose="020B0604020202020204" pitchFamily="34" charset="0"/>
              <a:buChar char="–"/>
            </a:pPr>
            <a:r>
              <a:rPr lang="en-US" sz="2000" kern="1200" dirty="0">
                <a:solidFill>
                  <a:srgbClr val="000000"/>
                </a:solidFill>
                <a:latin typeface="Arial (Body)"/>
                <a:ea typeface="ＭＳ Ｐゴシック" charset="0"/>
                <a:cs typeface="Arial" charset="0"/>
              </a:rPr>
              <a:t>R</a:t>
            </a:r>
            <a:r>
              <a:rPr lang="en-US" sz="100" kern="1200" dirty="0">
                <a:solidFill>
                  <a:srgbClr val="000000"/>
                </a:solidFill>
                <a:latin typeface="Arial (Body)"/>
                <a:ea typeface="ＭＳ Ｐゴシック" charset="0"/>
                <a:cs typeface="Arial" charset="0"/>
              </a:rPr>
              <a:t> </a:t>
            </a:r>
            <a:r>
              <a:rPr lang="en-US" sz="2000" kern="1200" dirty="0">
                <a:solidFill>
                  <a:srgbClr val="000000"/>
                </a:solidFill>
                <a:latin typeface="Arial (Body)"/>
                <a:ea typeface="ＭＳ Ｐゴシック" charset="0"/>
                <a:cs typeface="Arial" charset="0"/>
              </a:rPr>
              <a:t>S</a:t>
            </a:r>
            <a:r>
              <a:rPr lang="en-US" sz="100" kern="1200" dirty="0">
                <a:solidFill>
                  <a:srgbClr val="000000"/>
                </a:solidFill>
                <a:latin typeface="Arial (Body)"/>
                <a:ea typeface="ＭＳ Ｐゴシック" charset="0"/>
                <a:cs typeface="Arial" charset="0"/>
              </a:rPr>
              <a:t> </a:t>
            </a:r>
            <a:r>
              <a:rPr lang="en-US" sz="2000" kern="1200" dirty="0">
                <a:solidFill>
                  <a:srgbClr val="000000"/>
                </a:solidFill>
                <a:latin typeface="Arial (Body)"/>
                <a:ea typeface="ＭＳ Ｐゴシック" charset="0"/>
                <a:cs typeface="Arial" charset="0"/>
              </a:rPr>
              <a:t>A</a:t>
            </a:r>
          </a:p>
        </p:txBody>
      </p:sp>
    </p:spTree>
    <p:extLst>
      <p:ext uri="{BB962C8B-B14F-4D97-AF65-F5344CB8AC3E}">
        <p14:creationId xmlns:p14="http://schemas.microsoft.com/office/powerpoint/2010/main" val="78153537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eaLnBrk="0" fontAlgn="base" hangingPunct="0">
              <a:spcBef>
                <a:spcPct val="0"/>
              </a:spcBef>
              <a:spcAft>
                <a:spcPct val="0"/>
              </a:spcAft>
              <a:buClrTx/>
            </a:pPr>
            <a:r>
              <a:rPr lang="en-US" dirty="0">
                <a:latin typeface="Times New Roman" panose="02020603050405020304" pitchFamily="18" charset="0"/>
                <a:ea typeface="ＭＳ Ｐゴシック" charset="0"/>
              </a:rPr>
              <a:t>Real S</a:t>
            </a:r>
            <a:r>
              <a:rPr lang="en-US" sz="100" dirty="0">
                <a:latin typeface="Times New Roman" panose="02020603050405020304" pitchFamily="18" charset="0"/>
                <a:ea typeface="ＭＳ Ｐゴシック" charset="0"/>
              </a:rPr>
              <a:t> </a:t>
            </a:r>
            <a:r>
              <a:rPr lang="en-US" dirty="0">
                <a:latin typeface="Times New Roman" panose="02020603050405020304" pitchFamily="18" charset="0"/>
                <a:ea typeface="ＭＳ Ｐゴシック" charset="0"/>
              </a:rPr>
              <a:t>S</a:t>
            </a:r>
            <a:r>
              <a:rPr lang="en-US" sz="100" dirty="0">
                <a:latin typeface="Times New Roman" panose="02020603050405020304" pitchFamily="18" charset="0"/>
                <a:ea typeface="ＭＳ Ｐゴシック" charset="0"/>
              </a:rPr>
              <a:t> </a:t>
            </a:r>
            <a:r>
              <a:rPr lang="en-US" dirty="0">
                <a:latin typeface="Times New Roman" panose="02020603050405020304" pitchFamily="18" charset="0"/>
                <a:ea typeface="ＭＳ Ｐゴシック" charset="0"/>
              </a:rPr>
              <a:t>L: Handshake </a:t>
            </a:r>
            <a:r>
              <a:rPr lang="en-US" sz="2000" b="0" dirty="0">
                <a:latin typeface="Times New Roman" panose="02020603050405020304" pitchFamily="18" charset="0"/>
                <a:ea typeface="ＭＳ Ｐゴシック" charset="0"/>
              </a:rPr>
              <a:t>(1 of 4)</a:t>
            </a:r>
          </a:p>
        </p:txBody>
      </p:sp>
      <p:sp>
        <p:nvSpPr>
          <p:cNvPr id="3" name="Text Placeholder 2"/>
          <p:cNvSpPr>
            <a:spLocks noGrp="1"/>
          </p:cNvSpPr>
          <p:nvPr>
            <p:ph type="body" idx="1"/>
          </p:nvPr>
        </p:nvSpPr>
        <p:spPr>
          <a:xfrm>
            <a:off x="457200" y="1600200"/>
            <a:ext cx="8229600" cy="2800736"/>
          </a:xfrm>
        </p:spPr>
        <p:txBody>
          <a:bodyPr wrap="square" lIns="91425" tIns="91425" rIns="91425" bIns="91425">
            <a:spAutoFit/>
          </a:bodyPr>
          <a:lstStyle/>
          <a:p>
            <a:pPr marL="0" lvl="0" indent="0" eaLnBrk="0" fontAlgn="base" hangingPunct="0">
              <a:spcAft>
                <a:spcPct val="0"/>
              </a:spcAft>
              <a:buNone/>
            </a:pPr>
            <a:r>
              <a:rPr lang="en-US" sz="2400" b="1" dirty="0">
                <a:solidFill>
                  <a:srgbClr val="000000"/>
                </a:solidFill>
                <a:latin typeface="Arial (Body)"/>
                <a:ea typeface="ＭＳ Ｐゴシック" charset="0"/>
              </a:rPr>
              <a:t>Purpose</a:t>
            </a:r>
          </a:p>
          <a:p>
            <a:pPr marL="432000" lvl="0" indent="-432000" eaLnBrk="0" fontAlgn="base" hangingPunct="0">
              <a:spcAft>
                <a:spcPct val="0"/>
              </a:spcAft>
              <a:buSzPts val="2400"/>
              <a:buFont typeface="+mj-lt"/>
              <a:buAutoNum type="arabicPeriod"/>
            </a:pPr>
            <a:r>
              <a:rPr lang="en-US" sz="2400" dirty="0">
                <a:solidFill>
                  <a:srgbClr val="000000"/>
                </a:solidFill>
                <a:latin typeface="Arial (Body)"/>
                <a:ea typeface="ＭＳ Ｐゴシック" charset="0"/>
              </a:rPr>
              <a:t>server authentication</a:t>
            </a:r>
          </a:p>
          <a:p>
            <a:pPr marL="432000" lvl="0" indent="-432000" eaLnBrk="0" fontAlgn="base" hangingPunct="0">
              <a:spcAft>
                <a:spcPct val="0"/>
              </a:spcAft>
              <a:buSzPts val="2400"/>
              <a:buFont typeface="+mj-lt"/>
              <a:buAutoNum type="arabicPeriod"/>
            </a:pPr>
            <a:r>
              <a:rPr lang="en-US" sz="2400" dirty="0">
                <a:solidFill>
                  <a:srgbClr val="000000"/>
                </a:solidFill>
                <a:latin typeface="Arial (Body)"/>
                <a:ea typeface="ＭＳ Ｐゴシック" charset="0"/>
              </a:rPr>
              <a:t>negotiation: agree on crypto algorithms</a:t>
            </a:r>
          </a:p>
          <a:p>
            <a:pPr marL="432000" lvl="0" indent="-432000" eaLnBrk="0" fontAlgn="base" hangingPunct="0">
              <a:spcAft>
                <a:spcPct val="0"/>
              </a:spcAft>
              <a:buSzPts val="2400"/>
              <a:buFont typeface="+mj-lt"/>
              <a:buAutoNum type="arabicPeriod"/>
            </a:pPr>
            <a:r>
              <a:rPr lang="en-US" sz="2400" dirty="0">
                <a:solidFill>
                  <a:srgbClr val="000000"/>
                </a:solidFill>
                <a:latin typeface="Arial (Body)"/>
                <a:ea typeface="ＭＳ Ｐゴシック" charset="0"/>
              </a:rPr>
              <a:t>establish keys</a:t>
            </a:r>
          </a:p>
          <a:p>
            <a:pPr marL="432000" lvl="0" indent="-432000" eaLnBrk="0" fontAlgn="base" hangingPunct="0">
              <a:spcAft>
                <a:spcPct val="0"/>
              </a:spcAft>
              <a:buSzPts val="2400"/>
              <a:buFont typeface="+mj-lt"/>
              <a:buAutoNum type="arabicPeriod"/>
            </a:pPr>
            <a:r>
              <a:rPr lang="en-US" sz="2400" dirty="0">
                <a:solidFill>
                  <a:srgbClr val="000000"/>
                </a:solidFill>
                <a:latin typeface="Arial (Body)"/>
                <a:ea typeface="ＭＳ Ｐゴシック" charset="0"/>
              </a:rPr>
              <a:t>client authentication (optional)</a:t>
            </a:r>
          </a:p>
        </p:txBody>
      </p:sp>
    </p:spTree>
    <p:extLst>
      <p:ext uri="{BB962C8B-B14F-4D97-AF65-F5344CB8AC3E}">
        <p14:creationId xmlns:p14="http://schemas.microsoft.com/office/powerpoint/2010/main" val="255364014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eaLnBrk="0" fontAlgn="base" hangingPunct="0">
              <a:spcBef>
                <a:spcPct val="0"/>
              </a:spcBef>
              <a:spcAft>
                <a:spcPct val="0"/>
              </a:spcAft>
              <a:buClrTx/>
            </a:pPr>
            <a:r>
              <a:rPr lang="en-US" dirty="0">
                <a:latin typeface="Times New Roman" panose="02020603050405020304" pitchFamily="18" charset="0"/>
                <a:ea typeface="ＭＳ Ｐゴシック" charset="0"/>
              </a:rPr>
              <a:t>Real S</a:t>
            </a:r>
            <a:r>
              <a:rPr lang="en-US" sz="100" dirty="0">
                <a:latin typeface="Times New Roman" panose="02020603050405020304" pitchFamily="18" charset="0"/>
                <a:ea typeface="ＭＳ Ｐゴシック" charset="0"/>
              </a:rPr>
              <a:t> </a:t>
            </a:r>
            <a:r>
              <a:rPr lang="en-US" dirty="0">
                <a:latin typeface="Times New Roman" panose="02020603050405020304" pitchFamily="18" charset="0"/>
                <a:ea typeface="ＭＳ Ｐゴシック" charset="0"/>
              </a:rPr>
              <a:t>S</a:t>
            </a:r>
            <a:r>
              <a:rPr lang="en-US" sz="100" dirty="0">
                <a:latin typeface="Times New Roman" panose="02020603050405020304" pitchFamily="18" charset="0"/>
                <a:ea typeface="ＭＳ Ｐゴシック" charset="0"/>
              </a:rPr>
              <a:t> </a:t>
            </a:r>
            <a:r>
              <a:rPr lang="en-US" dirty="0">
                <a:latin typeface="Times New Roman" panose="02020603050405020304" pitchFamily="18" charset="0"/>
                <a:ea typeface="ＭＳ Ｐゴシック" charset="0"/>
              </a:rPr>
              <a:t>L: Handshake </a:t>
            </a:r>
            <a:r>
              <a:rPr lang="en-US" sz="2000" b="0" dirty="0">
                <a:latin typeface="Times New Roman" panose="02020603050405020304" pitchFamily="18" charset="0"/>
                <a:ea typeface="ＭＳ Ｐゴシック" charset="0"/>
              </a:rPr>
              <a:t>(2 of 4)</a:t>
            </a:r>
          </a:p>
        </p:txBody>
      </p:sp>
      <p:sp>
        <p:nvSpPr>
          <p:cNvPr id="3" name="Text Placeholder 2"/>
          <p:cNvSpPr>
            <a:spLocks noGrp="1"/>
          </p:cNvSpPr>
          <p:nvPr>
            <p:ph type="body" idx="1"/>
          </p:nvPr>
        </p:nvSpPr>
        <p:spPr>
          <a:xfrm>
            <a:off x="457200" y="1600200"/>
            <a:ext cx="8229600" cy="4224203"/>
          </a:xfrm>
        </p:spPr>
        <p:txBody>
          <a:bodyPr wrap="square" lIns="91425" tIns="91425" rIns="91425" bIns="91425">
            <a:spAutoFit/>
          </a:bodyPr>
          <a:lstStyle/>
          <a:p>
            <a:pPr marL="432054" lvl="0" indent="-432054" eaLnBrk="0" fontAlgn="base" hangingPunct="0">
              <a:spcAft>
                <a:spcPct val="0"/>
              </a:spcAft>
              <a:buSzPts val="2400"/>
              <a:buFont typeface="ZapfDingbats" charset="0"/>
              <a:buAutoNum type="arabicPeriod"/>
            </a:pPr>
            <a:r>
              <a:rPr lang="en-US" sz="2000" dirty="0">
                <a:solidFill>
                  <a:srgbClr val="000000"/>
                </a:solidFill>
                <a:latin typeface="Arial (Body)"/>
                <a:ea typeface="ＭＳ Ｐゴシック" charset="0"/>
              </a:rPr>
              <a:t>client sends list of algorithms it supports, along with client nonce</a:t>
            </a:r>
          </a:p>
          <a:p>
            <a:pPr marL="432054" lvl="0" indent="-432054" eaLnBrk="0" fontAlgn="base" hangingPunct="0">
              <a:spcAft>
                <a:spcPct val="0"/>
              </a:spcAft>
              <a:buSzPts val="2400"/>
              <a:buFont typeface="ZapfDingbats" charset="0"/>
              <a:buAutoNum type="arabicPeriod"/>
            </a:pPr>
            <a:r>
              <a:rPr lang="en-US" sz="2000" dirty="0">
                <a:solidFill>
                  <a:srgbClr val="000000"/>
                </a:solidFill>
                <a:latin typeface="Arial (Body)"/>
                <a:ea typeface="ＭＳ Ｐゴシック" charset="0"/>
              </a:rPr>
              <a:t>server chooses algorithms from list; sends back: choice + certificate + server nonce</a:t>
            </a:r>
          </a:p>
          <a:p>
            <a:pPr marL="432054" lvl="0" indent="-432054" eaLnBrk="0" fontAlgn="base" hangingPunct="0">
              <a:spcAft>
                <a:spcPct val="0"/>
              </a:spcAft>
              <a:buSzPts val="2400"/>
              <a:buFont typeface="ZapfDingbats" charset="0"/>
              <a:buAutoNum type="arabicPeriod"/>
            </a:pPr>
            <a:r>
              <a:rPr lang="en-US" sz="2000" dirty="0">
                <a:solidFill>
                  <a:srgbClr val="000000"/>
                </a:solidFill>
                <a:latin typeface="Arial (Body)"/>
                <a:ea typeface="ＭＳ Ｐゴシック" charset="0"/>
              </a:rPr>
              <a:t>client verifies certificate, extracts server’</a:t>
            </a:r>
            <a:r>
              <a:rPr lang="en-US" altLang="ja-JP" sz="2000" dirty="0">
                <a:solidFill>
                  <a:srgbClr val="000000"/>
                </a:solidFill>
                <a:latin typeface="Arial (Body)"/>
                <a:ea typeface="ＭＳ Ｐゴシック" charset="0"/>
              </a:rPr>
              <a:t>s public key, generates pre_master_secret, encrypts with server’s public key, sends to server</a:t>
            </a:r>
          </a:p>
          <a:p>
            <a:pPr marL="432054" lvl="0" indent="-432054" eaLnBrk="0" fontAlgn="base" hangingPunct="0">
              <a:spcAft>
                <a:spcPct val="0"/>
              </a:spcAft>
              <a:buSzPts val="2400"/>
              <a:buFont typeface="ZapfDingbats" charset="0"/>
              <a:buAutoNum type="arabicPeriod"/>
            </a:pPr>
            <a:r>
              <a:rPr lang="en-US" sz="2000" dirty="0">
                <a:solidFill>
                  <a:srgbClr val="000000"/>
                </a:solidFill>
                <a:latin typeface="Arial (Body)"/>
                <a:ea typeface="ＭＳ Ｐゴシック" charset="0"/>
              </a:rPr>
              <a:t>client and server independently compute encryption and M</a:t>
            </a:r>
            <a:r>
              <a:rPr lang="en-US" sz="100" dirty="0">
                <a:solidFill>
                  <a:srgbClr val="000000"/>
                </a:solidFill>
                <a:latin typeface="Arial (Body)"/>
                <a:ea typeface="ＭＳ Ｐゴシック" charset="0"/>
              </a:rPr>
              <a:t> </a:t>
            </a:r>
            <a:r>
              <a:rPr lang="en-US" sz="2000" dirty="0">
                <a:solidFill>
                  <a:srgbClr val="000000"/>
                </a:solidFill>
                <a:latin typeface="Arial (Body)"/>
                <a:ea typeface="ＭＳ Ｐゴシック" charset="0"/>
              </a:rPr>
              <a:t>A</a:t>
            </a:r>
            <a:r>
              <a:rPr lang="en-US" sz="100" dirty="0">
                <a:solidFill>
                  <a:srgbClr val="000000"/>
                </a:solidFill>
                <a:latin typeface="Arial (Body)"/>
                <a:ea typeface="ＭＳ Ｐゴシック" charset="0"/>
              </a:rPr>
              <a:t> </a:t>
            </a:r>
            <a:r>
              <a:rPr lang="en-US" sz="2000" dirty="0">
                <a:solidFill>
                  <a:srgbClr val="000000"/>
                </a:solidFill>
                <a:latin typeface="Arial (Body)"/>
                <a:ea typeface="ＭＳ Ｐゴシック" charset="0"/>
              </a:rPr>
              <a:t>C keys from pre_master_secret and nonces</a:t>
            </a:r>
          </a:p>
          <a:p>
            <a:pPr marL="432054" lvl="0" indent="-432054" eaLnBrk="0" fontAlgn="base" hangingPunct="0">
              <a:spcAft>
                <a:spcPct val="0"/>
              </a:spcAft>
              <a:buSzPts val="2400"/>
              <a:buFont typeface="ZapfDingbats" charset="0"/>
              <a:buAutoNum type="arabicPeriod"/>
            </a:pPr>
            <a:r>
              <a:rPr lang="en-US" sz="2000" dirty="0">
                <a:solidFill>
                  <a:srgbClr val="000000"/>
                </a:solidFill>
                <a:latin typeface="Arial (Body)"/>
                <a:ea typeface="ＭＳ Ｐゴシック" charset="0"/>
              </a:rPr>
              <a:t>client sends a M</a:t>
            </a:r>
            <a:r>
              <a:rPr lang="en-US" sz="100" dirty="0">
                <a:solidFill>
                  <a:srgbClr val="000000"/>
                </a:solidFill>
                <a:latin typeface="Arial (Body)"/>
                <a:ea typeface="ＭＳ Ｐゴシック" charset="0"/>
              </a:rPr>
              <a:t> </a:t>
            </a:r>
            <a:r>
              <a:rPr lang="en-US" sz="2000" dirty="0">
                <a:solidFill>
                  <a:srgbClr val="000000"/>
                </a:solidFill>
                <a:latin typeface="Arial (Body)"/>
                <a:ea typeface="ＭＳ Ｐゴシック" charset="0"/>
              </a:rPr>
              <a:t>A</a:t>
            </a:r>
            <a:r>
              <a:rPr lang="en-US" sz="100" dirty="0">
                <a:solidFill>
                  <a:srgbClr val="000000"/>
                </a:solidFill>
                <a:latin typeface="Arial (Body)"/>
                <a:ea typeface="ＭＳ Ｐゴシック" charset="0"/>
              </a:rPr>
              <a:t> </a:t>
            </a:r>
            <a:r>
              <a:rPr lang="en-US" sz="2000" dirty="0">
                <a:solidFill>
                  <a:srgbClr val="000000"/>
                </a:solidFill>
                <a:latin typeface="Arial (Body)"/>
                <a:ea typeface="ＭＳ Ｐゴシック" charset="0"/>
              </a:rPr>
              <a:t>C of all the handshake messages</a:t>
            </a:r>
          </a:p>
          <a:p>
            <a:pPr marL="432054" lvl="0" indent="-432054" eaLnBrk="0" fontAlgn="base" hangingPunct="0">
              <a:spcAft>
                <a:spcPct val="0"/>
              </a:spcAft>
              <a:buSzPts val="2400"/>
              <a:buFont typeface="ZapfDingbats" charset="0"/>
              <a:buAutoNum type="arabicPeriod"/>
            </a:pPr>
            <a:r>
              <a:rPr lang="en-US" sz="2000" dirty="0">
                <a:solidFill>
                  <a:srgbClr val="000000"/>
                </a:solidFill>
                <a:latin typeface="Arial (Body)"/>
                <a:ea typeface="ＭＳ Ｐゴシック" charset="0"/>
              </a:rPr>
              <a:t>server sends a M</a:t>
            </a:r>
            <a:r>
              <a:rPr lang="en-US" sz="100" dirty="0">
                <a:solidFill>
                  <a:srgbClr val="000000"/>
                </a:solidFill>
                <a:latin typeface="Arial (Body)"/>
                <a:ea typeface="ＭＳ Ｐゴシック" charset="0"/>
              </a:rPr>
              <a:t> </a:t>
            </a:r>
            <a:r>
              <a:rPr lang="en-US" sz="2000" dirty="0">
                <a:solidFill>
                  <a:srgbClr val="000000"/>
                </a:solidFill>
                <a:latin typeface="Arial (Body)"/>
                <a:ea typeface="ＭＳ Ｐゴシック" charset="0"/>
              </a:rPr>
              <a:t>A</a:t>
            </a:r>
            <a:r>
              <a:rPr lang="en-US" sz="100" dirty="0">
                <a:solidFill>
                  <a:srgbClr val="000000"/>
                </a:solidFill>
                <a:latin typeface="Arial (Body)"/>
                <a:ea typeface="ＭＳ Ｐゴシック" charset="0"/>
              </a:rPr>
              <a:t> </a:t>
            </a:r>
            <a:r>
              <a:rPr lang="en-US" sz="2000" dirty="0">
                <a:solidFill>
                  <a:srgbClr val="000000"/>
                </a:solidFill>
                <a:latin typeface="Arial (Body)"/>
                <a:ea typeface="ＭＳ Ｐゴシック" charset="0"/>
              </a:rPr>
              <a:t>C of all the handshake messages</a:t>
            </a:r>
          </a:p>
        </p:txBody>
      </p:sp>
    </p:spTree>
    <p:extLst>
      <p:ext uri="{BB962C8B-B14F-4D97-AF65-F5344CB8AC3E}">
        <p14:creationId xmlns:p14="http://schemas.microsoft.com/office/powerpoint/2010/main" val="276997336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eaLnBrk="0" fontAlgn="base" hangingPunct="0">
              <a:spcBef>
                <a:spcPct val="0"/>
              </a:spcBef>
              <a:spcAft>
                <a:spcPct val="0"/>
              </a:spcAft>
              <a:buClrTx/>
            </a:pPr>
            <a:r>
              <a:rPr lang="en-US" dirty="0">
                <a:latin typeface="Times New Roman" panose="02020603050405020304" pitchFamily="18" charset="0"/>
                <a:ea typeface="ＭＳ Ｐゴシック" charset="0"/>
              </a:rPr>
              <a:t>Real S</a:t>
            </a:r>
            <a:r>
              <a:rPr lang="en-US" sz="100" dirty="0">
                <a:latin typeface="Times New Roman" panose="02020603050405020304" pitchFamily="18" charset="0"/>
                <a:ea typeface="ＭＳ Ｐゴシック" charset="0"/>
              </a:rPr>
              <a:t> </a:t>
            </a:r>
            <a:r>
              <a:rPr lang="en-US" dirty="0">
                <a:latin typeface="Times New Roman" panose="02020603050405020304" pitchFamily="18" charset="0"/>
                <a:ea typeface="ＭＳ Ｐゴシック" charset="0"/>
              </a:rPr>
              <a:t>S</a:t>
            </a:r>
            <a:r>
              <a:rPr lang="en-US" sz="100" dirty="0">
                <a:latin typeface="Times New Roman" panose="02020603050405020304" pitchFamily="18" charset="0"/>
                <a:ea typeface="ＭＳ Ｐゴシック" charset="0"/>
              </a:rPr>
              <a:t> </a:t>
            </a:r>
            <a:r>
              <a:rPr lang="en-US" dirty="0">
                <a:latin typeface="Times New Roman" panose="02020603050405020304" pitchFamily="18" charset="0"/>
                <a:ea typeface="ＭＳ Ｐゴシック" charset="0"/>
              </a:rPr>
              <a:t>L: Handshake </a:t>
            </a:r>
            <a:r>
              <a:rPr lang="en-US" sz="2000" b="0" dirty="0">
                <a:latin typeface="Times New Roman" panose="02020603050405020304" pitchFamily="18" charset="0"/>
                <a:ea typeface="ＭＳ Ｐゴシック" charset="0"/>
              </a:rPr>
              <a:t>(3 of 4)</a:t>
            </a:r>
          </a:p>
        </p:txBody>
      </p:sp>
      <p:sp>
        <p:nvSpPr>
          <p:cNvPr id="3" name="Text Placeholder 2"/>
          <p:cNvSpPr>
            <a:spLocks noGrp="1"/>
          </p:cNvSpPr>
          <p:nvPr>
            <p:ph type="body" idx="1"/>
          </p:nvPr>
        </p:nvSpPr>
        <p:spPr>
          <a:xfrm>
            <a:off x="457200" y="1600200"/>
            <a:ext cx="8229600" cy="3423984"/>
          </a:xfrm>
        </p:spPr>
        <p:txBody>
          <a:bodyPr wrap="square" lIns="91425" tIns="91425" rIns="91425" bIns="91425">
            <a:spAutoFit/>
          </a:bodyPr>
          <a:lstStyle/>
          <a:p>
            <a:pPr marL="0" lvl="0" indent="0" eaLnBrk="0" fontAlgn="base" hangingPunct="0">
              <a:spcAft>
                <a:spcPct val="0"/>
              </a:spcAft>
              <a:buNone/>
            </a:pPr>
            <a:r>
              <a:rPr lang="en-US" sz="2400" b="1" dirty="0">
                <a:solidFill>
                  <a:srgbClr val="000000"/>
                </a:solidFill>
                <a:latin typeface="Arial (Body)"/>
                <a:ea typeface="ＭＳ Ｐゴシック" charset="0"/>
              </a:rPr>
              <a:t>last 2 steps protect handshake from tampering</a:t>
            </a:r>
          </a:p>
          <a:p>
            <a:pPr marL="255651" lvl="0" indent="-255651" eaLnBrk="0" fontAlgn="base" hangingPunct="0">
              <a:spcAft>
                <a:spcPct val="0"/>
              </a:spcAft>
              <a:buFont typeface="Arial" panose="020B0604020202020204" pitchFamily="34" charset="0"/>
              <a:buChar char="•"/>
            </a:pPr>
            <a:r>
              <a:rPr lang="en-US" sz="2400" dirty="0">
                <a:solidFill>
                  <a:srgbClr val="000000"/>
                </a:solidFill>
                <a:latin typeface="Arial (Body)"/>
                <a:ea typeface="ＭＳ Ｐゴシック" charset="0"/>
              </a:rPr>
              <a:t>client typically offers range of algorithms, some strong, some weak</a:t>
            </a:r>
          </a:p>
          <a:p>
            <a:pPr marL="255651" lvl="0" indent="-255651" eaLnBrk="0" fontAlgn="base" hangingPunct="0">
              <a:spcAft>
                <a:spcPct val="0"/>
              </a:spcAft>
              <a:buFont typeface="Arial" panose="020B0604020202020204" pitchFamily="34" charset="0"/>
              <a:buChar char="•"/>
            </a:pPr>
            <a:r>
              <a:rPr lang="en-US" sz="2400" dirty="0">
                <a:solidFill>
                  <a:srgbClr val="000000"/>
                </a:solidFill>
                <a:latin typeface="Arial (Body)"/>
                <a:ea typeface="ＭＳ Ｐゴシック" charset="0"/>
              </a:rPr>
              <a:t>man-in-the middle could delete stronger algorithms from list</a:t>
            </a:r>
          </a:p>
          <a:p>
            <a:pPr marL="255651" lvl="0" indent="-255651" eaLnBrk="0" fontAlgn="base" hangingPunct="0">
              <a:spcAft>
                <a:spcPct val="0"/>
              </a:spcAft>
              <a:buFont typeface="Arial" panose="020B0604020202020204" pitchFamily="34" charset="0"/>
              <a:buChar char="•"/>
            </a:pPr>
            <a:r>
              <a:rPr lang="en-US" sz="2400" dirty="0">
                <a:solidFill>
                  <a:srgbClr val="000000"/>
                </a:solidFill>
                <a:latin typeface="Arial (Body)"/>
                <a:ea typeface="ＭＳ Ｐゴシック" charset="0"/>
              </a:rPr>
              <a:t>last 2 steps prevent this</a:t>
            </a:r>
          </a:p>
          <a:p>
            <a:pPr marL="741553" lvl="1" indent="-284353" eaLnBrk="0" fontAlgn="base" hangingPunct="0">
              <a:spcAft>
                <a:spcPct val="0"/>
              </a:spcAft>
              <a:buFont typeface="Arial" panose="020B0604020202020204" pitchFamily="34" charset="0"/>
              <a:buChar char="–"/>
            </a:pPr>
            <a:r>
              <a:rPr lang="en-US" sz="2400" dirty="0">
                <a:solidFill>
                  <a:srgbClr val="000000"/>
                </a:solidFill>
                <a:latin typeface="Arial (Body)"/>
                <a:ea typeface="ＭＳ Ｐゴシック" charset="0"/>
              </a:rPr>
              <a:t>last two messages are encrypted</a:t>
            </a:r>
          </a:p>
        </p:txBody>
      </p:sp>
    </p:spTree>
    <p:extLst>
      <p:ext uri="{BB962C8B-B14F-4D97-AF65-F5344CB8AC3E}">
        <p14:creationId xmlns:p14="http://schemas.microsoft.com/office/powerpoint/2010/main" val="106514346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eaLnBrk="0" fontAlgn="base" hangingPunct="0">
              <a:spcBef>
                <a:spcPct val="0"/>
              </a:spcBef>
              <a:spcAft>
                <a:spcPct val="0"/>
              </a:spcAft>
              <a:buClrTx/>
            </a:pPr>
            <a:r>
              <a:rPr lang="en-US" dirty="0">
                <a:latin typeface="Times New Roman" panose="02020603050405020304" pitchFamily="18" charset="0"/>
                <a:ea typeface="ＭＳ Ｐゴシック" charset="0"/>
              </a:rPr>
              <a:t>Real S</a:t>
            </a:r>
            <a:r>
              <a:rPr lang="en-US" sz="100" dirty="0">
                <a:latin typeface="Times New Roman" panose="02020603050405020304" pitchFamily="18" charset="0"/>
                <a:ea typeface="ＭＳ Ｐゴシック" charset="0"/>
              </a:rPr>
              <a:t> </a:t>
            </a:r>
            <a:r>
              <a:rPr lang="en-US" dirty="0">
                <a:latin typeface="Times New Roman" panose="02020603050405020304" pitchFamily="18" charset="0"/>
                <a:ea typeface="ＭＳ Ｐゴシック" charset="0"/>
              </a:rPr>
              <a:t>S</a:t>
            </a:r>
            <a:r>
              <a:rPr lang="en-US" sz="100" dirty="0">
                <a:latin typeface="Times New Roman" panose="02020603050405020304" pitchFamily="18" charset="0"/>
                <a:ea typeface="ＭＳ Ｐゴシック" charset="0"/>
              </a:rPr>
              <a:t> </a:t>
            </a:r>
            <a:r>
              <a:rPr lang="en-US" dirty="0">
                <a:latin typeface="Times New Roman" panose="02020603050405020304" pitchFamily="18" charset="0"/>
                <a:ea typeface="ＭＳ Ｐゴシック" charset="0"/>
              </a:rPr>
              <a:t>L: Handshake </a:t>
            </a:r>
            <a:r>
              <a:rPr lang="en-US" sz="2000" b="0" dirty="0">
                <a:latin typeface="Times New Roman" panose="02020603050405020304" pitchFamily="18" charset="0"/>
                <a:ea typeface="ＭＳ Ｐゴシック" charset="0"/>
              </a:rPr>
              <a:t>(4 of 4)</a:t>
            </a:r>
          </a:p>
        </p:txBody>
      </p:sp>
      <p:sp>
        <p:nvSpPr>
          <p:cNvPr id="3" name="Text Placeholder 2"/>
          <p:cNvSpPr>
            <a:spLocks noGrp="1"/>
          </p:cNvSpPr>
          <p:nvPr>
            <p:ph type="body" idx="1"/>
          </p:nvPr>
        </p:nvSpPr>
        <p:spPr>
          <a:xfrm>
            <a:off x="457200" y="1600200"/>
            <a:ext cx="8229600" cy="4185731"/>
          </a:xfrm>
        </p:spPr>
        <p:txBody>
          <a:bodyPr wrap="square" lIns="91425" tIns="91425" rIns="91425" bIns="91425">
            <a:spAutoFit/>
          </a:bodyPr>
          <a:lstStyle/>
          <a:p>
            <a:pPr marL="255651" lvl="0" indent="-255651" eaLnBrk="0" fontAlgn="base" hangingPunct="0">
              <a:spcAft>
                <a:spcPct val="0"/>
              </a:spcAft>
              <a:buFont typeface="Arial" panose="020B0604020202020204" pitchFamily="34" charset="0"/>
              <a:buChar char="•"/>
            </a:pPr>
            <a:r>
              <a:rPr lang="en-US" sz="2200" dirty="0">
                <a:solidFill>
                  <a:srgbClr val="000000"/>
                </a:solidFill>
                <a:latin typeface="Arial (Body)"/>
                <a:ea typeface="ＭＳ Ｐゴシック" charset="0"/>
              </a:rPr>
              <a:t>why two random nonces?</a:t>
            </a:r>
          </a:p>
          <a:p>
            <a:pPr marL="255651" lvl="0" indent="-255651" eaLnBrk="0" fontAlgn="base" hangingPunct="0">
              <a:spcAft>
                <a:spcPct val="0"/>
              </a:spcAft>
              <a:buFont typeface="Arial" panose="020B0604020202020204" pitchFamily="34" charset="0"/>
              <a:buChar char="•"/>
            </a:pPr>
            <a:r>
              <a:rPr lang="en-US" sz="2200" dirty="0">
                <a:solidFill>
                  <a:srgbClr val="000000"/>
                </a:solidFill>
                <a:latin typeface="Arial (Body)"/>
                <a:ea typeface="ＭＳ Ｐゴシック" charset="0"/>
              </a:rPr>
              <a:t>suppose Trudy sniffs all messages between Alice &amp; Bob</a:t>
            </a:r>
          </a:p>
          <a:p>
            <a:pPr marL="255651" lvl="0" indent="-255651" eaLnBrk="0" fontAlgn="base" hangingPunct="0">
              <a:spcAft>
                <a:spcPct val="0"/>
              </a:spcAft>
              <a:buFont typeface="Arial" panose="020B0604020202020204" pitchFamily="34" charset="0"/>
              <a:buChar char="•"/>
            </a:pPr>
            <a:r>
              <a:rPr lang="en-US" sz="2200" dirty="0">
                <a:solidFill>
                  <a:srgbClr val="000000"/>
                </a:solidFill>
                <a:latin typeface="Arial (Body)"/>
                <a:ea typeface="ＭＳ Ｐゴシック" charset="0"/>
              </a:rPr>
              <a:t>next day, Trudy sets up T</a:t>
            </a:r>
            <a:r>
              <a:rPr lang="en-US" sz="100" dirty="0">
                <a:solidFill>
                  <a:srgbClr val="000000"/>
                </a:solidFill>
                <a:latin typeface="Arial (Body)"/>
                <a:ea typeface="ＭＳ Ｐゴシック" charset="0"/>
              </a:rPr>
              <a:t> </a:t>
            </a:r>
            <a:r>
              <a:rPr lang="en-US" sz="2200" dirty="0">
                <a:solidFill>
                  <a:srgbClr val="000000"/>
                </a:solidFill>
                <a:latin typeface="Arial (Body)"/>
                <a:ea typeface="ＭＳ Ｐゴシック" charset="0"/>
              </a:rPr>
              <a:t>C</a:t>
            </a:r>
            <a:r>
              <a:rPr lang="en-US" sz="100" dirty="0">
                <a:solidFill>
                  <a:srgbClr val="000000"/>
                </a:solidFill>
                <a:latin typeface="Arial (Body)"/>
                <a:ea typeface="ＭＳ Ｐゴシック" charset="0"/>
              </a:rPr>
              <a:t> </a:t>
            </a:r>
            <a:r>
              <a:rPr lang="en-US" sz="2200" dirty="0">
                <a:solidFill>
                  <a:srgbClr val="000000"/>
                </a:solidFill>
                <a:latin typeface="Arial (Body)"/>
                <a:ea typeface="ＭＳ Ｐゴシック" charset="0"/>
              </a:rPr>
              <a:t>P connection with Bob, sends exact same sequence of records</a:t>
            </a:r>
          </a:p>
          <a:p>
            <a:pPr marL="741553" lvl="1" indent="-284353" eaLnBrk="0" fontAlgn="base" hangingPunct="0">
              <a:spcAft>
                <a:spcPct val="0"/>
              </a:spcAft>
              <a:buFont typeface="Arial" panose="020B0604020202020204" pitchFamily="34" charset="0"/>
              <a:buChar char="–"/>
            </a:pPr>
            <a:r>
              <a:rPr lang="en-US" sz="2200" dirty="0">
                <a:solidFill>
                  <a:srgbClr val="000000"/>
                </a:solidFill>
                <a:latin typeface="Arial (Body)"/>
                <a:ea typeface="ＭＳ Ｐゴシック" charset="0"/>
              </a:rPr>
              <a:t>Bob (Amazon) thinks Alice made two separate orders for the same thing</a:t>
            </a:r>
          </a:p>
          <a:p>
            <a:pPr marL="741553" lvl="1" indent="-284353" eaLnBrk="0" fontAlgn="base" hangingPunct="0">
              <a:spcAft>
                <a:spcPct val="0"/>
              </a:spcAft>
              <a:buFont typeface="Arial" panose="020B0604020202020204" pitchFamily="34" charset="0"/>
              <a:buChar char="–"/>
            </a:pPr>
            <a:r>
              <a:rPr lang="en-US" sz="2200" dirty="0">
                <a:solidFill>
                  <a:srgbClr val="000000"/>
                </a:solidFill>
                <a:latin typeface="Arial (Body)"/>
                <a:ea typeface="ＭＳ Ｐゴシック" charset="0"/>
              </a:rPr>
              <a:t>solution: Bob sends different random nonce for each connection. This causes encryption keys to be different on the two days</a:t>
            </a:r>
          </a:p>
          <a:p>
            <a:pPr marL="741553" lvl="1" indent="-284353" eaLnBrk="0" fontAlgn="base" hangingPunct="0">
              <a:spcAft>
                <a:spcPct val="0"/>
              </a:spcAft>
              <a:buFont typeface="Arial" panose="020B0604020202020204" pitchFamily="34" charset="0"/>
              <a:buChar char="–"/>
            </a:pPr>
            <a:r>
              <a:rPr lang="en-US" sz="2200" dirty="0">
                <a:solidFill>
                  <a:srgbClr val="000000"/>
                </a:solidFill>
                <a:latin typeface="Arial (Body)"/>
                <a:ea typeface="ＭＳ Ｐゴシック" charset="0"/>
              </a:rPr>
              <a:t>Trudy</a:t>
            </a:r>
            <a:r>
              <a:rPr lang="en-US" altLang="ja-JP" sz="2200" dirty="0">
                <a:solidFill>
                  <a:srgbClr val="000000"/>
                </a:solidFill>
                <a:latin typeface="Arial (Body)"/>
                <a:ea typeface="ＭＳ Ｐゴシック" charset="0"/>
              </a:rPr>
              <a:t>’s messages will fail Bob’s integrity check</a:t>
            </a:r>
          </a:p>
        </p:txBody>
      </p:sp>
    </p:spTree>
    <p:extLst>
      <p:ext uri="{BB962C8B-B14F-4D97-AF65-F5344CB8AC3E}">
        <p14:creationId xmlns:p14="http://schemas.microsoft.com/office/powerpoint/2010/main" val="16028696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eaLnBrk="0" fontAlgn="base" hangingPunct="0">
              <a:spcBef>
                <a:spcPct val="0"/>
              </a:spcBef>
              <a:spcAft>
                <a:spcPct val="0"/>
              </a:spcAft>
              <a:buClrTx/>
            </a:pPr>
            <a:r>
              <a:rPr lang="en-US" dirty="0">
                <a:latin typeface="Times New Roman" panose="02020603050405020304" pitchFamily="18" charset="0"/>
                <a:ea typeface="ＭＳ Ｐゴシック" charset="0"/>
              </a:rPr>
              <a:t>S</a:t>
            </a:r>
            <a:r>
              <a:rPr lang="en-US" sz="100" dirty="0">
                <a:latin typeface="Times New Roman" panose="02020603050405020304" pitchFamily="18" charset="0"/>
                <a:ea typeface="ＭＳ Ｐゴシック" charset="0"/>
              </a:rPr>
              <a:t> </a:t>
            </a:r>
            <a:r>
              <a:rPr lang="en-US" dirty="0">
                <a:latin typeface="Times New Roman" panose="02020603050405020304" pitchFamily="18" charset="0"/>
                <a:ea typeface="ＭＳ Ｐゴシック" charset="0"/>
              </a:rPr>
              <a:t>S</a:t>
            </a:r>
            <a:r>
              <a:rPr lang="en-US" sz="100" dirty="0">
                <a:latin typeface="Times New Roman" panose="02020603050405020304" pitchFamily="18" charset="0"/>
                <a:ea typeface="ＭＳ Ｐゴシック" charset="0"/>
              </a:rPr>
              <a:t> </a:t>
            </a:r>
            <a:r>
              <a:rPr lang="en-US" dirty="0">
                <a:latin typeface="Times New Roman" panose="02020603050405020304" pitchFamily="18" charset="0"/>
                <a:ea typeface="ＭＳ Ｐゴシック" charset="0"/>
              </a:rPr>
              <a:t>L Record Protocol</a:t>
            </a:r>
          </a:p>
        </p:txBody>
      </p:sp>
      <p:pic>
        <p:nvPicPr>
          <p:cNvPr id="29" name="Picture 28" descr="A bar, data, is broken into 2 rows of 2 bars. Both parts in row 1 are identical, and both parts in row 2 are identical. Row 1. The bars have 2 parts. Part 1 is longer. 1, data fragment. 2, M A C. Row 2. The bars have 2 parts. Part 2 is longer. 1, record header. 2, encrypted data and M A C."/>
          <p:cNvPicPr>
            <a:picLocks noChangeAspect="1"/>
          </p:cNvPicPr>
          <p:nvPr/>
        </p:nvPicPr>
        <p:blipFill>
          <a:blip r:embed="rId3"/>
          <a:stretch>
            <a:fillRect/>
          </a:stretch>
        </p:blipFill>
        <p:spPr>
          <a:xfrm>
            <a:off x="1724378" y="1583013"/>
            <a:ext cx="5695244" cy="2767605"/>
          </a:xfrm>
          <a:prstGeom prst="rect">
            <a:avLst/>
          </a:prstGeom>
        </p:spPr>
      </p:pic>
      <p:sp>
        <p:nvSpPr>
          <p:cNvPr id="28" name="Text Placeholder 27"/>
          <p:cNvSpPr>
            <a:spLocks noGrp="1"/>
          </p:cNvSpPr>
          <p:nvPr>
            <p:ph type="body" idx="1"/>
          </p:nvPr>
        </p:nvSpPr>
        <p:spPr>
          <a:xfrm>
            <a:off x="457200" y="4620982"/>
            <a:ext cx="8229600" cy="1600204"/>
          </a:xfrm>
        </p:spPr>
        <p:txBody>
          <a:bodyPr/>
          <a:lstStyle/>
          <a:p>
            <a:pPr marL="0" indent="0">
              <a:buNone/>
            </a:pPr>
            <a:r>
              <a:rPr lang="en-US" sz="2200" b="1" dirty="0">
                <a:solidFill>
                  <a:schemeClr val="tx1"/>
                </a:solidFill>
                <a:latin typeface="+mn-lt"/>
              </a:rPr>
              <a:t>record header: </a:t>
            </a:r>
            <a:r>
              <a:rPr lang="en-US" sz="2200" dirty="0">
                <a:latin typeface="+mn-lt"/>
              </a:rPr>
              <a:t>content type; version; length</a:t>
            </a:r>
          </a:p>
          <a:p>
            <a:pPr marL="0" indent="0">
              <a:buNone/>
            </a:pPr>
            <a:r>
              <a:rPr lang="en-US" sz="2200" b="1" dirty="0">
                <a:solidFill>
                  <a:schemeClr val="tx1"/>
                </a:solidFill>
                <a:latin typeface="+mn-lt"/>
              </a:rPr>
              <a:t>M</a:t>
            </a:r>
            <a:r>
              <a:rPr lang="en-US" sz="100" b="1" dirty="0">
                <a:solidFill>
                  <a:schemeClr val="tx1"/>
                </a:solidFill>
                <a:latin typeface="+mn-lt"/>
              </a:rPr>
              <a:t> </a:t>
            </a:r>
            <a:r>
              <a:rPr lang="en-US" sz="2200" b="1" dirty="0">
                <a:solidFill>
                  <a:schemeClr val="tx1"/>
                </a:solidFill>
                <a:latin typeface="+mn-lt"/>
              </a:rPr>
              <a:t>A</a:t>
            </a:r>
            <a:r>
              <a:rPr lang="en-US" sz="100" b="1" dirty="0">
                <a:solidFill>
                  <a:schemeClr val="tx1"/>
                </a:solidFill>
                <a:latin typeface="+mn-lt"/>
              </a:rPr>
              <a:t> </a:t>
            </a:r>
            <a:r>
              <a:rPr lang="en-US" sz="2200" b="1" dirty="0">
                <a:solidFill>
                  <a:schemeClr val="tx1"/>
                </a:solidFill>
                <a:latin typeface="+mn-lt"/>
              </a:rPr>
              <a:t>C: </a:t>
            </a:r>
            <a:r>
              <a:rPr lang="en-US" sz="2200" dirty="0">
                <a:latin typeface="+mn-lt"/>
              </a:rPr>
              <a:t>includes sequence number, M</a:t>
            </a:r>
            <a:r>
              <a:rPr lang="en-US" sz="100" dirty="0">
                <a:latin typeface="+mn-lt"/>
              </a:rPr>
              <a:t> </a:t>
            </a:r>
            <a:r>
              <a:rPr lang="en-US" sz="2200" dirty="0">
                <a:latin typeface="+mn-lt"/>
              </a:rPr>
              <a:t>A</a:t>
            </a:r>
            <a:r>
              <a:rPr lang="en-US" sz="100" dirty="0">
                <a:latin typeface="+mn-lt"/>
              </a:rPr>
              <a:t> </a:t>
            </a:r>
            <a:r>
              <a:rPr lang="en-US" sz="2200" dirty="0">
                <a:latin typeface="+mn-lt"/>
              </a:rPr>
              <a:t>C key M</a:t>
            </a:r>
            <a:r>
              <a:rPr lang="en-US" sz="2200" baseline="-25000" dirty="0">
                <a:latin typeface="+mn-lt"/>
              </a:rPr>
              <a:t>x</a:t>
            </a:r>
          </a:p>
          <a:p>
            <a:pPr marL="0" indent="0">
              <a:buNone/>
            </a:pPr>
            <a:r>
              <a:rPr lang="en-US" sz="2200" b="1" dirty="0">
                <a:solidFill>
                  <a:schemeClr val="tx1"/>
                </a:solidFill>
                <a:latin typeface="+mn-lt"/>
              </a:rPr>
              <a:t>fragment: </a:t>
            </a:r>
            <a:r>
              <a:rPr lang="en-US" sz="2200" dirty="0">
                <a:latin typeface="+mn-lt"/>
              </a:rPr>
              <a:t>each S</a:t>
            </a:r>
            <a:r>
              <a:rPr lang="en-US" sz="100" dirty="0">
                <a:latin typeface="+mn-lt"/>
              </a:rPr>
              <a:t> </a:t>
            </a:r>
            <a:r>
              <a:rPr lang="en-US" sz="2200" dirty="0">
                <a:latin typeface="+mn-lt"/>
              </a:rPr>
              <a:t>S</a:t>
            </a:r>
            <a:r>
              <a:rPr lang="en-US" sz="100" dirty="0">
                <a:latin typeface="+mn-lt"/>
              </a:rPr>
              <a:t> </a:t>
            </a:r>
            <a:r>
              <a:rPr lang="en-US" sz="2200" dirty="0">
                <a:latin typeface="+mn-lt"/>
              </a:rPr>
              <a:t>L fragment</a:t>
            </a:r>
          </a:p>
        </p:txBody>
      </p:sp>
      <p:graphicFrame>
        <p:nvGraphicFramePr>
          <p:cNvPr id="30" name="Object 29" descr="2 to the fourteenth power bytes left parenthesis approximately 16 K bytes right parenthesis."/>
          <p:cNvGraphicFramePr>
            <a:graphicFrameLocks noChangeAspect="1"/>
          </p:cNvGraphicFramePr>
          <p:nvPr>
            <p:extLst>
              <p:ext uri="{D42A27DB-BD31-4B8C-83A1-F6EECF244321}">
                <p14:modId xmlns:p14="http://schemas.microsoft.com/office/powerpoint/2010/main" val="3846880856"/>
              </p:ext>
            </p:extLst>
          </p:nvPr>
        </p:nvGraphicFramePr>
        <p:xfrm>
          <a:off x="4434581" y="5768318"/>
          <a:ext cx="2560843" cy="430393"/>
        </p:xfrm>
        <a:graphic>
          <a:graphicData uri="http://schemas.openxmlformats.org/presentationml/2006/ole">
            <mc:AlternateContent xmlns:mc="http://schemas.openxmlformats.org/markup-compatibility/2006">
              <mc:Choice xmlns:v="urn:schemas-microsoft-com:vml" Requires="v">
                <p:oleObj spid="_x0000_s14828" name="Equation" r:id="rId4" imgW="1511280" imgH="253800" progId="Equation.DSMT4">
                  <p:embed/>
                </p:oleObj>
              </mc:Choice>
              <mc:Fallback>
                <p:oleObj name="Equation" r:id="rId4" imgW="1511280" imgH="253800" progId="Equation.DSMT4">
                  <p:embed/>
                  <p:pic>
                    <p:nvPicPr>
                      <p:cNvPr id="0" name=""/>
                      <p:cNvPicPr/>
                      <p:nvPr/>
                    </p:nvPicPr>
                    <p:blipFill>
                      <a:blip r:embed="rId5"/>
                      <a:stretch>
                        <a:fillRect/>
                      </a:stretch>
                    </p:blipFill>
                    <p:spPr>
                      <a:xfrm>
                        <a:off x="4434581" y="5768318"/>
                        <a:ext cx="2560843" cy="430393"/>
                      </a:xfrm>
                      <a:prstGeom prst="rect">
                        <a:avLst/>
                      </a:prstGeom>
                    </p:spPr>
                  </p:pic>
                </p:oleObj>
              </mc:Fallback>
            </mc:AlternateContent>
          </a:graphicData>
        </a:graphic>
      </p:graphicFrame>
    </p:spTree>
    <p:extLst>
      <p:ext uri="{BB962C8B-B14F-4D97-AF65-F5344CB8AC3E}">
        <p14:creationId xmlns:p14="http://schemas.microsoft.com/office/powerpoint/2010/main" val="271211606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eaLnBrk="0" fontAlgn="base" hangingPunct="0">
              <a:spcBef>
                <a:spcPct val="0"/>
              </a:spcBef>
              <a:spcAft>
                <a:spcPct val="0"/>
              </a:spcAft>
              <a:buClrTx/>
            </a:pPr>
            <a:r>
              <a:rPr lang="en-US" dirty="0">
                <a:latin typeface="Times New Roman" panose="02020603050405020304" pitchFamily="18" charset="0"/>
                <a:ea typeface="ＭＳ Ｐゴシック" charset="0"/>
              </a:rPr>
              <a:t>S</a:t>
            </a:r>
            <a:r>
              <a:rPr lang="en-US" sz="100" dirty="0">
                <a:latin typeface="Times New Roman" panose="02020603050405020304" pitchFamily="18" charset="0"/>
                <a:ea typeface="ＭＳ Ｐゴシック" charset="0"/>
              </a:rPr>
              <a:t> </a:t>
            </a:r>
            <a:r>
              <a:rPr lang="en-US" dirty="0">
                <a:latin typeface="Times New Roman" panose="02020603050405020304" pitchFamily="18" charset="0"/>
                <a:ea typeface="ＭＳ Ｐゴシック" charset="0"/>
              </a:rPr>
              <a:t>S</a:t>
            </a:r>
            <a:r>
              <a:rPr lang="en-US" sz="100" dirty="0">
                <a:latin typeface="Times New Roman" panose="02020603050405020304" pitchFamily="18" charset="0"/>
                <a:ea typeface="ＭＳ Ｐゴシック" charset="0"/>
              </a:rPr>
              <a:t> </a:t>
            </a:r>
            <a:r>
              <a:rPr lang="en-US" dirty="0">
                <a:latin typeface="Times New Roman" panose="02020603050405020304" pitchFamily="18" charset="0"/>
                <a:ea typeface="ＭＳ Ｐゴシック" charset="0"/>
              </a:rPr>
              <a:t>L Record Format</a:t>
            </a:r>
          </a:p>
        </p:txBody>
      </p:sp>
      <p:pic>
        <p:nvPicPr>
          <p:cNvPr id="4" name="Picture 3" descr="A block has 3 rows. Row 2 is the largest. Row 1. There are 5 parts. 1 byte, content type. 2 bytes, S S L version. 3 bytes, length. part 4, is part of row 2. Row 2, data. Row 3, M A C."/>
          <p:cNvPicPr>
            <a:picLocks noChangeAspect="1"/>
          </p:cNvPicPr>
          <p:nvPr/>
        </p:nvPicPr>
        <p:blipFill>
          <a:blip r:embed="rId2"/>
          <a:stretch>
            <a:fillRect/>
          </a:stretch>
        </p:blipFill>
        <p:spPr>
          <a:xfrm>
            <a:off x="1212813" y="1542124"/>
            <a:ext cx="6718374" cy="3773751"/>
          </a:xfrm>
          <a:prstGeom prst="rect">
            <a:avLst/>
          </a:prstGeom>
        </p:spPr>
      </p:pic>
      <p:sp>
        <p:nvSpPr>
          <p:cNvPr id="3" name="Content Placeholder 2"/>
          <p:cNvSpPr>
            <a:spLocks noGrp="1"/>
          </p:cNvSpPr>
          <p:nvPr>
            <p:ph type="body" idx="1"/>
          </p:nvPr>
        </p:nvSpPr>
        <p:spPr>
          <a:xfrm>
            <a:off x="457200" y="5545349"/>
            <a:ext cx="7240137" cy="553968"/>
          </a:xfrm>
        </p:spPr>
        <p:txBody>
          <a:bodyPr wrap="square" lIns="91425" tIns="91425" rIns="91425" bIns="91425">
            <a:spAutoFit/>
          </a:bodyPr>
          <a:lstStyle/>
          <a:p>
            <a:pPr marL="0" lvl="0" indent="0" eaLnBrk="0" fontAlgn="base" hangingPunct="0">
              <a:spcAft>
                <a:spcPct val="0"/>
              </a:spcAft>
              <a:buNone/>
            </a:pPr>
            <a:r>
              <a:rPr lang="en-US" sz="2400" kern="1200" dirty="0">
                <a:solidFill>
                  <a:srgbClr val="000000"/>
                </a:solidFill>
                <a:latin typeface="Arial (Body)"/>
                <a:ea typeface="ＭＳ Ｐゴシック" charset="0"/>
              </a:rPr>
              <a:t>data and M</a:t>
            </a:r>
            <a:r>
              <a:rPr lang="en-US" sz="100" kern="1200" dirty="0">
                <a:solidFill>
                  <a:srgbClr val="000000"/>
                </a:solidFill>
                <a:latin typeface="Arial (Body)"/>
                <a:ea typeface="ＭＳ Ｐゴシック" charset="0"/>
              </a:rPr>
              <a:t> </a:t>
            </a:r>
            <a:r>
              <a:rPr lang="en-US" sz="2400" kern="1200" dirty="0">
                <a:solidFill>
                  <a:srgbClr val="000000"/>
                </a:solidFill>
                <a:latin typeface="Arial (Body)"/>
                <a:ea typeface="ＭＳ Ｐゴシック" charset="0"/>
              </a:rPr>
              <a:t>A</a:t>
            </a:r>
            <a:r>
              <a:rPr lang="en-US" sz="100" kern="1200" dirty="0">
                <a:solidFill>
                  <a:srgbClr val="000000"/>
                </a:solidFill>
                <a:latin typeface="Arial (Body)"/>
                <a:ea typeface="ＭＳ Ｐゴシック" charset="0"/>
              </a:rPr>
              <a:t> </a:t>
            </a:r>
            <a:r>
              <a:rPr lang="en-US" sz="2400" kern="1200" dirty="0">
                <a:solidFill>
                  <a:srgbClr val="000000"/>
                </a:solidFill>
                <a:latin typeface="Arial (Body)"/>
                <a:ea typeface="ＭＳ Ｐゴシック" charset="0"/>
              </a:rPr>
              <a:t>C encrypted (symmetric algorithm)</a:t>
            </a:r>
          </a:p>
        </p:txBody>
      </p:sp>
    </p:spTree>
    <p:extLst>
      <p:ext uri="{BB962C8B-B14F-4D97-AF65-F5344CB8AC3E}">
        <p14:creationId xmlns:p14="http://schemas.microsoft.com/office/powerpoint/2010/main" val="29905326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eaLnBrk="0" fontAlgn="base" hangingPunct="0">
              <a:spcBef>
                <a:spcPct val="0"/>
              </a:spcBef>
              <a:spcAft>
                <a:spcPct val="0"/>
              </a:spcAft>
              <a:buClrTx/>
            </a:pPr>
            <a:r>
              <a:rPr lang="en-US" altLang="en-US" dirty="0">
                <a:ea typeface="ＭＳ Ｐゴシック" charset="-128"/>
              </a:rPr>
              <a:t>Learning Objectives </a:t>
            </a:r>
            <a:r>
              <a:rPr lang="en-US" altLang="en-US" sz="2000" b="0" dirty="0">
                <a:ea typeface="ＭＳ Ｐゴシック" charset="-128"/>
              </a:rPr>
              <a:t>(2 of 9)</a:t>
            </a:r>
            <a:endParaRPr lang="en-US" sz="2000" b="0" dirty="0">
              <a:latin typeface="Times New Roman" panose="02020603050405020304" pitchFamily="18" charset="0"/>
              <a:ea typeface="ＭＳ Ｐゴシック" charset="0"/>
            </a:endParaRPr>
          </a:p>
        </p:txBody>
      </p:sp>
      <p:sp>
        <p:nvSpPr>
          <p:cNvPr id="3" name="Text Placeholder 2"/>
          <p:cNvSpPr>
            <a:spLocks noGrp="1"/>
          </p:cNvSpPr>
          <p:nvPr>
            <p:ph type="body" idx="1"/>
          </p:nvPr>
        </p:nvSpPr>
        <p:spPr>
          <a:xfrm>
            <a:off x="457200" y="1600200"/>
            <a:ext cx="8229600" cy="4485813"/>
          </a:xfrm>
        </p:spPr>
        <p:txBody>
          <a:bodyPr wrap="square" lIns="91425" tIns="91425" rIns="91425" bIns="91425">
            <a:spAutoFit/>
          </a:bodyPr>
          <a:lstStyle/>
          <a:p>
            <a:pPr marL="0" lvl="0" indent="0" eaLnBrk="0" fontAlgn="base" hangingPunct="0">
              <a:spcAft>
                <a:spcPct val="0"/>
              </a:spcAft>
              <a:buNone/>
            </a:pPr>
            <a:r>
              <a:rPr lang="en-US" sz="2400" b="1" dirty="0">
                <a:solidFill>
                  <a:schemeClr val="tx2"/>
                </a:solidFill>
                <a:latin typeface="+mn-lt"/>
                <a:ea typeface="ＭＳ Ｐゴシック" charset="0"/>
              </a:rPr>
              <a:t>8.1</a:t>
            </a:r>
            <a:r>
              <a:rPr lang="en-US" sz="2400" dirty="0">
                <a:solidFill>
                  <a:srgbClr val="000000"/>
                </a:solidFill>
                <a:latin typeface="+mn-lt"/>
                <a:ea typeface="ＭＳ Ｐゴシック" charset="0"/>
              </a:rPr>
              <a:t> What is network security?</a:t>
            </a:r>
          </a:p>
          <a:p>
            <a:pPr marL="0" lvl="0" indent="0" eaLnBrk="0" fontAlgn="base" hangingPunct="0">
              <a:spcAft>
                <a:spcPct val="0"/>
              </a:spcAft>
              <a:buNone/>
            </a:pPr>
            <a:r>
              <a:rPr lang="en-US" sz="2400" b="1" dirty="0">
                <a:solidFill>
                  <a:schemeClr val="tx2"/>
                </a:solidFill>
                <a:latin typeface="+mn-lt"/>
                <a:ea typeface="ＭＳ Ｐゴシック" charset="0"/>
              </a:rPr>
              <a:t>8.2</a:t>
            </a:r>
            <a:r>
              <a:rPr lang="en-US" sz="2400" dirty="0">
                <a:solidFill>
                  <a:srgbClr val="000000"/>
                </a:solidFill>
                <a:latin typeface="+mn-lt"/>
                <a:ea typeface="ＭＳ Ｐゴシック" charset="0"/>
              </a:rPr>
              <a:t> </a:t>
            </a:r>
            <a:r>
              <a:rPr lang="en-US" sz="2400" b="1" dirty="0">
                <a:solidFill>
                  <a:srgbClr val="000000"/>
                </a:solidFill>
                <a:latin typeface="+mn-lt"/>
                <a:ea typeface="ＭＳ Ｐゴシック" charset="0"/>
              </a:rPr>
              <a:t>Principles of cryptography</a:t>
            </a:r>
          </a:p>
          <a:p>
            <a:pPr marL="0" lvl="0" indent="0" eaLnBrk="0" fontAlgn="base" hangingPunct="0">
              <a:spcAft>
                <a:spcPct val="0"/>
              </a:spcAft>
              <a:buNone/>
            </a:pPr>
            <a:r>
              <a:rPr lang="en-US" sz="2400" b="1" dirty="0">
                <a:solidFill>
                  <a:schemeClr val="tx2"/>
                </a:solidFill>
                <a:latin typeface="+mn-lt"/>
                <a:ea typeface="ＭＳ Ｐゴシック" charset="0"/>
              </a:rPr>
              <a:t>8.3</a:t>
            </a:r>
            <a:r>
              <a:rPr lang="en-US" sz="2400" dirty="0">
                <a:solidFill>
                  <a:srgbClr val="000000"/>
                </a:solidFill>
                <a:latin typeface="+mn-lt"/>
                <a:ea typeface="ＭＳ Ｐゴシック" charset="0"/>
              </a:rPr>
              <a:t> Message integrity, authentication</a:t>
            </a:r>
          </a:p>
          <a:p>
            <a:pPr marL="0" lvl="0" indent="0" eaLnBrk="0" fontAlgn="base" hangingPunct="0">
              <a:spcAft>
                <a:spcPct val="0"/>
              </a:spcAft>
              <a:buNone/>
            </a:pPr>
            <a:r>
              <a:rPr lang="en-US" sz="2400" b="1" dirty="0">
                <a:solidFill>
                  <a:schemeClr val="tx2"/>
                </a:solidFill>
                <a:latin typeface="+mn-lt"/>
                <a:ea typeface="ＭＳ Ｐゴシック" charset="0"/>
              </a:rPr>
              <a:t>8.4</a:t>
            </a:r>
            <a:r>
              <a:rPr lang="en-US" sz="2400" dirty="0">
                <a:solidFill>
                  <a:srgbClr val="000000"/>
                </a:solidFill>
                <a:latin typeface="+mn-lt"/>
                <a:ea typeface="ＭＳ Ｐゴシック" charset="0"/>
              </a:rPr>
              <a:t> Securing e-mail</a:t>
            </a:r>
          </a:p>
          <a:p>
            <a:pPr marL="0" indent="0" eaLnBrk="0" fontAlgn="base" hangingPunct="0">
              <a:spcAft>
                <a:spcPct val="0"/>
              </a:spcAft>
              <a:buNone/>
            </a:pPr>
            <a:r>
              <a:rPr lang="en-US" sz="2400" b="1" dirty="0">
                <a:solidFill>
                  <a:schemeClr val="tx2"/>
                </a:solidFill>
                <a:latin typeface="+mn-lt"/>
                <a:ea typeface="ＭＳ Ｐゴシック" charset="0"/>
              </a:rPr>
              <a:t>8.5</a:t>
            </a:r>
            <a:r>
              <a:rPr lang="en-US" sz="2400" dirty="0">
                <a:solidFill>
                  <a:srgbClr val="000000"/>
                </a:solidFill>
                <a:latin typeface="+mn-lt"/>
                <a:ea typeface="ＭＳ Ｐゴシック" charset="0"/>
              </a:rPr>
              <a:t> Securing T</a:t>
            </a:r>
            <a:r>
              <a:rPr lang="en-US" sz="100" dirty="0">
                <a:solidFill>
                  <a:srgbClr val="000000"/>
                </a:solidFill>
                <a:latin typeface="+mn-lt"/>
                <a:ea typeface="ＭＳ Ｐゴシック" charset="0"/>
              </a:rPr>
              <a:t> </a:t>
            </a:r>
            <a:r>
              <a:rPr lang="en-US" sz="2400" dirty="0">
                <a:solidFill>
                  <a:srgbClr val="000000"/>
                </a:solidFill>
                <a:latin typeface="+mn-lt"/>
                <a:ea typeface="ＭＳ Ｐゴシック" charset="0"/>
              </a:rPr>
              <a:t>C</a:t>
            </a:r>
            <a:r>
              <a:rPr lang="en-US" sz="100" dirty="0">
                <a:solidFill>
                  <a:srgbClr val="000000"/>
                </a:solidFill>
                <a:latin typeface="+mn-lt"/>
                <a:ea typeface="ＭＳ Ｐゴシック" charset="0"/>
              </a:rPr>
              <a:t> </a:t>
            </a:r>
            <a:r>
              <a:rPr lang="en-US" sz="2400" dirty="0">
                <a:solidFill>
                  <a:srgbClr val="000000"/>
                </a:solidFill>
                <a:latin typeface="+mn-lt"/>
                <a:ea typeface="ＭＳ Ｐゴシック" charset="0"/>
              </a:rPr>
              <a:t>P </a:t>
            </a:r>
            <a:r>
              <a:rPr lang="en-US" sz="2400" dirty="0">
                <a:latin typeface="+mn-lt"/>
              </a:rPr>
              <a:t>connections: S</a:t>
            </a:r>
            <a:r>
              <a:rPr lang="en-US" sz="100" dirty="0">
                <a:latin typeface="+mn-lt"/>
              </a:rPr>
              <a:t> </a:t>
            </a:r>
            <a:r>
              <a:rPr lang="en-US" sz="2400" dirty="0">
                <a:latin typeface="+mn-lt"/>
              </a:rPr>
              <a:t>S</a:t>
            </a:r>
            <a:r>
              <a:rPr lang="en-US" sz="100" dirty="0">
                <a:latin typeface="+mn-lt"/>
              </a:rPr>
              <a:t> </a:t>
            </a:r>
            <a:r>
              <a:rPr lang="en-US" sz="2400" dirty="0">
                <a:latin typeface="+mn-lt"/>
              </a:rPr>
              <a:t>L</a:t>
            </a:r>
            <a:endParaRPr lang="en-US" sz="2400" dirty="0">
              <a:solidFill>
                <a:srgbClr val="000000"/>
              </a:solidFill>
              <a:latin typeface="+mn-lt"/>
              <a:ea typeface="ＭＳ Ｐゴシック" charset="0"/>
            </a:endParaRPr>
          </a:p>
          <a:p>
            <a:pPr marL="0" lvl="0" indent="0" eaLnBrk="0" fontAlgn="base" hangingPunct="0">
              <a:spcAft>
                <a:spcPct val="0"/>
              </a:spcAft>
              <a:buNone/>
            </a:pPr>
            <a:r>
              <a:rPr lang="en-US" sz="2400" b="1" dirty="0">
                <a:solidFill>
                  <a:schemeClr val="tx2"/>
                </a:solidFill>
                <a:latin typeface="+mn-lt"/>
                <a:ea typeface="ＭＳ Ｐゴシック" charset="0"/>
              </a:rPr>
              <a:t>8.6</a:t>
            </a:r>
            <a:r>
              <a:rPr lang="en-US" sz="2400" dirty="0">
                <a:solidFill>
                  <a:srgbClr val="000000"/>
                </a:solidFill>
                <a:latin typeface="+mn-lt"/>
                <a:ea typeface="ＭＳ Ｐゴシック" charset="0"/>
              </a:rPr>
              <a:t> Network layer security: IPsec</a:t>
            </a:r>
          </a:p>
          <a:p>
            <a:pPr marL="0" lvl="0" indent="0" eaLnBrk="0" fontAlgn="base" hangingPunct="0">
              <a:spcAft>
                <a:spcPct val="0"/>
              </a:spcAft>
              <a:buNone/>
            </a:pPr>
            <a:r>
              <a:rPr lang="en-US" sz="2400" b="1" dirty="0">
                <a:solidFill>
                  <a:schemeClr val="tx2"/>
                </a:solidFill>
                <a:latin typeface="+mn-lt"/>
                <a:ea typeface="ＭＳ Ｐゴシック" charset="0"/>
              </a:rPr>
              <a:t>8.7</a:t>
            </a:r>
            <a:r>
              <a:rPr lang="en-US" sz="2400" dirty="0">
                <a:solidFill>
                  <a:srgbClr val="000000"/>
                </a:solidFill>
                <a:latin typeface="+mn-lt"/>
                <a:ea typeface="ＭＳ Ｐゴシック" charset="0"/>
              </a:rPr>
              <a:t> Securing wireless LANs</a:t>
            </a:r>
          </a:p>
          <a:p>
            <a:pPr marL="0" lvl="0" indent="0" eaLnBrk="0" fontAlgn="base" hangingPunct="0">
              <a:spcAft>
                <a:spcPct val="0"/>
              </a:spcAft>
              <a:buNone/>
            </a:pPr>
            <a:r>
              <a:rPr lang="en-US" sz="2400" b="1" dirty="0">
                <a:solidFill>
                  <a:schemeClr val="tx2"/>
                </a:solidFill>
                <a:latin typeface="+mn-lt"/>
                <a:ea typeface="ＭＳ Ｐゴシック" charset="0"/>
              </a:rPr>
              <a:t>8.8</a:t>
            </a:r>
            <a:r>
              <a:rPr lang="en-US" sz="2400" b="1" dirty="0">
                <a:solidFill>
                  <a:srgbClr val="000000"/>
                </a:solidFill>
                <a:latin typeface="+mn-lt"/>
                <a:ea typeface="ＭＳ Ｐゴシック" charset="0"/>
              </a:rPr>
              <a:t> </a:t>
            </a:r>
            <a:r>
              <a:rPr lang="en-US" sz="2400" dirty="0">
                <a:solidFill>
                  <a:srgbClr val="000000"/>
                </a:solidFill>
                <a:latin typeface="+mn-lt"/>
                <a:ea typeface="ＭＳ Ｐゴシック" charset="0"/>
              </a:rPr>
              <a:t>Operational security: firewalls and I</a:t>
            </a:r>
            <a:r>
              <a:rPr lang="en-US" sz="100" dirty="0">
                <a:solidFill>
                  <a:srgbClr val="000000"/>
                </a:solidFill>
                <a:latin typeface="+mn-lt"/>
                <a:ea typeface="ＭＳ Ｐゴシック" charset="0"/>
              </a:rPr>
              <a:t> </a:t>
            </a:r>
            <a:r>
              <a:rPr lang="en-US" sz="2400" dirty="0">
                <a:solidFill>
                  <a:srgbClr val="000000"/>
                </a:solidFill>
                <a:latin typeface="+mn-lt"/>
                <a:ea typeface="ＭＳ Ｐゴシック" charset="0"/>
              </a:rPr>
              <a:t>D</a:t>
            </a:r>
            <a:r>
              <a:rPr lang="en-US" sz="100" dirty="0">
                <a:solidFill>
                  <a:srgbClr val="000000"/>
                </a:solidFill>
                <a:latin typeface="+mn-lt"/>
                <a:ea typeface="ＭＳ Ｐゴシック" charset="0"/>
              </a:rPr>
              <a:t> </a:t>
            </a:r>
            <a:r>
              <a:rPr lang="en-US" sz="2400" dirty="0">
                <a:solidFill>
                  <a:srgbClr val="000000"/>
                </a:solidFill>
                <a:latin typeface="+mn-lt"/>
                <a:ea typeface="ＭＳ Ｐゴシック" charset="0"/>
              </a:rPr>
              <a:t>S</a:t>
            </a:r>
          </a:p>
        </p:txBody>
      </p:sp>
    </p:spTree>
    <p:extLst>
      <p:ext uri="{BB962C8B-B14F-4D97-AF65-F5344CB8AC3E}">
        <p14:creationId xmlns:p14="http://schemas.microsoft.com/office/powerpoint/2010/main" val="379654626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eaLnBrk="0" fontAlgn="base" hangingPunct="0">
              <a:spcBef>
                <a:spcPct val="0"/>
              </a:spcBef>
              <a:spcAft>
                <a:spcPct val="0"/>
              </a:spcAft>
              <a:buClrTx/>
            </a:pPr>
            <a:r>
              <a:rPr lang="en-US" dirty="0">
                <a:latin typeface="Times New Roman" panose="02020603050405020304" pitchFamily="18" charset="0"/>
                <a:ea typeface="ＭＳ Ｐゴシック" charset="0"/>
              </a:rPr>
              <a:t>Real S</a:t>
            </a:r>
            <a:r>
              <a:rPr lang="en-US" sz="100" dirty="0">
                <a:latin typeface="Times New Roman" panose="02020603050405020304" pitchFamily="18" charset="0"/>
                <a:ea typeface="ＭＳ Ｐゴシック" charset="0"/>
              </a:rPr>
              <a:t> </a:t>
            </a:r>
            <a:r>
              <a:rPr lang="en-US" dirty="0">
                <a:latin typeface="Times New Roman" panose="02020603050405020304" pitchFamily="18" charset="0"/>
                <a:ea typeface="ＭＳ Ｐゴシック" charset="0"/>
              </a:rPr>
              <a:t>S</a:t>
            </a:r>
            <a:r>
              <a:rPr lang="en-US" sz="100" dirty="0">
                <a:latin typeface="Times New Roman" panose="02020603050405020304" pitchFamily="18" charset="0"/>
                <a:ea typeface="ＭＳ Ｐゴシック" charset="0"/>
              </a:rPr>
              <a:t> </a:t>
            </a:r>
            <a:r>
              <a:rPr lang="en-US" dirty="0">
                <a:latin typeface="Times New Roman" panose="02020603050405020304" pitchFamily="18" charset="0"/>
                <a:ea typeface="ＭＳ Ｐゴシック" charset="0"/>
              </a:rPr>
              <a:t>L Connection</a:t>
            </a:r>
          </a:p>
        </p:txBody>
      </p:sp>
      <p:pic>
        <p:nvPicPr>
          <p:cNvPr id="7" name="Picture 6" descr="Alice and Bob are beside each other. There are 12 arrows bouncing between them like zig zags. From arrow 6 onwards is encrypted. Alice. Arrow 1. Handshake, Client Hello. Bob. Arrow 2. Handshake, Server Hello. Arrow 3. Handshake, Certificate. Arrow 4. Handshake, Sever Hello Done. Alice. Arrow 5. Handshake, Client Key Exchange. Arrow 6. Change Cipher Spec. Arrow 7. Handshake, Finished. Bob. Arrow 8. Change Cipher Spec. Arrow 9. Handshake, finished. Alice. Arrow 10. Application underscore data. Bob. Arrow 11. Application underscore data. Alice. T C P F I N follows. Arrow 12. Alert, warning comma close underscore notify. "/>
          <p:cNvPicPr>
            <a:picLocks noChangeAspect="1"/>
          </p:cNvPicPr>
          <p:nvPr/>
        </p:nvPicPr>
        <p:blipFill>
          <a:blip r:embed="rId2"/>
          <a:stretch>
            <a:fillRect/>
          </a:stretch>
        </p:blipFill>
        <p:spPr>
          <a:xfrm>
            <a:off x="1832307" y="1626304"/>
            <a:ext cx="5479385" cy="4551428"/>
          </a:xfrm>
          <a:prstGeom prst="rect">
            <a:avLst/>
          </a:prstGeom>
        </p:spPr>
      </p:pic>
    </p:spTree>
    <p:extLst>
      <p:ext uri="{BB962C8B-B14F-4D97-AF65-F5344CB8AC3E}">
        <p14:creationId xmlns:p14="http://schemas.microsoft.com/office/powerpoint/2010/main" val="150901457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eaLnBrk="0" fontAlgn="base" hangingPunct="0">
              <a:spcBef>
                <a:spcPct val="0"/>
              </a:spcBef>
              <a:spcAft>
                <a:spcPct val="0"/>
              </a:spcAft>
              <a:buClrTx/>
            </a:pPr>
            <a:r>
              <a:rPr lang="en-US" dirty="0">
                <a:latin typeface="Times New Roman" panose="02020603050405020304" pitchFamily="18" charset="0"/>
                <a:ea typeface="ＭＳ Ｐゴシック" charset="0"/>
              </a:rPr>
              <a:t>Key Derivation</a:t>
            </a:r>
          </a:p>
        </p:txBody>
      </p:sp>
      <p:sp>
        <p:nvSpPr>
          <p:cNvPr id="3" name="Text Placeholder 2"/>
          <p:cNvSpPr>
            <a:spLocks noGrp="1"/>
          </p:cNvSpPr>
          <p:nvPr>
            <p:ph type="body" idx="1"/>
          </p:nvPr>
        </p:nvSpPr>
        <p:spPr/>
        <p:txBody>
          <a:bodyPr wrap="square" lIns="91425" tIns="91425" rIns="91425" bIns="91425">
            <a:spAutoFit/>
          </a:bodyPr>
          <a:lstStyle/>
          <a:p>
            <a:pPr marL="255651" lvl="0" indent="-255651" eaLnBrk="0" fontAlgn="base" hangingPunct="0">
              <a:spcAft>
                <a:spcPct val="0"/>
              </a:spcAft>
              <a:buFont typeface="Arial" panose="020B0604020202020204" pitchFamily="34" charset="0"/>
              <a:buChar char="•"/>
            </a:pPr>
            <a:r>
              <a:rPr lang="en-US" sz="1800" dirty="0">
                <a:solidFill>
                  <a:srgbClr val="000000"/>
                </a:solidFill>
                <a:latin typeface="+mn-lt"/>
                <a:ea typeface="ＭＳ Ｐゴシック" charset="0"/>
              </a:rPr>
              <a:t>client nonce, server nonce, and pre-master secret input into pseudo random-number generator.</a:t>
            </a:r>
          </a:p>
          <a:p>
            <a:pPr marL="741553" lvl="1" indent="-284353" eaLnBrk="0" fontAlgn="base" hangingPunct="0">
              <a:spcAft>
                <a:spcPct val="0"/>
              </a:spcAft>
              <a:buFont typeface="Arial" panose="020B0604020202020204" pitchFamily="34" charset="0"/>
              <a:buChar char="–"/>
            </a:pPr>
            <a:r>
              <a:rPr lang="en-US" sz="1800" dirty="0">
                <a:solidFill>
                  <a:srgbClr val="000000"/>
                </a:solidFill>
                <a:latin typeface="+mn-lt"/>
                <a:ea typeface="ＭＳ Ｐゴシック" charset="0"/>
              </a:rPr>
              <a:t>produces master secret</a:t>
            </a:r>
          </a:p>
          <a:p>
            <a:pPr marL="255651" lvl="0" indent="-255651" eaLnBrk="0" fontAlgn="base" hangingPunct="0">
              <a:spcAft>
                <a:spcPct val="0"/>
              </a:spcAft>
              <a:buFont typeface="Arial" panose="020B0604020202020204" pitchFamily="34" charset="0"/>
              <a:buChar char="•"/>
            </a:pPr>
            <a:r>
              <a:rPr lang="en-US" sz="1800" dirty="0">
                <a:solidFill>
                  <a:srgbClr val="000000"/>
                </a:solidFill>
                <a:latin typeface="+mn-lt"/>
                <a:ea typeface="ＭＳ Ｐゴシック" charset="0"/>
              </a:rPr>
              <a:t>master secret and new nonces input into another random-number generator: “</a:t>
            </a:r>
            <a:r>
              <a:rPr lang="en-US" altLang="ja-JP" sz="1800" dirty="0">
                <a:solidFill>
                  <a:srgbClr val="000000"/>
                </a:solidFill>
                <a:latin typeface="+mn-lt"/>
                <a:ea typeface="ＭＳ Ｐゴシック" charset="0"/>
              </a:rPr>
              <a:t>key block”</a:t>
            </a:r>
          </a:p>
          <a:p>
            <a:pPr marL="741553" lvl="1" indent="-284353" eaLnBrk="0" fontAlgn="base" hangingPunct="0">
              <a:spcAft>
                <a:spcPct val="0"/>
              </a:spcAft>
              <a:buFont typeface="Arial" panose="020B0604020202020204" pitchFamily="34" charset="0"/>
              <a:buChar char="–"/>
            </a:pPr>
            <a:r>
              <a:rPr lang="en-US" sz="1800" dirty="0">
                <a:solidFill>
                  <a:srgbClr val="000000"/>
                </a:solidFill>
                <a:latin typeface="+mn-lt"/>
                <a:ea typeface="ＭＳ Ｐゴシック" charset="0"/>
              </a:rPr>
              <a:t>because of resumption: T</a:t>
            </a:r>
            <a:r>
              <a:rPr lang="en-US" sz="100" dirty="0">
                <a:solidFill>
                  <a:srgbClr val="000000"/>
                </a:solidFill>
                <a:latin typeface="+mn-lt"/>
                <a:ea typeface="ＭＳ Ｐゴシック" charset="0"/>
              </a:rPr>
              <a:t> </a:t>
            </a:r>
            <a:r>
              <a:rPr lang="en-US" sz="1800" dirty="0">
                <a:solidFill>
                  <a:srgbClr val="000000"/>
                </a:solidFill>
                <a:latin typeface="+mn-lt"/>
                <a:ea typeface="ＭＳ Ｐゴシック" charset="0"/>
              </a:rPr>
              <a:t>B</a:t>
            </a:r>
            <a:r>
              <a:rPr lang="en-US" sz="100" dirty="0">
                <a:solidFill>
                  <a:srgbClr val="000000"/>
                </a:solidFill>
                <a:latin typeface="+mn-lt"/>
                <a:ea typeface="ＭＳ Ｐゴシック" charset="0"/>
              </a:rPr>
              <a:t> </a:t>
            </a:r>
            <a:r>
              <a:rPr lang="en-US" sz="1800" dirty="0">
                <a:solidFill>
                  <a:srgbClr val="000000"/>
                </a:solidFill>
                <a:latin typeface="+mn-lt"/>
                <a:ea typeface="ＭＳ Ｐゴシック" charset="0"/>
              </a:rPr>
              <a:t>D</a:t>
            </a:r>
          </a:p>
          <a:p>
            <a:pPr marL="255651" lvl="0" indent="-255651" eaLnBrk="0" fontAlgn="base" hangingPunct="0">
              <a:spcAft>
                <a:spcPct val="0"/>
              </a:spcAft>
              <a:buFont typeface="Arial" panose="020B0604020202020204" pitchFamily="34" charset="0"/>
              <a:buChar char="•"/>
            </a:pPr>
            <a:r>
              <a:rPr lang="en-US" sz="1800" dirty="0">
                <a:solidFill>
                  <a:srgbClr val="000000"/>
                </a:solidFill>
                <a:latin typeface="+mn-lt"/>
                <a:ea typeface="ＭＳ Ｐゴシック" charset="0"/>
              </a:rPr>
              <a:t>key block sliced and diced:</a:t>
            </a:r>
          </a:p>
          <a:p>
            <a:pPr marL="741553" lvl="1" indent="-284353" eaLnBrk="0" fontAlgn="base" hangingPunct="0">
              <a:spcAft>
                <a:spcPct val="0"/>
              </a:spcAft>
              <a:buFont typeface="Arial" panose="020B0604020202020204" pitchFamily="34" charset="0"/>
              <a:buChar char="–"/>
            </a:pPr>
            <a:r>
              <a:rPr lang="en-US" sz="1800" dirty="0">
                <a:solidFill>
                  <a:srgbClr val="000000"/>
                </a:solidFill>
                <a:latin typeface="+mn-lt"/>
                <a:ea typeface="ＭＳ Ｐゴシック" charset="0"/>
              </a:rPr>
              <a:t>client M</a:t>
            </a:r>
            <a:r>
              <a:rPr lang="en-US" sz="100" dirty="0">
                <a:solidFill>
                  <a:srgbClr val="000000"/>
                </a:solidFill>
                <a:latin typeface="+mn-lt"/>
                <a:ea typeface="ＭＳ Ｐゴシック" charset="0"/>
              </a:rPr>
              <a:t> </a:t>
            </a:r>
            <a:r>
              <a:rPr lang="en-US" sz="1800" dirty="0">
                <a:solidFill>
                  <a:srgbClr val="000000"/>
                </a:solidFill>
                <a:latin typeface="+mn-lt"/>
                <a:ea typeface="ＭＳ Ｐゴシック" charset="0"/>
              </a:rPr>
              <a:t>A</a:t>
            </a:r>
            <a:r>
              <a:rPr lang="en-US" sz="100" dirty="0">
                <a:solidFill>
                  <a:srgbClr val="000000"/>
                </a:solidFill>
                <a:latin typeface="+mn-lt"/>
                <a:ea typeface="ＭＳ Ｐゴシック" charset="0"/>
              </a:rPr>
              <a:t> </a:t>
            </a:r>
            <a:r>
              <a:rPr lang="en-US" sz="1800" dirty="0">
                <a:solidFill>
                  <a:srgbClr val="000000"/>
                </a:solidFill>
                <a:latin typeface="+mn-lt"/>
                <a:ea typeface="ＭＳ Ｐゴシック" charset="0"/>
              </a:rPr>
              <a:t>C key</a:t>
            </a:r>
          </a:p>
          <a:p>
            <a:pPr marL="741553" lvl="1" indent="-284353" eaLnBrk="0" fontAlgn="base" hangingPunct="0">
              <a:spcAft>
                <a:spcPct val="0"/>
              </a:spcAft>
              <a:buFont typeface="Arial" panose="020B0604020202020204" pitchFamily="34" charset="0"/>
              <a:buChar char="–"/>
            </a:pPr>
            <a:r>
              <a:rPr lang="en-US" sz="1800" dirty="0">
                <a:solidFill>
                  <a:srgbClr val="000000"/>
                </a:solidFill>
                <a:latin typeface="+mn-lt"/>
                <a:ea typeface="ＭＳ Ｐゴシック" charset="0"/>
              </a:rPr>
              <a:t>server M</a:t>
            </a:r>
            <a:r>
              <a:rPr lang="en-US" sz="100" dirty="0">
                <a:solidFill>
                  <a:srgbClr val="000000"/>
                </a:solidFill>
                <a:latin typeface="+mn-lt"/>
                <a:ea typeface="ＭＳ Ｐゴシック" charset="0"/>
              </a:rPr>
              <a:t> </a:t>
            </a:r>
            <a:r>
              <a:rPr lang="en-US" sz="1800" dirty="0">
                <a:solidFill>
                  <a:srgbClr val="000000"/>
                </a:solidFill>
                <a:latin typeface="+mn-lt"/>
                <a:ea typeface="ＭＳ Ｐゴシック" charset="0"/>
              </a:rPr>
              <a:t>A</a:t>
            </a:r>
            <a:r>
              <a:rPr lang="en-US" sz="100" dirty="0">
                <a:solidFill>
                  <a:srgbClr val="000000"/>
                </a:solidFill>
                <a:latin typeface="+mn-lt"/>
                <a:ea typeface="ＭＳ Ｐゴシック" charset="0"/>
              </a:rPr>
              <a:t> </a:t>
            </a:r>
            <a:r>
              <a:rPr lang="en-US" sz="1800" dirty="0">
                <a:solidFill>
                  <a:srgbClr val="000000"/>
                </a:solidFill>
                <a:latin typeface="+mn-lt"/>
                <a:ea typeface="ＭＳ Ｐゴシック" charset="0"/>
              </a:rPr>
              <a:t>C key</a:t>
            </a:r>
          </a:p>
          <a:p>
            <a:pPr marL="741553" lvl="1" indent="-284353" eaLnBrk="0" fontAlgn="base" hangingPunct="0">
              <a:spcAft>
                <a:spcPct val="0"/>
              </a:spcAft>
              <a:buFont typeface="Arial" panose="020B0604020202020204" pitchFamily="34" charset="0"/>
              <a:buChar char="–"/>
            </a:pPr>
            <a:r>
              <a:rPr lang="en-US" sz="1800" dirty="0">
                <a:solidFill>
                  <a:srgbClr val="000000"/>
                </a:solidFill>
                <a:latin typeface="+mn-lt"/>
                <a:ea typeface="ＭＳ Ｐゴシック" charset="0"/>
              </a:rPr>
              <a:t>client encryption key</a:t>
            </a:r>
          </a:p>
          <a:p>
            <a:pPr marL="741553" lvl="1" indent="-284353" eaLnBrk="0" fontAlgn="base" hangingPunct="0">
              <a:spcAft>
                <a:spcPct val="0"/>
              </a:spcAft>
              <a:buFont typeface="Arial" panose="020B0604020202020204" pitchFamily="34" charset="0"/>
              <a:buChar char="–"/>
            </a:pPr>
            <a:r>
              <a:rPr lang="en-US" sz="1800" dirty="0">
                <a:solidFill>
                  <a:srgbClr val="000000"/>
                </a:solidFill>
                <a:latin typeface="+mn-lt"/>
                <a:ea typeface="ＭＳ Ｐゴシック" charset="0"/>
              </a:rPr>
              <a:t>server encryption key</a:t>
            </a:r>
          </a:p>
          <a:p>
            <a:pPr marL="741553" lvl="1" indent="-284353" eaLnBrk="0" fontAlgn="base" hangingPunct="0">
              <a:spcAft>
                <a:spcPct val="0"/>
              </a:spcAft>
              <a:buFont typeface="Arial" panose="020B0604020202020204" pitchFamily="34" charset="0"/>
              <a:buChar char="–"/>
            </a:pPr>
            <a:r>
              <a:rPr lang="en-US" sz="1800" dirty="0">
                <a:solidFill>
                  <a:srgbClr val="000000"/>
                </a:solidFill>
                <a:latin typeface="+mn-lt"/>
                <a:ea typeface="ＭＳ Ｐゴシック" charset="0"/>
              </a:rPr>
              <a:t>client initialization vector (I</a:t>
            </a:r>
            <a:r>
              <a:rPr lang="en-US" sz="100" dirty="0">
                <a:solidFill>
                  <a:srgbClr val="000000"/>
                </a:solidFill>
                <a:latin typeface="+mn-lt"/>
                <a:ea typeface="ＭＳ Ｐゴシック" charset="0"/>
              </a:rPr>
              <a:t> </a:t>
            </a:r>
            <a:r>
              <a:rPr lang="en-US" sz="1800" dirty="0">
                <a:solidFill>
                  <a:srgbClr val="000000"/>
                </a:solidFill>
                <a:latin typeface="+mn-lt"/>
                <a:ea typeface="ＭＳ Ｐゴシック" charset="0"/>
              </a:rPr>
              <a:t>V)</a:t>
            </a:r>
          </a:p>
          <a:p>
            <a:pPr marL="741553" lvl="1" indent="-284353" eaLnBrk="0" fontAlgn="base" hangingPunct="0">
              <a:spcAft>
                <a:spcPct val="0"/>
              </a:spcAft>
              <a:buFont typeface="Arial" panose="020B0604020202020204" pitchFamily="34" charset="0"/>
              <a:buChar char="–"/>
            </a:pPr>
            <a:r>
              <a:rPr lang="en-US" sz="1800" dirty="0">
                <a:solidFill>
                  <a:srgbClr val="000000"/>
                </a:solidFill>
                <a:latin typeface="+mn-lt"/>
                <a:ea typeface="ＭＳ Ｐゴシック" charset="0"/>
              </a:rPr>
              <a:t>server initialization vector (I</a:t>
            </a:r>
            <a:r>
              <a:rPr lang="en-US" sz="100" dirty="0">
                <a:solidFill>
                  <a:srgbClr val="000000"/>
                </a:solidFill>
                <a:latin typeface="+mn-lt"/>
                <a:ea typeface="ＭＳ Ｐゴシック" charset="0"/>
              </a:rPr>
              <a:t> </a:t>
            </a:r>
            <a:r>
              <a:rPr lang="en-US" sz="1800" dirty="0">
                <a:solidFill>
                  <a:srgbClr val="000000"/>
                </a:solidFill>
                <a:latin typeface="+mn-lt"/>
                <a:ea typeface="ＭＳ Ｐゴシック" charset="0"/>
              </a:rPr>
              <a:t>V)</a:t>
            </a:r>
          </a:p>
        </p:txBody>
      </p:sp>
    </p:spTree>
    <p:extLst>
      <p:ext uri="{BB962C8B-B14F-4D97-AF65-F5344CB8AC3E}">
        <p14:creationId xmlns:p14="http://schemas.microsoft.com/office/powerpoint/2010/main" val="326925588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eaLnBrk="0" fontAlgn="base" hangingPunct="0">
              <a:spcBef>
                <a:spcPct val="0"/>
              </a:spcBef>
              <a:spcAft>
                <a:spcPct val="0"/>
              </a:spcAft>
              <a:buClrTx/>
            </a:pPr>
            <a:r>
              <a:rPr lang="en-US" altLang="en-US" dirty="0">
                <a:ea typeface="ＭＳ Ｐゴシック" charset="-128"/>
              </a:rPr>
              <a:t>Learning Objectives </a:t>
            </a:r>
            <a:r>
              <a:rPr lang="en-US" altLang="en-US" sz="2000" b="0" dirty="0">
                <a:ea typeface="ＭＳ Ｐゴシック" charset="-128"/>
              </a:rPr>
              <a:t>(7 of 9)</a:t>
            </a:r>
            <a:endParaRPr lang="en-US" sz="2000" b="0" dirty="0">
              <a:latin typeface="Times New Roman" panose="02020603050405020304" pitchFamily="18" charset="0"/>
              <a:ea typeface="ＭＳ Ｐゴシック" charset="0"/>
            </a:endParaRPr>
          </a:p>
        </p:txBody>
      </p:sp>
      <p:sp>
        <p:nvSpPr>
          <p:cNvPr id="3" name="Text Placeholder 2"/>
          <p:cNvSpPr>
            <a:spLocks noGrp="1"/>
          </p:cNvSpPr>
          <p:nvPr>
            <p:ph type="body" idx="1"/>
          </p:nvPr>
        </p:nvSpPr>
        <p:spPr>
          <a:xfrm>
            <a:off x="457200" y="1600200"/>
            <a:ext cx="8229600" cy="4485813"/>
          </a:xfrm>
        </p:spPr>
        <p:txBody>
          <a:bodyPr wrap="square" lIns="91425" tIns="91425" rIns="91425" bIns="91425">
            <a:spAutoFit/>
          </a:bodyPr>
          <a:lstStyle/>
          <a:p>
            <a:pPr marL="0" lvl="0" indent="0" eaLnBrk="0" fontAlgn="base" hangingPunct="0">
              <a:spcAft>
                <a:spcPct val="0"/>
              </a:spcAft>
              <a:buNone/>
            </a:pPr>
            <a:r>
              <a:rPr lang="en-US" sz="2400" b="1" dirty="0">
                <a:solidFill>
                  <a:schemeClr val="tx2"/>
                </a:solidFill>
                <a:latin typeface="Arial (Body)"/>
                <a:ea typeface="ＭＳ Ｐゴシック" charset="0"/>
              </a:rPr>
              <a:t>8.1</a:t>
            </a:r>
            <a:r>
              <a:rPr lang="en-US" sz="2400" dirty="0">
                <a:solidFill>
                  <a:srgbClr val="000000"/>
                </a:solidFill>
                <a:latin typeface="Arial (Body)"/>
                <a:ea typeface="ＭＳ Ｐゴシック" charset="0"/>
              </a:rPr>
              <a:t> What is network security?</a:t>
            </a:r>
          </a:p>
          <a:p>
            <a:pPr marL="0" lvl="0" indent="0" eaLnBrk="0" fontAlgn="base" hangingPunct="0">
              <a:spcAft>
                <a:spcPct val="0"/>
              </a:spcAft>
              <a:buNone/>
            </a:pPr>
            <a:r>
              <a:rPr lang="en-US" sz="2400" b="1" dirty="0">
                <a:solidFill>
                  <a:schemeClr val="tx2"/>
                </a:solidFill>
                <a:latin typeface="Arial (Body)"/>
                <a:ea typeface="ＭＳ Ｐゴシック" charset="0"/>
              </a:rPr>
              <a:t>8.2</a:t>
            </a:r>
            <a:r>
              <a:rPr lang="en-US" sz="2400" dirty="0">
                <a:solidFill>
                  <a:srgbClr val="000000"/>
                </a:solidFill>
                <a:latin typeface="Arial (Body)"/>
                <a:ea typeface="ＭＳ Ｐゴシック" charset="0"/>
              </a:rPr>
              <a:t> Principles of cryptography</a:t>
            </a:r>
          </a:p>
          <a:p>
            <a:pPr marL="0" lvl="0" indent="0" eaLnBrk="0" fontAlgn="base" hangingPunct="0">
              <a:spcAft>
                <a:spcPct val="0"/>
              </a:spcAft>
              <a:buNone/>
            </a:pPr>
            <a:r>
              <a:rPr lang="en-US" sz="2400" b="1" dirty="0">
                <a:solidFill>
                  <a:schemeClr val="tx2"/>
                </a:solidFill>
                <a:latin typeface="Arial (Body)"/>
                <a:ea typeface="ＭＳ Ｐゴシック" charset="0"/>
              </a:rPr>
              <a:t>8.3</a:t>
            </a:r>
            <a:r>
              <a:rPr lang="en-US" sz="2400" dirty="0">
                <a:solidFill>
                  <a:srgbClr val="000000"/>
                </a:solidFill>
                <a:latin typeface="Arial (Body)"/>
                <a:ea typeface="ＭＳ Ｐゴシック" charset="0"/>
              </a:rPr>
              <a:t> Message integrity, authentication</a:t>
            </a:r>
          </a:p>
          <a:p>
            <a:pPr marL="0" lvl="0" indent="0" eaLnBrk="0" fontAlgn="base" hangingPunct="0">
              <a:spcAft>
                <a:spcPct val="0"/>
              </a:spcAft>
              <a:buNone/>
            </a:pPr>
            <a:r>
              <a:rPr lang="en-US" sz="2400" b="1" dirty="0">
                <a:solidFill>
                  <a:schemeClr val="tx2"/>
                </a:solidFill>
                <a:latin typeface="Arial (Body)"/>
                <a:ea typeface="ＭＳ Ｐゴシック" charset="0"/>
              </a:rPr>
              <a:t>8.4</a:t>
            </a:r>
            <a:r>
              <a:rPr lang="en-US" sz="2400" dirty="0">
                <a:solidFill>
                  <a:srgbClr val="000000"/>
                </a:solidFill>
                <a:latin typeface="Arial (Body)"/>
                <a:ea typeface="ＭＳ Ｐゴシック" charset="0"/>
              </a:rPr>
              <a:t> Securing e-mail</a:t>
            </a:r>
          </a:p>
          <a:p>
            <a:pPr marL="0" indent="0" eaLnBrk="0" fontAlgn="base" hangingPunct="0">
              <a:spcAft>
                <a:spcPct val="0"/>
              </a:spcAft>
              <a:buNone/>
            </a:pPr>
            <a:r>
              <a:rPr lang="en-US" sz="2400" b="1" dirty="0">
                <a:solidFill>
                  <a:schemeClr val="tx2"/>
                </a:solidFill>
                <a:latin typeface="Arial (Body)"/>
                <a:ea typeface="ＭＳ Ｐゴシック" charset="0"/>
              </a:rPr>
              <a:t>8.5</a:t>
            </a:r>
            <a:r>
              <a:rPr lang="en-US" sz="2400" dirty="0">
                <a:solidFill>
                  <a:srgbClr val="000000"/>
                </a:solidFill>
                <a:latin typeface="Arial (Body)"/>
                <a:ea typeface="ＭＳ Ｐゴシック" charset="0"/>
              </a:rPr>
              <a:t> Securing T</a:t>
            </a:r>
            <a:r>
              <a:rPr lang="en-US" sz="100" dirty="0">
                <a:solidFill>
                  <a:srgbClr val="000000"/>
                </a:solidFill>
                <a:latin typeface="Arial (Body)"/>
                <a:ea typeface="ＭＳ Ｐゴシック" charset="0"/>
              </a:rPr>
              <a:t> </a:t>
            </a:r>
            <a:r>
              <a:rPr lang="en-US" sz="2400" dirty="0">
                <a:solidFill>
                  <a:srgbClr val="000000"/>
                </a:solidFill>
                <a:latin typeface="Arial (Body)"/>
                <a:ea typeface="ＭＳ Ｐゴシック" charset="0"/>
              </a:rPr>
              <a:t>C</a:t>
            </a:r>
            <a:r>
              <a:rPr lang="en-US" sz="100" dirty="0">
                <a:solidFill>
                  <a:srgbClr val="000000"/>
                </a:solidFill>
                <a:latin typeface="Arial (Body)"/>
                <a:ea typeface="ＭＳ Ｐゴシック" charset="0"/>
              </a:rPr>
              <a:t> </a:t>
            </a:r>
            <a:r>
              <a:rPr lang="en-US" sz="2400" dirty="0">
                <a:solidFill>
                  <a:srgbClr val="000000"/>
                </a:solidFill>
                <a:latin typeface="Arial (Body)"/>
                <a:ea typeface="ＭＳ Ｐゴシック" charset="0"/>
              </a:rPr>
              <a:t>P connections: S</a:t>
            </a:r>
            <a:r>
              <a:rPr lang="en-US" sz="100" dirty="0">
                <a:solidFill>
                  <a:srgbClr val="000000"/>
                </a:solidFill>
                <a:latin typeface="Arial (Body)"/>
                <a:ea typeface="ＭＳ Ｐゴシック" charset="0"/>
              </a:rPr>
              <a:t> </a:t>
            </a:r>
            <a:r>
              <a:rPr lang="en-US" sz="2400" dirty="0">
                <a:solidFill>
                  <a:srgbClr val="000000"/>
                </a:solidFill>
                <a:latin typeface="Arial (Body)"/>
                <a:ea typeface="ＭＳ Ｐゴシック" charset="0"/>
              </a:rPr>
              <a:t>S</a:t>
            </a:r>
            <a:r>
              <a:rPr lang="en-US" sz="100" dirty="0">
                <a:solidFill>
                  <a:srgbClr val="000000"/>
                </a:solidFill>
                <a:latin typeface="Arial (Body)"/>
                <a:ea typeface="ＭＳ Ｐゴシック" charset="0"/>
              </a:rPr>
              <a:t> </a:t>
            </a:r>
            <a:r>
              <a:rPr lang="en-US" sz="2400" dirty="0">
                <a:solidFill>
                  <a:srgbClr val="000000"/>
                </a:solidFill>
                <a:latin typeface="Arial (Body)"/>
                <a:ea typeface="ＭＳ Ｐゴシック" charset="0"/>
              </a:rPr>
              <a:t>L</a:t>
            </a:r>
          </a:p>
          <a:p>
            <a:pPr marL="0" lvl="0" indent="0" eaLnBrk="0" fontAlgn="base" hangingPunct="0">
              <a:spcAft>
                <a:spcPct val="0"/>
              </a:spcAft>
              <a:buNone/>
            </a:pPr>
            <a:r>
              <a:rPr lang="en-US" sz="2400" b="1" dirty="0">
                <a:solidFill>
                  <a:schemeClr val="tx2"/>
                </a:solidFill>
                <a:latin typeface="Arial (Body)"/>
                <a:ea typeface="ＭＳ Ｐゴシック" charset="0"/>
              </a:rPr>
              <a:t>8.6</a:t>
            </a:r>
            <a:r>
              <a:rPr lang="en-US" sz="2400" dirty="0">
                <a:solidFill>
                  <a:srgbClr val="000000"/>
                </a:solidFill>
                <a:latin typeface="Arial (Body)"/>
                <a:ea typeface="ＭＳ Ｐゴシック" charset="0"/>
              </a:rPr>
              <a:t> </a:t>
            </a:r>
            <a:r>
              <a:rPr lang="en-US" sz="2400" b="1" dirty="0">
                <a:solidFill>
                  <a:srgbClr val="000000"/>
                </a:solidFill>
                <a:latin typeface="Arial (Body)"/>
                <a:ea typeface="ＭＳ Ｐゴシック" charset="0"/>
              </a:rPr>
              <a:t>Network layer security: IPsec</a:t>
            </a:r>
          </a:p>
          <a:p>
            <a:pPr marL="0" lvl="0" indent="0" eaLnBrk="0" fontAlgn="base" hangingPunct="0">
              <a:spcAft>
                <a:spcPct val="0"/>
              </a:spcAft>
              <a:buNone/>
            </a:pPr>
            <a:r>
              <a:rPr lang="en-US" sz="2400" b="1" dirty="0">
                <a:solidFill>
                  <a:schemeClr val="tx2"/>
                </a:solidFill>
                <a:latin typeface="Arial (Body)"/>
                <a:ea typeface="ＭＳ Ｐゴシック" charset="0"/>
              </a:rPr>
              <a:t>8.7</a:t>
            </a:r>
            <a:r>
              <a:rPr lang="en-US" sz="2400" dirty="0">
                <a:solidFill>
                  <a:srgbClr val="000000"/>
                </a:solidFill>
                <a:latin typeface="Arial (Body)"/>
                <a:ea typeface="ＭＳ Ｐゴシック" charset="0"/>
              </a:rPr>
              <a:t> Securing wireless LANs</a:t>
            </a:r>
          </a:p>
          <a:p>
            <a:pPr marL="0" lvl="0" indent="0" eaLnBrk="0" fontAlgn="base" hangingPunct="0">
              <a:spcAft>
                <a:spcPct val="0"/>
              </a:spcAft>
              <a:buNone/>
            </a:pPr>
            <a:r>
              <a:rPr lang="en-US" sz="2400" b="1" dirty="0">
                <a:solidFill>
                  <a:schemeClr val="tx2"/>
                </a:solidFill>
                <a:latin typeface="Arial (Body)"/>
                <a:ea typeface="ＭＳ Ｐゴシック" charset="0"/>
              </a:rPr>
              <a:t>8.8</a:t>
            </a:r>
            <a:r>
              <a:rPr lang="en-US" sz="2400" b="1" dirty="0">
                <a:solidFill>
                  <a:srgbClr val="000000"/>
                </a:solidFill>
                <a:latin typeface="Arial (Body)"/>
                <a:ea typeface="ＭＳ Ｐゴシック" charset="0"/>
              </a:rPr>
              <a:t> </a:t>
            </a:r>
            <a:r>
              <a:rPr lang="en-US" sz="2400" dirty="0">
                <a:solidFill>
                  <a:srgbClr val="000000"/>
                </a:solidFill>
                <a:latin typeface="Arial (Body)"/>
                <a:ea typeface="ＭＳ Ｐゴシック" charset="0"/>
              </a:rPr>
              <a:t>Operational security: firewalls and I</a:t>
            </a:r>
            <a:r>
              <a:rPr lang="en-US" sz="100" dirty="0">
                <a:solidFill>
                  <a:srgbClr val="000000"/>
                </a:solidFill>
                <a:latin typeface="Arial (Body)"/>
                <a:ea typeface="ＭＳ Ｐゴシック" charset="0"/>
              </a:rPr>
              <a:t> </a:t>
            </a:r>
            <a:r>
              <a:rPr lang="en-US" sz="2400" dirty="0">
                <a:solidFill>
                  <a:srgbClr val="000000"/>
                </a:solidFill>
                <a:latin typeface="Arial (Body)"/>
                <a:ea typeface="ＭＳ Ｐゴシック" charset="0"/>
              </a:rPr>
              <a:t>D</a:t>
            </a:r>
            <a:r>
              <a:rPr lang="en-US" sz="100" dirty="0">
                <a:solidFill>
                  <a:srgbClr val="000000"/>
                </a:solidFill>
                <a:latin typeface="Arial (Body)"/>
                <a:ea typeface="ＭＳ Ｐゴシック" charset="0"/>
              </a:rPr>
              <a:t> </a:t>
            </a:r>
            <a:r>
              <a:rPr lang="en-US" sz="2400" dirty="0">
                <a:solidFill>
                  <a:srgbClr val="000000"/>
                </a:solidFill>
                <a:latin typeface="Arial (Body)"/>
                <a:ea typeface="ＭＳ Ｐゴシック" charset="0"/>
              </a:rPr>
              <a:t>S</a:t>
            </a:r>
          </a:p>
        </p:txBody>
      </p:sp>
    </p:spTree>
    <p:extLst>
      <p:ext uri="{BB962C8B-B14F-4D97-AF65-F5344CB8AC3E}">
        <p14:creationId xmlns:p14="http://schemas.microsoft.com/office/powerpoint/2010/main" val="39729585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eaLnBrk="0" fontAlgn="base" hangingPunct="0">
              <a:spcBef>
                <a:spcPct val="0"/>
              </a:spcBef>
              <a:spcAft>
                <a:spcPct val="0"/>
              </a:spcAft>
              <a:buClrTx/>
            </a:pPr>
            <a:r>
              <a:rPr lang="en-US" dirty="0">
                <a:latin typeface="Times New Roman" panose="02020603050405020304" pitchFamily="18" charset="0"/>
                <a:ea typeface="ＭＳ Ｐゴシック" charset="0"/>
              </a:rPr>
              <a:t>What is Network-Layer Confidentiality ?</a:t>
            </a:r>
          </a:p>
        </p:txBody>
      </p:sp>
      <p:sp>
        <p:nvSpPr>
          <p:cNvPr id="3" name="Text Placeholder 2"/>
          <p:cNvSpPr>
            <a:spLocks noGrp="1"/>
          </p:cNvSpPr>
          <p:nvPr>
            <p:ph type="body" idx="1"/>
          </p:nvPr>
        </p:nvSpPr>
        <p:spPr/>
        <p:txBody>
          <a:bodyPr wrap="square" lIns="91425" tIns="91425" rIns="91425" bIns="91425">
            <a:spAutoFit/>
          </a:bodyPr>
          <a:lstStyle/>
          <a:p>
            <a:pPr marL="0" lvl="0" indent="0" eaLnBrk="0" fontAlgn="base" hangingPunct="0">
              <a:spcAft>
                <a:spcPct val="0"/>
              </a:spcAft>
              <a:buNone/>
            </a:pPr>
            <a:r>
              <a:rPr lang="en-US" sz="2400" b="1" dirty="0">
                <a:solidFill>
                  <a:srgbClr val="000000"/>
                </a:solidFill>
                <a:latin typeface="Arial (Body)"/>
                <a:ea typeface="ＭＳ Ｐゴシック" charset="0"/>
              </a:rPr>
              <a:t>between two network entities:</a:t>
            </a:r>
          </a:p>
          <a:p>
            <a:pPr marL="255651" lvl="0" indent="-255651" eaLnBrk="0" fontAlgn="base" hangingPunct="0">
              <a:spcAft>
                <a:spcPct val="0"/>
              </a:spcAft>
              <a:buFont typeface="Arial" panose="020B0604020202020204" pitchFamily="34" charset="0"/>
              <a:buChar char="•"/>
            </a:pPr>
            <a:r>
              <a:rPr lang="en-US" sz="2400" dirty="0">
                <a:solidFill>
                  <a:srgbClr val="000000"/>
                </a:solidFill>
                <a:latin typeface="Arial (Body)"/>
                <a:ea typeface="ＭＳ Ｐゴシック" charset="0"/>
              </a:rPr>
              <a:t>sending entity encrypts datagram payload, payload could be:</a:t>
            </a:r>
          </a:p>
          <a:p>
            <a:pPr marL="741553" lvl="1" indent="-284353" eaLnBrk="0" fontAlgn="base" hangingPunct="0">
              <a:spcAft>
                <a:spcPct val="0"/>
              </a:spcAft>
              <a:buFont typeface="Arial" panose="020B0604020202020204" pitchFamily="34" charset="0"/>
              <a:buChar char="–"/>
            </a:pPr>
            <a:r>
              <a:rPr lang="en-US" sz="2400" dirty="0">
                <a:solidFill>
                  <a:srgbClr val="000000"/>
                </a:solidFill>
                <a:latin typeface="Arial (Body)"/>
                <a:ea typeface="ＭＳ Ｐゴシック" charset="0"/>
              </a:rPr>
              <a:t>T</a:t>
            </a:r>
            <a:r>
              <a:rPr lang="en-US" sz="100" dirty="0">
                <a:solidFill>
                  <a:srgbClr val="000000"/>
                </a:solidFill>
                <a:latin typeface="Arial (Body)"/>
                <a:ea typeface="ＭＳ Ｐゴシック" charset="0"/>
              </a:rPr>
              <a:t> </a:t>
            </a:r>
            <a:r>
              <a:rPr lang="en-US" sz="2400" dirty="0">
                <a:solidFill>
                  <a:srgbClr val="000000"/>
                </a:solidFill>
                <a:latin typeface="Arial (Body)"/>
                <a:ea typeface="ＭＳ Ｐゴシック" charset="0"/>
              </a:rPr>
              <a:t>C</a:t>
            </a:r>
            <a:r>
              <a:rPr lang="en-US" sz="100" dirty="0">
                <a:solidFill>
                  <a:srgbClr val="000000"/>
                </a:solidFill>
                <a:latin typeface="Arial (Body)"/>
                <a:ea typeface="ＭＳ Ｐゴシック" charset="0"/>
              </a:rPr>
              <a:t> </a:t>
            </a:r>
            <a:r>
              <a:rPr lang="en-US" sz="2400" dirty="0">
                <a:solidFill>
                  <a:srgbClr val="000000"/>
                </a:solidFill>
                <a:latin typeface="Arial (Body)"/>
                <a:ea typeface="ＭＳ Ｐゴシック" charset="0"/>
              </a:rPr>
              <a:t>P or U</a:t>
            </a:r>
            <a:r>
              <a:rPr lang="en-US" sz="100" dirty="0">
                <a:solidFill>
                  <a:srgbClr val="000000"/>
                </a:solidFill>
                <a:latin typeface="Arial (Body)"/>
                <a:ea typeface="ＭＳ Ｐゴシック" charset="0"/>
              </a:rPr>
              <a:t> </a:t>
            </a:r>
            <a:r>
              <a:rPr lang="en-US" sz="2400" dirty="0">
                <a:solidFill>
                  <a:srgbClr val="000000"/>
                </a:solidFill>
                <a:latin typeface="Arial (Body)"/>
                <a:ea typeface="ＭＳ Ｐゴシック" charset="0"/>
              </a:rPr>
              <a:t>D</a:t>
            </a:r>
            <a:r>
              <a:rPr lang="en-US" sz="100" dirty="0">
                <a:solidFill>
                  <a:srgbClr val="000000"/>
                </a:solidFill>
                <a:latin typeface="Arial (Body)"/>
                <a:ea typeface="ＭＳ Ｐゴシック" charset="0"/>
              </a:rPr>
              <a:t> </a:t>
            </a:r>
            <a:r>
              <a:rPr lang="en-US" sz="2400" dirty="0">
                <a:solidFill>
                  <a:srgbClr val="000000"/>
                </a:solidFill>
                <a:latin typeface="Arial (Body)"/>
                <a:ea typeface="ＭＳ Ｐゴシック" charset="0"/>
              </a:rPr>
              <a:t>P segment, I</a:t>
            </a:r>
            <a:r>
              <a:rPr lang="en-US" sz="100" dirty="0">
                <a:solidFill>
                  <a:srgbClr val="000000"/>
                </a:solidFill>
                <a:latin typeface="Arial (Body)"/>
                <a:ea typeface="ＭＳ Ｐゴシック" charset="0"/>
              </a:rPr>
              <a:t> </a:t>
            </a:r>
            <a:r>
              <a:rPr lang="en-US" sz="2400" dirty="0">
                <a:solidFill>
                  <a:srgbClr val="000000"/>
                </a:solidFill>
                <a:latin typeface="Arial (Body)"/>
                <a:ea typeface="ＭＳ Ｐゴシック" charset="0"/>
              </a:rPr>
              <a:t>C</a:t>
            </a:r>
            <a:r>
              <a:rPr lang="en-US" sz="100" dirty="0">
                <a:solidFill>
                  <a:srgbClr val="000000"/>
                </a:solidFill>
                <a:latin typeface="Arial (Body)"/>
                <a:ea typeface="ＭＳ Ｐゴシック" charset="0"/>
              </a:rPr>
              <a:t> </a:t>
            </a:r>
            <a:r>
              <a:rPr lang="en-US" sz="2400" dirty="0">
                <a:solidFill>
                  <a:srgbClr val="000000"/>
                </a:solidFill>
                <a:latin typeface="Arial (Body)"/>
                <a:ea typeface="ＭＳ Ｐゴシック" charset="0"/>
              </a:rPr>
              <a:t>M</a:t>
            </a:r>
            <a:r>
              <a:rPr lang="en-US" sz="100" dirty="0">
                <a:solidFill>
                  <a:srgbClr val="000000"/>
                </a:solidFill>
                <a:latin typeface="Arial (Body)"/>
                <a:ea typeface="ＭＳ Ｐゴシック" charset="0"/>
              </a:rPr>
              <a:t> </a:t>
            </a:r>
            <a:r>
              <a:rPr lang="en-US" sz="2400" dirty="0">
                <a:solidFill>
                  <a:srgbClr val="000000"/>
                </a:solidFill>
                <a:latin typeface="Arial (Body)"/>
                <a:ea typeface="ＭＳ Ｐゴシック" charset="0"/>
              </a:rPr>
              <a:t>P message, O</a:t>
            </a:r>
            <a:r>
              <a:rPr lang="en-US" sz="100" dirty="0">
                <a:solidFill>
                  <a:srgbClr val="000000"/>
                </a:solidFill>
                <a:latin typeface="Arial (Body)"/>
                <a:ea typeface="ＭＳ Ｐゴシック" charset="0"/>
              </a:rPr>
              <a:t> </a:t>
            </a:r>
            <a:r>
              <a:rPr lang="en-US" sz="2400" dirty="0">
                <a:solidFill>
                  <a:srgbClr val="000000"/>
                </a:solidFill>
                <a:latin typeface="Arial (Body)"/>
                <a:ea typeface="ＭＳ Ｐゴシック" charset="0"/>
              </a:rPr>
              <a:t>S</a:t>
            </a:r>
            <a:r>
              <a:rPr lang="en-US" sz="100" dirty="0">
                <a:solidFill>
                  <a:srgbClr val="000000"/>
                </a:solidFill>
                <a:latin typeface="Arial (Body)"/>
                <a:ea typeface="ＭＳ Ｐゴシック" charset="0"/>
              </a:rPr>
              <a:t> </a:t>
            </a:r>
            <a:r>
              <a:rPr lang="en-US" sz="2400" dirty="0">
                <a:solidFill>
                  <a:srgbClr val="000000"/>
                </a:solidFill>
                <a:latin typeface="Arial (Body)"/>
                <a:ea typeface="ＭＳ Ｐゴシック" charset="0"/>
              </a:rPr>
              <a:t>P</a:t>
            </a:r>
            <a:r>
              <a:rPr lang="en-US" sz="100" dirty="0">
                <a:solidFill>
                  <a:srgbClr val="000000"/>
                </a:solidFill>
                <a:latin typeface="Arial (Body)"/>
                <a:ea typeface="ＭＳ Ｐゴシック" charset="0"/>
              </a:rPr>
              <a:t> </a:t>
            </a:r>
            <a:r>
              <a:rPr lang="en-US" sz="2400" dirty="0">
                <a:solidFill>
                  <a:srgbClr val="000000"/>
                </a:solidFill>
                <a:latin typeface="Arial (Body)"/>
                <a:ea typeface="ＭＳ Ｐゴシック" charset="0"/>
              </a:rPr>
              <a:t>F message ….</a:t>
            </a:r>
          </a:p>
          <a:p>
            <a:pPr marL="255651" lvl="0" indent="-255651" eaLnBrk="0" fontAlgn="base" hangingPunct="0">
              <a:spcAft>
                <a:spcPct val="0"/>
              </a:spcAft>
              <a:buFont typeface="Arial" panose="020B0604020202020204" pitchFamily="34" charset="0"/>
              <a:buChar char="•"/>
            </a:pPr>
            <a:r>
              <a:rPr lang="en-US" sz="2400" dirty="0">
                <a:solidFill>
                  <a:srgbClr val="000000"/>
                </a:solidFill>
                <a:latin typeface="Arial (Body)"/>
                <a:ea typeface="ＭＳ Ｐゴシック" charset="0"/>
              </a:rPr>
              <a:t>all data sent from one entity to other would be hidden:</a:t>
            </a:r>
          </a:p>
          <a:p>
            <a:pPr marL="741553" lvl="1" indent="-284353" eaLnBrk="0" fontAlgn="base" hangingPunct="0">
              <a:spcAft>
                <a:spcPct val="0"/>
              </a:spcAft>
              <a:buFont typeface="Arial" panose="020B0604020202020204" pitchFamily="34" charset="0"/>
              <a:buChar char="–"/>
            </a:pPr>
            <a:r>
              <a:rPr lang="en-US" sz="2400" dirty="0">
                <a:solidFill>
                  <a:srgbClr val="000000"/>
                </a:solidFill>
                <a:latin typeface="Arial (Body)"/>
                <a:ea typeface="ＭＳ Ｐゴシック" charset="0"/>
              </a:rPr>
              <a:t>web pages, e-mail, P2P file transfers, T</a:t>
            </a:r>
            <a:r>
              <a:rPr lang="en-US" sz="100" dirty="0">
                <a:solidFill>
                  <a:srgbClr val="000000"/>
                </a:solidFill>
                <a:latin typeface="Arial (Body)"/>
                <a:ea typeface="ＭＳ Ｐゴシック" charset="0"/>
              </a:rPr>
              <a:t> </a:t>
            </a:r>
            <a:r>
              <a:rPr lang="en-US" sz="2400" dirty="0">
                <a:solidFill>
                  <a:srgbClr val="000000"/>
                </a:solidFill>
                <a:latin typeface="Arial (Body)"/>
                <a:ea typeface="ＭＳ Ｐゴシック" charset="0"/>
              </a:rPr>
              <a:t>C</a:t>
            </a:r>
            <a:r>
              <a:rPr lang="en-US" sz="100" dirty="0">
                <a:solidFill>
                  <a:srgbClr val="000000"/>
                </a:solidFill>
                <a:latin typeface="Arial (Body)"/>
                <a:ea typeface="ＭＳ Ｐゴシック" charset="0"/>
              </a:rPr>
              <a:t> </a:t>
            </a:r>
            <a:r>
              <a:rPr lang="en-US" sz="2400" dirty="0">
                <a:solidFill>
                  <a:srgbClr val="000000"/>
                </a:solidFill>
                <a:latin typeface="Arial (Body)"/>
                <a:ea typeface="ＭＳ Ｐゴシック" charset="0"/>
              </a:rPr>
              <a:t>P S</a:t>
            </a:r>
            <a:r>
              <a:rPr lang="en-US" sz="100" dirty="0">
                <a:solidFill>
                  <a:srgbClr val="000000"/>
                </a:solidFill>
                <a:latin typeface="Arial (Body)"/>
                <a:ea typeface="ＭＳ Ｐゴシック" charset="0"/>
              </a:rPr>
              <a:t> </a:t>
            </a:r>
            <a:r>
              <a:rPr lang="en-US" sz="2400" dirty="0">
                <a:solidFill>
                  <a:srgbClr val="000000"/>
                </a:solidFill>
                <a:latin typeface="Arial (Body)"/>
                <a:ea typeface="ＭＳ Ｐゴシック" charset="0"/>
              </a:rPr>
              <a:t>Y</a:t>
            </a:r>
            <a:r>
              <a:rPr lang="en-US" sz="100" dirty="0">
                <a:solidFill>
                  <a:srgbClr val="000000"/>
                </a:solidFill>
                <a:latin typeface="Arial (Body)"/>
                <a:ea typeface="ＭＳ Ｐゴシック" charset="0"/>
              </a:rPr>
              <a:t> </a:t>
            </a:r>
            <a:r>
              <a:rPr lang="en-US" sz="2400" dirty="0">
                <a:solidFill>
                  <a:srgbClr val="000000"/>
                </a:solidFill>
                <a:latin typeface="Arial (Body)"/>
                <a:ea typeface="ＭＳ Ｐゴシック" charset="0"/>
              </a:rPr>
              <a:t>N packets …</a:t>
            </a:r>
          </a:p>
          <a:p>
            <a:pPr marL="255651" lvl="0" indent="-255651" eaLnBrk="0" fontAlgn="base" hangingPunct="0">
              <a:spcAft>
                <a:spcPct val="0"/>
              </a:spcAft>
              <a:buFont typeface="Arial" panose="020B0604020202020204" pitchFamily="34" charset="0"/>
              <a:buChar char="•"/>
            </a:pPr>
            <a:r>
              <a:rPr lang="en-US" altLang="ja-JP" sz="2400" dirty="0">
                <a:solidFill>
                  <a:srgbClr val="000000"/>
                </a:solidFill>
                <a:latin typeface="Arial (Body)"/>
                <a:ea typeface="ＭＳ Ｐゴシック" charset="0"/>
              </a:rPr>
              <a:t>“blanket coverage”</a:t>
            </a:r>
            <a:endParaRPr lang="en-US" sz="2400" dirty="0">
              <a:solidFill>
                <a:srgbClr val="000000"/>
              </a:solidFill>
              <a:latin typeface="Arial (Body)"/>
              <a:ea typeface="ＭＳ Ｐゴシック" charset="0"/>
            </a:endParaRPr>
          </a:p>
        </p:txBody>
      </p:sp>
    </p:spTree>
    <p:extLst>
      <p:ext uri="{BB962C8B-B14F-4D97-AF65-F5344CB8AC3E}">
        <p14:creationId xmlns:p14="http://schemas.microsoft.com/office/powerpoint/2010/main" val="262641919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eaLnBrk="0" fontAlgn="base" hangingPunct="0">
              <a:spcBef>
                <a:spcPct val="0"/>
              </a:spcBef>
              <a:spcAft>
                <a:spcPct val="0"/>
              </a:spcAft>
              <a:buClrTx/>
            </a:pPr>
            <a:r>
              <a:rPr lang="en-US" dirty="0">
                <a:latin typeface="Times New Roman" panose="02020603050405020304" pitchFamily="18" charset="0"/>
                <a:ea typeface="ＭＳ Ｐゴシック" charset="0"/>
              </a:rPr>
              <a:t>Virtual Private Networks (V</a:t>
            </a:r>
            <a:r>
              <a:rPr lang="en-US" sz="100" dirty="0">
                <a:latin typeface="Times New Roman" panose="02020603050405020304" pitchFamily="18" charset="0"/>
                <a:ea typeface="ＭＳ Ｐゴシック" charset="0"/>
              </a:rPr>
              <a:t> </a:t>
            </a:r>
            <a:r>
              <a:rPr lang="en-US" dirty="0">
                <a:latin typeface="Times New Roman" panose="02020603050405020304" pitchFamily="18" charset="0"/>
                <a:ea typeface="ＭＳ Ｐゴシック" charset="0"/>
              </a:rPr>
              <a:t>P</a:t>
            </a:r>
            <a:r>
              <a:rPr lang="en-US" sz="100" dirty="0">
                <a:latin typeface="Times New Roman" panose="02020603050405020304" pitchFamily="18" charset="0"/>
                <a:ea typeface="ＭＳ Ｐゴシック" charset="0"/>
              </a:rPr>
              <a:t> </a:t>
            </a:r>
            <a:r>
              <a:rPr lang="en-US" dirty="0">
                <a:latin typeface="Times New Roman" panose="02020603050405020304" pitchFamily="18" charset="0"/>
                <a:ea typeface="ＭＳ Ｐゴシック" charset="0"/>
              </a:rPr>
              <a:t>Ns) </a:t>
            </a:r>
            <a:r>
              <a:rPr lang="en-US" sz="2000" b="0" dirty="0">
                <a:latin typeface="Times New Roman" panose="02020603050405020304" pitchFamily="18" charset="0"/>
                <a:ea typeface="ＭＳ Ｐゴシック" charset="0"/>
              </a:rPr>
              <a:t>(1 of 2)</a:t>
            </a:r>
          </a:p>
        </p:txBody>
      </p:sp>
      <p:sp>
        <p:nvSpPr>
          <p:cNvPr id="3" name="Text Placeholder 2"/>
          <p:cNvSpPr>
            <a:spLocks noGrp="1"/>
          </p:cNvSpPr>
          <p:nvPr>
            <p:ph type="body" idx="1"/>
          </p:nvPr>
        </p:nvSpPr>
        <p:spPr/>
        <p:txBody>
          <a:bodyPr wrap="square" lIns="91425" tIns="91425" rIns="91425" bIns="91425">
            <a:spAutoFit/>
          </a:bodyPr>
          <a:lstStyle/>
          <a:p>
            <a:pPr marL="0" lvl="0" indent="0" eaLnBrk="0" fontAlgn="base" hangingPunct="0">
              <a:spcAft>
                <a:spcPct val="0"/>
              </a:spcAft>
              <a:buNone/>
            </a:pPr>
            <a:r>
              <a:rPr lang="en-US" sz="2400" b="1" dirty="0">
                <a:solidFill>
                  <a:srgbClr val="000000"/>
                </a:solidFill>
                <a:latin typeface="Arial (Body)"/>
                <a:ea typeface="ＭＳ Ｐゴシック" charset="0"/>
              </a:rPr>
              <a:t>motivation:</a:t>
            </a:r>
          </a:p>
          <a:p>
            <a:pPr eaLnBrk="0" fontAlgn="base" hangingPunct="0">
              <a:spcAft>
                <a:spcPct val="0"/>
              </a:spcAft>
            </a:pPr>
            <a:r>
              <a:rPr lang="en-US" sz="2400" dirty="0">
                <a:solidFill>
                  <a:srgbClr val="000000"/>
                </a:solidFill>
                <a:latin typeface="Arial (Body)"/>
                <a:ea typeface="ＭＳ Ｐゴシック" charset="0"/>
              </a:rPr>
              <a:t>institutions often want private networks for security.</a:t>
            </a:r>
          </a:p>
          <a:p>
            <a:pPr marL="741600" lvl="2" indent="-284400" eaLnBrk="0" fontAlgn="base" hangingPunct="0">
              <a:spcAft>
                <a:spcPct val="0"/>
              </a:spcAft>
              <a:buFontTx/>
              <a:buChar char="–"/>
            </a:pPr>
            <a:r>
              <a:rPr lang="en-US" sz="2400" dirty="0">
                <a:solidFill>
                  <a:srgbClr val="000000"/>
                </a:solidFill>
                <a:latin typeface="Arial (Body)"/>
                <a:ea typeface="ＭＳ Ｐゴシック" charset="0"/>
              </a:rPr>
              <a:t>costly: separate routers, links, D</a:t>
            </a:r>
            <a:r>
              <a:rPr lang="en-US" sz="100" dirty="0">
                <a:solidFill>
                  <a:srgbClr val="000000"/>
                </a:solidFill>
                <a:latin typeface="Arial (Body)"/>
                <a:ea typeface="ＭＳ Ｐゴシック" charset="0"/>
              </a:rPr>
              <a:t> </a:t>
            </a:r>
            <a:r>
              <a:rPr lang="en-US" sz="2400" dirty="0">
                <a:solidFill>
                  <a:srgbClr val="000000"/>
                </a:solidFill>
                <a:latin typeface="Arial (Body)"/>
                <a:ea typeface="ＭＳ Ｐゴシック" charset="0"/>
              </a:rPr>
              <a:t>N</a:t>
            </a:r>
            <a:r>
              <a:rPr lang="en-US" sz="100" dirty="0">
                <a:solidFill>
                  <a:srgbClr val="000000"/>
                </a:solidFill>
                <a:latin typeface="Arial (Body)"/>
                <a:ea typeface="ＭＳ Ｐゴシック" charset="0"/>
              </a:rPr>
              <a:t> </a:t>
            </a:r>
            <a:r>
              <a:rPr lang="en-US" sz="2400" dirty="0">
                <a:solidFill>
                  <a:srgbClr val="000000"/>
                </a:solidFill>
                <a:latin typeface="Arial (Body)"/>
                <a:ea typeface="ＭＳ Ｐゴシック" charset="0"/>
              </a:rPr>
              <a:t>S infrastructure.</a:t>
            </a:r>
          </a:p>
          <a:p>
            <a:pPr lvl="0" eaLnBrk="0" fontAlgn="base" hangingPunct="0">
              <a:spcAft>
                <a:spcPct val="0"/>
              </a:spcAft>
              <a:buFont typeface="Arial" panose="020B0604020202020204" pitchFamily="34" charset="0"/>
              <a:buChar char="•"/>
            </a:pPr>
            <a:r>
              <a:rPr lang="en-US" altLang="zh-CN" sz="2400" dirty="0">
                <a:solidFill>
                  <a:srgbClr val="000000"/>
                </a:solidFill>
                <a:latin typeface="Arial (Body)"/>
                <a:ea typeface="SimSun" charset="0"/>
                <a:cs typeface="SimSun" charset="0"/>
              </a:rPr>
              <a:t>V</a:t>
            </a:r>
            <a:r>
              <a:rPr lang="en-US" altLang="zh-CN" sz="100" dirty="0">
                <a:solidFill>
                  <a:srgbClr val="000000"/>
                </a:solidFill>
                <a:latin typeface="Arial (Body)"/>
                <a:ea typeface="SimSun" charset="0"/>
                <a:cs typeface="SimSun" charset="0"/>
              </a:rPr>
              <a:t> </a:t>
            </a:r>
            <a:r>
              <a:rPr lang="en-US" altLang="zh-CN" sz="2400" dirty="0">
                <a:solidFill>
                  <a:srgbClr val="000000"/>
                </a:solidFill>
                <a:latin typeface="Arial (Body)"/>
                <a:ea typeface="SimSun" charset="0"/>
                <a:cs typeface="SimSun" charset="0"/>
              </a:rPr>
              <a:t>P</a:t>
            </a:r>
            <a:r>
              <a:rPr lang="en-US" altLang="zh-CN" sz="100" dirty="0">
                <a:solidFill>
                  <a:srgbClr val="000000"/>
                </a:solidFill>
                <a:latin typeface="Arial (Body)"/>
                <a:ea typeface="SimSun" charset="0"/>
                <a:cs typeface="SimSun" charset="0"/>
              </a:rPr>
              <a:t> </a:t>
            </a:r>
            <a:r>
              <a:rPr lang="en-US" altLang="zh-CN" sz="2400" dirty="0">
                <a:solidFill>
                  <a:srgbClr val="000000"/>
                </a:solidFill>
                <a:latin typeface="Arial (Body)"/>
                <a:ea typeface="SimSun" charset="0"/>
                <a:cs typeface="SimSun" charset="0"/>
              </a:rPr>
              <a:t>N: institution’s inter-office traffic is sent over public Internet instead</a:t>
            </a:r>
          </a:p>
          <a:p>
            <a:pPr marL="741600" lvl="1" indent="-284400" eaLnBrk="0" fontAlgn="base" hangingPunct="0">
              <a:spcAft>
                <a:spcPct val="0"/>
              </a:spcAft>
              <a:buFont typeface="Arial" panose="020B0604020202020204" pitchFamily="34" charset="0"/>
              <a:buChar char="–"/>
            </a:pPr>
            <a:r>
              <a:rPr lang="en-US" sz="2400" dirty="0">
                <a:solidFill>
                  <a:srgbClr val="000000"/>
                </a:solidFill>
                <a:latin typeface="Arial (Body)"/>
                <a:ea typeface="ＭＳ Ｐゴシック" charset="0"/>
              </a:rPr>
              <a:t>encrypted before entering public Internet</a:t>
            </a:r>
          </a:p>
          <a:p>
            <a:pPr marL="741600" lvl="1" indent="-284400" eaLnBrk="0" fontAlgn="base" hangingPunct="0">
              <a:spcAft>
                <a:spcPct val="0"/>
              </a:spcAft>
              <a:buFont typeface="Arial" panose="020B0604020202020204" pitchFamily="34" charset="0"/>
              <a:buChar char="–"/>
            </a:pPr>
            <a:r>
              <a:rPr lang="en-US" sz="2400" dirty="0">
                <a:solidFill>
                  <a:srgbClr val="000000"/>
                </a:solidFill>
                <a:latin typeface="Arial (Body)"/>
                <a:ea typeface="ＭＳ Ｐゴシック" charset="0"/>
              </a:rPr>
              <a:t>logically separate from other traffic</a:t>
            </a:r>
          </a:p>
        </p:txBody>
      </p:sp>
    </p:spTree>
    <p:extLst>
      <p:ext uri="{BB962C8B-B14F-4D97-AF65-F5344CB8AC3E}">
        <p14:creationId xmlns:p14="http://schemas.microsoft.com/office/powerpoint/2010/main" val="64082449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44929"/>
            <a:ext cx="8229600" cy="1066799"/>
          </a:xfrm>
        </p:spPr>
        <p:txBody>
          <a:bodyPr anchor="b"/>
          <a:lstStyle/>
          <a:p>
            <a:pPr lvl="0" eaLnBrk="0" fontAlgn="base" hangingPunct="0">
              <a:spcBef>
                <a:spcPct val="0"/>
              </a:spcBef>
              <a:spcAft>
                <a:spcPct val="0"/>
              </a:spcAft>
              <a:buClrTx/>
            </a:pPr>
            <a:r>
              <a:rPr lang="en-US" dirty="0">
                <a:latin typeface="Times New Roman" panose="02020603050405020304" pitchFamily="18" charset="0"/>
                <a:ea typeface="ＭＳ Ｐゴシック" charset="0"/>
              </a:rPr>
              <a:t>Virtual Private Networks (V</a:t>
            </a:r>
            <a:r>
              <a:rPr lang="en-US" sz="100" dirty="0">
                <a:latin typeface="Times New Roman" panose="02020603050405020304" pitchFamily="18" charset="0"/>
                <a:ea typeface="ＭＳ Ｐゴシック" charset="0"/>
              </a:rPr>
              <a:t> </a:t>
            </a:r>
            <a:r>
              <a:rPr lang="en-US" dirty="0">
                <a:latin typeface="Times New Roman" panose="02020603050405020304" pitchFamily="18" charset="0"/>
                <a:ea typeface="ＭＳ Ｐゴシック" charset="0"/>
              </a:rPr>
              <a:t>P</a:t>
            </a:r>
            <a:r>
              <a:rPr lang="en-US" sz="100" dirty="0">
                <a:latin typeface="Times New Roman" panose="02020603050405020304" pitchFamily="18" charset="0"/>
                <a:ea typeface="ＭＳ Ｐゴシック" charset="0"/>
              </a:rPr>
              <a:t> </a:t>
            </a:r>
            <a:r>
              <a:rPr lang="en-US" dirty="0">
                <a:latin typeface="Times New Roman" panose="02020603050405020304" pitchFamily="18" charset="0"/>
                <a:ea typeface="ＭＳ Ｐゴシック" charset="0"/>
              </a:rPr>
              <a:t>Ns) </a:t>
            </a:r>
            <a:r>
              <a:rPr lang="en-US" sz="2000" b="0" dirty="0">
                <a:latin typeface="Times New Roman" panose="02020603050405020304" pitchFamily="18" charset="0"/>
                <a:ea typeface="ＭＳ Ｐゴシック" charset="0"/>
              </a:rPr>
              <a:t>(2 of 2)</a:t>
            </a:r>
            <a:endParaRPr lang="en-US" sz="2000" b="0" kern="1200" dirty="0">
              <a:latin typeface="Times New Roman" panose="02020603050405020304" pitchFamily="18" charset="0"/>
              <a:ea typeface="ＭＳ Ｐゴシック" charset="0"/>
            </a:endParaRPr>
          </a:p>
        </p:txBody>
      </p:sp>
      <p:pic>
        <p:nvPicPr>
          <p:cNvPr id="5" name="Picture 4" descr="Public internet wires to 3 different devices. Each wire has a bar with parts. Wire 1. Bar, 3 parts. 1, I P header. 2, I P s e c header. 3, Secure payload. Wires to router with I P v 4 and I P sec. This router has 3 wires to headquarters. 1, server. A bar on this wire has 2 parts. I P header and payload. 2 and 3, P C. Wire 2. Bar, 3 parts. 1, I P header. 2, I P sec header. 3, Secure payload. Wires to router with I P 4 and I P sec. This router has 2 wires to branch office. 1, server. 2, P C. This wire has a bar with 2 parts, I P header and payload. Wire 3. Bar, 3 parts. 1, I P header. 2, I P sec header. 3, secure payload. Wires to salesperson in hotel, laptop with I P sec."/>
          <p:cNvPicPr>
            <a:picLocks noChangeAspect="1"/>
          </p:cNvPicPr>
          <p:nvPr/>
        </p:nvPicPr>
        <p:blipFill>
          <a:blip r:embed="rId2"/>
          <a:stretch>
            <a:fillRect/>
          </a:stretch>
        </p:blipFill>
        <p:spPr>
          <a:xfrm>
            <a:off x="1042149" y="1637301"/>
            <a:ext cx="7059702" cy="4575537"/>
          </a:xfrm>
          <a:prstGeom prst="rect">
            <a:avLst/>
          </a:prstGeom>
        </p:spPr>
      </p:pic>
    </p:spTree>
    <p:extLst>
      <p:ext uri="{BB962C8B-B14F-4D97-AF65-F5344CB8AC3E}">
        <p14:creationId xmlns:p14="http://schemas.microsoft.com/office/powerpoint/2010/main" val="185277946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eaLnBrk="0" fontAlgn="base" hangingPunct="0">
              <a:spcBef>
                <a:spcPct val="0"/>
              </a:spcBef>
              <a:spcAft>
                <a:spcPct val="0"/>
              </a:spcAft>
              <a:buClrTx/>
            </a:pPr>
            <a:r>
              <a:rPr lang="en-US" dirty="0">
                <a:latin typeface="Times New Roman" panose="02020603050405020304" pitchFamily="18" charset="0"/>
                <a:ea typeface="ＭＳ Ｐゴシック" charset="0"/>
              </a:rPr>
              <a:t>I</a:t>
            </a:r>
            <a:r>
              <a:rPr lang="en-US" sz="100" dirty="0">
                <a:latin typeface="Times New Roman" panose="02020603050405020304" pitchFamily="18" charset="0"/>
                <a:ea typeface="ＭＳ Ｐゴシック" charset="0"/>
              </a:rPr>
              <a:t> </a:t>
            </a:r>
            <a:r>
              <a:rPr lang="en-US" dirty="0">
                <a:latin typeface="Times New Roman" panose="02020603050405020304" pitchFamily="18" charset="0"/>
                <a:ea typeface="ＭＳ Ｐゴシック" charset="0"/>
              </a:rPr>
              <a:t>Psec Services</a:t>
            </a:r>
          </a:p>
        </p:txBody>
      </p:sp>
      <p:sp>
        <p:nvSpPr>
          <p:cNvPr id="3" name="Text Placeholder 2"/>
          <p:cNvSpPr>
            <a:spLocks noGrp="1"/>
          </p:cNvSpPr>
          <p:nvPr>
            <p:ph type="body" idx="1"/>
          </p:nvPr>
        </p:nvSpPr>
        <p:spPr/>
        <p:txBody>
          <a:bodyPr wrap="square" lIns="91425" tIns="91425" rIns="91425" bIns="91425">
            <a:spAutoFit/>
          </a:bodyPr>
          <a:lstStyle/>
          <a:p>
            <a:pPr marL="255651" lvl="0" indent="-255651" eaLnBrk="0" fontAlgn="base" hangingPunct="0">
              <a:spcAft>
                <a:spcPct val="0"/>
              </a:spcAft>
              <a:buFont typeface="Arial" panose="020B0604020202020204" pitchFamily="34" charset="0"/>
              <a:buChar char="•"/>
            </a:pPr>
            <a:r>
              <a:rPr lang="en-US" sz="2400" dirty="0">
                <a:solidFill>
                  <a:srgbClr val="000000"/>
                </a:solidFill>
                <a:latin typeface="Arial (Body)"/>
                <a:ea typeface="ＭＳ Ｐゴシック" charset="0"/>
              </a:rPr>
              <a:t>data integrity</a:t>
            </a:r>
          </a:p>
          <a:p>
            <a:pPr marL="255651" lvl="0" indent="-255651" eaLnBrk="0" fontAlgn="base" hangingPunct="0">
              <a:spcAft>
                <a:spcPct val="0"/>
              </a:spcAft>
              <a:buFont typeface="Arial" panose="020B0604020202020204" pitchFamily="34" charset="0"/>
              <a:buChar char="•"/>
            </a:pPr>
            <a:r>
              <a:rPr lang="en-US" sz="2400" dirty="0">
                <a:solidFill>
                  <a:srgbClr val="000000"/>
                </a:solidFill>
                <a:latin typeface="Arial (Body)"/>
                <a:ea typeface="ＭＳ Ｐゴシック" charset="0"/>
              </a:rPr>
              <a:t>origin authentication</a:t>
            </a:r>
          </a:p>
          <a:p>
            <a:pPr marL="255651" lvl="0" indent="-255651" eaLnBrk="0" fontAlgn="base" hangingPunct="0">
              <a:spcAft>
                <a:spcPct val="0"/>
              </a:spcAft>
              <a:buFont typeface="Arial" panose="020B0604020202020204" pitchFamily="34" charset="0"/>
              <a:buChar char="•"/>
            </a:pPr>
            <a:r>
              <a:rPr lang="en-US" sz="2400" dirty="0">
                <a:solidFill>
                  <a:srgbClr val="000000"/>
                </a:solidFill>
                <a:latin typeface="Arial (Body)"/>
                <a:ea typeface="ＭＳ Ｐゴシック" charset="0"/>
              </a:rPr>
              <a:t>replay attack prevention</a:t>
            </a:r>
          </a:p>
          <a:p>
            <a:pPr marL="255651" lvl="0" indent="-255651" eaLnBrk="0" fontAlgn="base" hangingPunct="0">
              <a:spcAft>
                <a:spcPct val="0"/>
              </a:spcAft>
              <a:buFont typeface="Arial" panose="020B0604020202020204" pitchFamily="34" charset="0"/>
              <a:buChar char="•"/>
            </a:pPr>
            <a:r>
              <a:rPr lang="en-US" sz="2400" dirty="0">
                <a:solidFill>
                  <a:srgbClr val="000000"/>
                </a:solidFill>
                <a:latin typeface="Arial (Body)"/>
                <a:ea typeface="ＭＳ Ｐゴシック" charset="0"/>
              </a:rPr>
              <a:t>confidentiality</a:t>
            </a:r>
          </a:p>
          <a:p>
            <a:pPr marL="255651" lvl="0" indent="-255651" eaLnBrk="0" fontAlgn="base" hangingPunct="0">
              <a:spcAft>
                <a:spcPct val="0"/>
              </a:spcAft>
              <a:buFont typeface="Arial" panose="020B0604020202020204" pitchFamily="34" charset="0"/>
              <a:buChar char="•"/>
            </a:pPr>
            <a:r>
              <a:rPr lang="en-US" sz="2400" dirty="0">
                <a:solidFill>
                  <a:srgbClr val="000000"/>
                </a:solidFill>
                <a:latin typeface="Arial (Body)"/>
                <a:ea typeface="ＭＳ Ｐゴシック" charset="0"/>
              </a:rPr>
              <a:t>two protocols providing different service models:</a:t>
            </a:r>
          </a:p>
          <a:p>
            <a:pPr marL="741553" lvl="1" indent="-284353" eaLnBrk="0" fontAlgn="base" hangingPunct="0">
              <a:spcAft>
                <a:spcPct val="0"/>
              </a:spcAft>
              <a:buFont typeface="Arial" panose="020B0604020202020204" pitchFamily="34" charset="0"/>
              <a:buChar char="–"/>
            </a:pPr>
            <a:r>
              <a:rPr lang="en-US" sz="2400" dirty="0">
                <a:solidFill>
                  <a:srgbClr val="000000"/>
                </a:solidFill>
                <a:latin typeface="Arial (Body)"/>
                <a:ea typeface="ＭＳ Ｐゴシック" charset="0"/>
              </a:rPr>
              <a:t>A</a:t>
            </a:r>
            <a:r>
              <a:rPr lang="en-US" sz="100" dirty="0">
                <a:solidFill>
                  <a:srgbClr val="000000"/>
                </a:solidFill>
                <a:latin typeface="Arial (Body)"/>
                <a:ea typeface="ＭＳ Ｐゴシック" charset="0"/>
              </a:rPr>
              <a:t> </a:t>
            </a:r>
            <a:r>
              <a:rPr lang="en-US" sz="2400" dirty="0">
                <a:solidFill>
                  <a:srgbClr val="000000"/>
                </a:solidFill>
                <a:latin typeface="Arial (Body)"/>
                <a:ea typeface="ＭＳ Ｐゴシック" charset="0"/>
              </a:rPr>
              <a:t>H</a:t>
            </a:r>
          </a:p>
          <a:p>
            <a:pPr marL="741553" lvl="1" indent="-284353" eaLnBrk="0" fontAlgn="base" hangingPunct="0">
              <a:spcAft>
                <a:spcPct val="0"/>
              </a:spcAft>
              <a:buFont typeface="Arial" panose="020B0604020202020204" pitchFamily="34" charset="0"/>
              <a:buChar char="–"/>
            </a:pPr>
            <a:r>
              <a:rPr lang="en-US" sz="2400" dirty="0">
                <a:solidFill>
                  <a:srgbClr val="000000"/>
                </a:solidFill>
                <a:latin typeface="Arial (Body)"/>
                <a:ea typeface="ＭＳ Ｐゴシック" charset="0"/>
              </a:rPr>
              <a:t>E</a:t>
            </a:r>
            <a:r>
              <a:rPr lang="en-US" sz="100" dirty="0">
                <a:solidFill>
                  <a:srgbClr val="000000"/>
                </a:solidFill>
                <a:latin typeface="Arial (Body)"/>
                <a:ea typeface="ＭＳ Ｐゴシック" charset="0"/>
              </a:rPr>
              <a:t> </a:t>
            </a:r>
            <a:r>
              <a:rPr lang="en-US" sz="2400" dirty="0">
                <a:solidFill>
                  <a:srgbClr val="000000"/>
                </a:solidFill>
                <a:latin typeface="Arial (Body)"/>
                <a:ea typeface="ＭＳ Ｐゴシック" charset="0"/>
              </a:rPr>
              <a:t>S</a:t>
            </a:r>
            <a:r>
              <a:rPr lang="en-US" sz="100" dirty="0">
                <a:solidFill>
                  <a:srgbClr val="000000"/>
                </a:solidFill>
                <a:latin typeface="Arial (Body)"/>
                <a:ea typeface="ＭＳ Ｐゴシック" charset="0"/>
              </a:rPr>
              <a:t> </a:t>
            </a:r>
            <a:r>
              <a:rPr lang="en-US" sz="2400" dirty="0">
                <a:solidFill>
                  <a:srgbClr val="000000"/>
                </a:solidFill>
                <a:latin typeface="Arial (Body)"/>
                <a:ea typeface="ＭＳ Ｐゴシック" charset="0"/>
              </a:rPr>
              <a:t>P</a:t>
            </a:r>
          </a:p>
        </p:txBody>
      </p:sp>
    </p:spTree>
    <p:extLst>
      <p:ext uri="{BB962C8B-B14F-4D97-AF65-F5344CB8AC3E}">
        <p14:creationId xmlns:p14="http://schemas.microsoft.com/office/powerpoint/2010/main" val="86860216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I</a:t>
            </a:r>
            <a:r>
              <a:rPr lang="en-US" sz="100"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Psec Transport Mode</a:t>
            </a:r>
            <a:endParaRPr lang="en-US" sz="2000" dirty="0">
              <a:latin typeface="Times New Roman" panose="02020603050405020304" pitchFamily="18" charset="0"/>
              <a:cs typeface="Times New Roman" panose="02020603050405020304" pitchFamily="18" charset="0"/>
            </a:endParaRPr>
          </a:p>
        </p:txBody>
      </p:sp>
      <p:pic>
        <p:nvPicPr>
          <p:cNvPr id="4" name="Picture 3" descr="An internet group has 2 routers. They both link to 1 P C each, I P sec."/>
          <p:cNvPicPr>
            <a:picLocks noChangeAspect="1"/>
          </p:cNvPicPr>
          <p:nvPr/>
        </p:nvPicPr>
        <p:blipFill>
          <a:blip r:embed="rId2"/>
          <a:stretch>
            <a:fillRect/>
          </a:stretch>
        </p:blipFill>
        <p:spPr>
          <a:xfrm>
            <a:off x="1081737" y="1973937"/>
            <a:ext cx="6980525" cy="2377646"/>
          </a:xfrm>
          <a:prstGeom prst="rect">
            <a:avLst/>
          </a:prstGeom>
        </p:spPr>
      </p:pic>
      <p:sp>
        <p:nvSpPr>
          <p:cNvPr id="3" name="Text Placeholder 2"/>
          <p:cNvSpPr>
            <a:spLocks noGrp="1"/>
          </p:cNvSpPr>
          <p:nvPr>
            <p:ph type="body" idx="1"/>
          </p:nvPr>
        </p:nvSpPr>
        <p:spPr>
          <a:xfrm>
            <a:off x="457200" y="5012871"/>
            <a:ext cx="8229600" cy="1113292"/>
          </a:xfrm>
        </p:spPr>
        <p:txBody>
          <a:bodyPr/>
          <a:lstStyle/>
          <a:p>
            <a:r>
              <a:rPr lang="en-US" sz="2400" dirty="0">
                <a:latin typeface="+mn-lt"/>
              </a:rPr>
              <a:t>I</a:t>
            </a:r>
            <a:r>
              <a:rPr lang="en-US" sz="100" dirty="0">
                <a:latin typeface="+mn-lt"/>
              </a:rPr>
              <a:t> </a:t>
            </a:r>
            <a:r>
              <a:rPr lang="en-US" sz="2400" dirty="0">
                <a:latin typeface="+mn-lt"/>
              </a:rPr>
              <a:t>Psec datagram emitted and received by end-system</a:t>
            </a:r>
          </a:p>
          <a:p>
            <a:r>
              <a:rPr lang="en-US" sz="2400" dirty="0">
                <a:latin typeface="+mn-lt"/>
              </a:rPr>
              <a:t>protects upper level protocols</a:t>
            </a:r>
          </a:p>
        </p:txBody>
      </p:sp>
    </p:spTree>
    <p:extLst>
      <p:ext uri="{BB962C8B-B14F-4D97-AF65-F5344CB8AC3E}">
        <p14:creationId xmlns:p14="http://schemas.microsoft.com/office/powerpoint/2010/main" val="417259179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I</a:t>
            </a:r>
            <a:r>
              <a:rPr lang="en-US" sz="100"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Psec – Transport Mode</a:t>
            </a:r>
            <a:endParaRPr lang="en-US" sz="2000" b="0" dirty="0">
              <a:latin typeface="Times New Roman" panose="02020603050405020304" pitchFamily="18" charset="0"/>
              <a:cs typeface="Times New Roman" panose="02020603050405020304" pitchFamily="18" charset="0"/>
            </a:endParaRPr>
          </a:p>
        </p:txBody>
      </p:sp>
      <p:pic>
        <p:nvPicPr>
          <p:cNvPr id="6" name="Picture 5" descr="An internet group has 2 routers, I P sec. They both link to 1 P C each."/>
          <p:cNvPicPr>
            <a:picLocks noChangeAspect="1"/>
          </p:cNvPicPr>
          <p:nvPr/>
        </p:nvPicPr>
        <p:blipFill>
          <a:blip r:embed="rId2"/>
          <a:stretch>
            <a:fillRect/>
          </a:stretch>
        </p:blipFill>
        <p:spPr>
          <a:xfrm>
            <a:off x="614616" y="1781717"/>
            <a:ext cx="3834920" cy="2019048"/>
          </a:xfrm>
          <a:prstGeom prst="rect">
            <a:avLst/>
          </a:prstGeom>
        </p:spPr>
      </p:pic>
      <p:sp>
        <p:nvSpPr>
          <p:cNvPr id="4" name="Text Placeholder 3"/>
          <p:cNvSpPr>
            <a:spLocks noGrp="1"/>
          </p:cNvSpPr>
          <p:nvPr>
            <p:ph type="body" idx="1"/>
          </p:nvPr>
        </p:nvSpPr>
        <p:spPr>
          <a:xfrm>
            <a:off x="604157" y="3962400"/>
            <a:ext cx="3559629" cy="821872"/>
          </a:xfrm>
        </p:spPr>
        <p:txBody>
          <a:bodyPr/>
          <a:lstStyle/>
          <a:p>
            <a:r>
              <a:rPr lang="en-US" sz="2400" dirty="0">
                <a:latin typeface="+mn-lt"/>
              </a:rPr>
              <a:t>edge routers IPsec-aware</a:t>
            </a:r>
          </a:p>
        </p:txBody>
      </p:sp>
      <p:pic>
        <p:nvPicPr>
          <p:cNvPr id="7" name="Picture 6" descr="An internet group has 2 routers. They both link to 1 P C each, I P sec."/>
          <p:cNvPicPr>
            <a:picLocks noChangeAspect="1"/>
          </p:cNvPicPr>
          <p:nvPr/>
        </p:nvPicPr>
        <p:blipFill>
          <a:blip r:embed="rId3"/>
          <a:stretch>
            <a:fillRect/>
          </a:stretch>
        </p:blipFill>
        <p:spPr>
          <a:xfrm>
            <a:off x="5228323" y="1771622"/>
            <a:ext cx="3475683" cy="2039238"/>
          </a:xfrm>
          <a:prstGeom prst="rect">
            <a:avLst/>
          </a:prstGeom>
        </p:spPr>
      </p:pic>
      <p:sp>
        <p:nvSpPr>
          <p:cNvPr id="5" name="Text Placeholder 4"/>
          <p:cNvSpPr>
            <a:spLocks noGrp="1"/>
          </p:cNvSpPr>
          <p:nvPr>
            <p:ph type="body" idx="2"/>
          </p:nvPr>
        </p:nvSpPr>
        <p:spPr>
          <a:xfrm>
            <a:off x="5502728" y="3962401"/>
            <a:ext cx="3184071" cy="495300"/>
          </a:xfrm>
        </p:spPr>
        <p:txBody>
          <a:bodyPr/>
          <a:lstStyle/>
          <a:p>
            <a:r>
              <a:rPr lang="en-US" sz="2400" dirty="0">
                <a:latin typeface="+mn-lt"/>
              </a:rPr>
              <a:t>hosts IPsec-aware</a:t>
            </a:r>
          </a:p>
        </p:txBody>
      </p:sp>
    </p:spTree>
    <p:extLst>
      <p:ext uri="{BB962C8B-B14F-4D97-AF65-F5344CB8AC3E}">
        <p14:creationId xmlns:p14="http://schemas.microsoft.com/office/powerpoint/2010/main" val="148763939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eaLnBrk="0" fontAlgn="base" hangingPunct="0">
              <a:spcBef>
                <a:spcPct val="0"/>
              </a:spcBef>
              <a:spcAft>
                <a:spcPct val="0"/>
              </a:spcAft>
              <a:buClrTx/>
            </a:pPr>
            <a:r>
              <a:rPr lang="en-US" dirty="0">
                <a:latin typeface="Times New Roman" panose="02020603050405020304" pitchFamily="18" charset="0"/>
                <a:ea typeface="ＭＳ Ｐゴシック" charset="0"/>
              </a:rPr>
              <a:t>Two I</a:t>
            </a:r>
            <a:r>
              <a:rPr lang="en-US" sz="100" dirty="0">
                <a:latin typeface="Times New Roman" panose="02020603050405020304" pitchFamily="18" charset="0"/>
                <a:ea typeface="ＭＳ Ｐゴシック" charset="0"/>
              </a:rPr>
              <a:t> </a:t>
            </a:r>
            <a:r>
              <a:rPr lang="en-US" dirty="0">
                <a:latin typeface="Times New Roman" panose="02020603050405020304" pitchFamily="18" charset="0"/>
                <a:ea typeface="ＭＳ Ｐゴシック" charset="0"/>
              </a:rPr>
              <a:t>Psec Protocols</a:t>
            </a:r>
          </a:p>
        </p:txBody>
      </p:sp>
      <p:sp>
        <p:nvSpPr>
          <p:cNvPr id="3" name="Text Placeholder 2"/>
          <p:cNvSpPr>
            <a:spLocks noGrp="1"/>
          </p:cNvSpPr>
          <p:nvPr>
            <p:ph type="body" idx="1"/>
          </p:nvPr>
        </p:nvSpPr>
        <p:spPr/>
        <p:txBody>
          <a:bodyPr wrap="square" lIns="91425" tIns="91425" rIns="91425" bIns="91425">
            <a:spAutoFit/>
          </a:bodyPr>
          <a:lstStyle/>
          <a:p>
            <a:pPr marL="255651" lvl="0" indent="-255651" eaLnBrk="0" fontAlgn="base" hangingPunct="0">
              <a:spcAft>
                <a:spcPct val="0"/>
              </a:spcAft>
              <a:buFont typeface="Arial" panose="020B0604020202020204" pitchFamily="34" charset="0"/>
              <a:buChar char="•"/>
            </a:pPr>
            <a:r>
              <a:rPr lang="en-US" sz="2400" dirty="0">
                <a:solidFill>
                  <a:srgbClr val="000000"/>
                </a:solidFill>
                <a:latin typeface="Arial (Body)"/>
                <a:ea typeface="ＭＳ Ｐゴシック" charset="0"/>
              </a:rPr>
              <a:t>Authentication Header (A</a:t>
            </a:r>
            <a:r>
              <a:rPr lang="en-US" sz="100" dirty="0">
                <a:solidFill>
                  <a:srgbClr val="000000"/>
                </a:solidFill>
                <a:latin typeface="Arial (Body)"/>
                <a:ea typeface="ＭＳ Ｐゴシック" charset="0"/>
              </a:rPr>
              <a:t> </a:t>
            </a:r>
            <a:r>
              <a:rPr lang="en-US" sz="2400" dirty="0">
                <a:solidFill>
                  <a:srgbClr val="000000"/>
                </a:solidFill>
                <a:latin typeface="Arial (Body)"/>
                <a:ea typeface="ＭＳ Ｐゴシック" charset="0"/>
              </a:rPr>
              <a:t>H) protocol</a:t>
            </a:r>
          </a:p>
          <a:p>
            <a:pPr marL="741553" lvl="1" indent="-284353" eaLnBrk="0" fontAlgn="base" hangingPunct="0">
              <a:spcAft>
                <a:spcPct val="0"/>
              </a:spcAft>
              <a:buFont typeface="Arial" panose="020B0604020202020204" pitchFamily="34" charset="0"/>
              <a:buChar char="–"/>
            </a:pPr>
            <a:r>
              <a:rPr lang="en-US" sz="2400" dirty="0">
                <a:solidFill>
                  <a:srgbClr val="000000"/>
                </a:solidFill>
                <a:latin typeface="Arial (Body)"/>
                <a:ea typeface="ＭＳ Ｐゴシック" charset="0"/>
              </a:rPr>
              <a:t>provides source authentication &amp; data integrity but </a:t>
            </a:r>
            <a:r>
              <a:rPr lang="en-US" sz="2400" b="1" dirty="0">
                <a:solidFill>
                  <a:srgbClr val="000000"/>
                </a:solidFill>
                <a:latin typeface="Arial (Body)"/>
                <a:ea typeface="ＭＳ Ｐゴシック" charset="0"/>
              </a:rPr>
              <a:t>not </a:t>
            </a:r>
            <a:r>
              <a:rPr lang="en-US" sz="2400" dirty="0">
                <a:solidFill>
                  <a:srgbClr val="000000"/>
                </a:solidFill>
                <a:latin typeface="Arial (Body)"/>
                <a:ea typeface="ＭＳ Ｐゴシック" charset="0"/>
              </a:rPr>
              <a:t>confidentiality</a:t>
            </a:r>
            <a:endParaRPr lang="en-US" sz="2400" i="1" dirty="0">
              <a:solidFill>
                <a:srgbClr val="000000"/>
              </a:solidFill>
              <a:latin typeface="Arial (Body)"/>
              <a:ea typeface="ＭＳ Ｐゴシック" charset="0"/>
            </a:endParaRPr>
          </a:p>
          <a:p>
            <a:pPr marL="255651" lvl="0" indent="-255651" eaLnBrk="0" fontAlgn="base" hangingPunct="0">
              <a:spcAft>
                <a:spcPct val="0"/>
              </a:spcAft>
              <a:buFont typeface="Arial" panose="020B0604020202020204" pitchFamily="34" charset="0"/>
              <a:buChar char="•"/>
            </a:pPr>
            <a:r>
              <a:rPr lang="en-US" sz="2400" dirty="0">
                <a:solidFill>
                  <a:srgbClr val="000000"/>
                </a:solidFill>
                <a:latin typeface="Arial (Body)"/>
                <a:ea typeface="ＭＳ Ｐゴシック" charset="0"/>
              </a:rPr>
              <a:t>Encapsulation Security Protocol (E</a:t>
            </a:r>
            <a:r>
              <a:rPr lang="en-US" sz="100" dirty="0">
                <a:solidFill>
                  <a:srgbClr val="000000"/>
                </a:solidFill>
                <a:latin typeface="Arial (Body)"/>
                <a:ea typeface="ＭＳ Ｐゴシック" charset="0"/>
              </a:rPr>
              <a:t> </a:t>
            </a:r>
            <a:r>
              <a:rPr lang="en-US" sz="2400" dirty="0">
                <a:solidFill>
                  <a:srgbClr val="000000"/>
                </a:solidFill>
                <a:latin typeface="Arial (Body)"/>
                <a:ea typeface="ＭＳ Ｐゴシック" charset="0"/>
              </a:rPr>
              <a:t>S</a:t>
            </a:r>
            <a:r>
              <a:rPr lang="en-US" sz="100" dirty="0">
                <a:solidFill>
                  <a:srgbClr val="000000"/>
                </a:solidFill>
                <a:latin typeface="Arial (Body)"/>
                <a:ea typeface="ＭＳ Ｐゴシック" charset="0"/>
              </a:rPr>
              <a:t> </a:t>
            </a:r>
            <a:r>
              <a:rPr lang="en-US" sz="2400" dirty="0">
                <a:solidFill>
                  <a:srgbClr val="000000"/>
                </a:solidFill>
                <a:latin typeface="Arial (Body)"/>
                <a:ea typeface="ＭＳ Ｐゴシック" charset="0"/>
              </a:rPr>
              <a:t>P)</a:t>
            </a:r>
          </a:p>
          <a:p>
            <a:pPr marL="741553" lvl="1" indent="-284353" eaLnBrk="0" fontAlgn="base" hangingPunct="0">
              <a:spcAft>
                <a:spcPct val="0"/>
              </a:spcAft>
              <a:buFont typeface="Arial" panose="020B0604020202020204" pitchFamily="34" charset="0"/>
              <a:buChar char="–"/>
            </a:pPr>
            <a:r>
              <a:rPr lang="en-US" sz="2400" dirty="0">
                <a:solidFill>
                  <a:srgbClr val="000000"/>
                </a:solidFill>
                <a:latin typeface="Arial (Body)"/>
                <a:ea typeface="ＭＳ Ｐゴシック" charset="0"/>
              </a:rPr>
              <a:t>provides source authentication, data integrity, </a:t>
            </a:r>
            <a:r>
              <a:rPr lang="en-US" sz="2400" b="1" dirty="0">
                <a:solidFill>
                  <a:srgbClr val="000000"/>
                </a:solidFill>
                <a:latin typeface="Arial (Body)"/>
                <a:ea typeface="ＭＳ Ｐゴシック" charset="0"/>
              </a:rPr>
              <a:t>and confidentiality</a:t>
            </a:r>
          </a:p>
          <a:p>
            <a:pPr marL="741553" lvl="1" indent="-284353" eaLnBrk="0" fontAlgn="base" hangingPunct="0">
              <a:spcAft>
                <a:spcPct val="0"/>
              </a:spcAft>
              <a:buFont typeface="Arial" panose="020B0604020202020204" pitchFamily="34" charset="0"/>
              <a:buChar char="–"/>
            </a:pPr>
            <a:r>
              <a:rPr lang="en-US" sz="2400" dirty="0">
                <a:solidFill>
                  <a:srgbClr val="000000"/>
                </a:solidFill>
                <a:latin typeface="Arial (Body)"/>
                <a:ea typeface="ＭＳ Ｐゴシック" charset="0"/>
              </a:rPr>
              <a:t>more widely used than A</a:t>
            </a:r>
            <a:r>
              <a:rPr lang="en-US" sz="100" dirty="0">
                <a:solidFill>
                  <a:srgbClr val="000000"/>
                </a:solidFill>
                <a:latin typeface="Arial (Body)"/>
                <a:ea typeface="ＭＳ Ｐゴシック" charset="0"/>
              </a:rPr>
              <a:t> </a:t>
            </a:r>
            <a:r>
              <a:rPr lang="en-US" sz="2400" dirty="0">
                <a:solidFill>
                  <a:srgbClr val="000000"/>
                </a:solidFill>
                <a:latin typeface="Arial (Body)"/>
                <a:ea typeface="ＭＳ Ｐゴシック" charset="0"/>
              </a:rPr>
              <a:t>H</a:t>
            </a:r>
          </a:p>
        </p:txBody>
      </p:sp>
    </p:spTree>
    <p:extLst>
      <p:ext uri="{BB962C8B-B14F-4D97-AF65-F5344CB8AC3E}">
        <p14:creationId xmlns:p14="http://schemas.microsoft.com/office/powerpoint/2010/main" val="7629671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The Language of Cryptography</a:t>
            </a:r>
          </a:p>
        </p:txBody>
      </p:sp>
      <p:pic>
        <p:nvPicPr>
          <p:cNvPr id="5" name="Picture 4" descr="A diagram connects 3 people, Alice, Bob, and Trudy. Alice uses an encryption algorithm and a K sub A encryption key to send encrypted plain text to Bob. Bob’s encryption algorithm uses a decryption key, K sub B, to translate cipher text to plain text. Trudy, the intruder, received the cipher text."/>
          <p:cNvPicPr>
            <a:picLocks noChangeAspect="1"/>
          </p:cNvPicPr>
          <p:nvPr/>
        </p:nvPicPr>
        <p:blipFill>
          <a:blip r:embed="rId3"/>
          <a:stretch>
            <a:fillRect/>
          </a:stretch>
        </p:blipFill>
        <p:spPr>
          <a:xfrm>
            <a:off x="1264174" y="1508048"/>
            <a:ext cx="6615652" cy="2803240"/>
          </a:xfrm>
          <a:prstGeom prst="rect">
            <a:avLst/>
          </a:prstGeom>
        </p:spPr>
      </p:pic>
      <p:sp>
        <p:nvSpPr>
          <p:cNvPr id="3" name="Text Placeholder 2"/>
          <p:cNvSpPr>
            <a:spLocks noGrp="1"/>
          </p:cNvSpPr>
          <p:nvPr>
            <p:ph idx="1"/>
          </p:nvPr>
        </p:nvSpPr>
        <p:spPr>
          <a:xfrm>
            <a:off x="457200" y="4464164"/>
            <a:ext cx="3174521" cy="525600"/>
          </a:xfrm>
        </p:spPr>
        <p:txBody>
          <a:bodyPr/>
          <a:lstStyle/>
          <a:p>
            <a:pPr>
              <a:buFont typeface="Wingdings" charset="0"/>
              <a:buNone/>
            </a:pPr>
            <a:r>
              <a:rPr lang="en-US" sz="2400" b="1" dirty="0">
                <a:solidFill>
                  <a:schemeClr val="tx1"/>
                </a:solidFill>
                <a:latin typeface="+mn-lt"/>
              </a:rPr>
              <a:t>m</a:t>
            </a:r>
            <a:r>
              <a:rPr lang="en-US" sz="2400" dirty="0">
                <a:solidFill>
                  <a:srgbClr val="FF0000"/>
                </a:solidFill>
                <a:latin typeface="+mn-lt"/>
              </a:rPr>
              <a:t> </a:t>
            </a:r>
            <a:r>
              <a:rPr lang="en-US" sz="2400" dirty="0">
                <a:latin typeface="+mn-lt"/>
              </a:rPr>
              <a:t>plaintext message</a:t>
            </a:r>
          </a:p>
        </p:txBody>
      </p:sp>
      <p:graphicFrame>
        <p:nvGraphicFramePr>
          <p:cNvPr id="15" name="Object 14" descr="K sub A left parenthesis m right parenthesis"/>
          <p:cNvGraphicFramePr>
            <a:graphicFrameLocks noChangeAspect="1"/>
          </p:cNvGraphicFramePr>
          <p:nvPr>
            <p:extLst>
              <p:ext uri="{D42A27DB-BD31-4B8C-83A1-F6EECF244321}">
                <p14:modId xmlns:p14="http://schemas.microsoft.com/office/powerpoint/2010/main" val="3387794345"/>
              </p:ext>
            </p:extLst>
          </p:nvPr>
        </p:nvGraphicFramePr>
        <p:xfrm>
          <a:off x="589880" y="5046389"/>
          <a:ext cx="963612" cy="481013"/>
        </p:xfrm>
        <a:graphic>
          <a:graphicData uri="http://schemas.openxmlformats.org/presentationml/2006/ole">
            <mc:AlternateContent xmlns:mc="http://schemas.openxmlformats.org/markup-compatibility/2006">
              <mc:Choice xmlns:v="urn:schemas-microsoft-com:vml" Requires="v">
                <p:oleObj spid="_x0000_s44040" name="Equation" r:id="rId4" imgW="507960" imgH="253800" progId="Equation.DSMT4">
                  <p:embed/>
                </p:oleObj>
              </mc:Choice>
              <mc:Fallback>
                <p:oleObj name="Equation" r:id="rId4" imgW="507960" imgH="253800" progId="Equation.DSMT4">
                  <p:embed/>
                  <p:pic>
                    <p:nvPicPr>
                      <p:cNvPr id="12" name="Object 11"/>
                      <p:cNvPicPr/>
                      <p:nvPr/>
                    </p:nvPicPr>
                    <p:blipFill>
                      <a:blip r:embed="rId5"/>
                      <a:stretch>
                        <a:fillRect/>
                      </a:stretch>
                    </p:blipFill>
                    <p:spPr>
                      <a:xfrm>
                        <a:off x="589880" y="5046389"/>
                        <a:ext cx="963612" cy="481013"/>
                      </a:xfrm>
                      <a:prstGeom prst="rect">
                        <a:avLst/>
                      </a:prstGeom>
                    </p:spPr>
                  </p:pic>
                </p:oleObj>
              </mc:Fallback>
            </mc:AlternateContent>
          </a:graphicData>
        </a:graphic>
      </p:graphicFrame>
      <p:sp>
        <p:nvSpPr>
          <p:cNvPr id="7" name="Content Placeholder 6"/>
          <p:cNvSpPr>
            <a:spLocks noGrp="1"/>
          </p:cNvSpPr>
          <p:nvPr>
            <p:ph idx="13"/>
          </p:nvPr>
        </p:nvSpPr>
        <p:spPr>
          <a:xfrm>
            <a:off x="1510362" y="4991033"/>
            <a:ext cx="4226206" cy="539970"/>
          </a:xfrm>
        </p:spPr>
        <p:txBody>
          <a:bodyPr/>
          <a:lstStyle/>
          <a:p>
            <a:pPr marL="0" lvl="0" indent="0">
              <a:buNone/>
            </a:pPr>
            <a:r>
              <a:rPr lang="en-US" sz="2400" dirty="0">
                <a:solidFill>
                  <a:srgbClr val="000000"/>
                </a:solidFill>
              </a:rPr>
              <a:t>ciphertext, encrypted with key</a:t>
            </a:r>
          </a:p>
        </p:txBody>
      </p:sp>
      <p:graphicFrame>
        <p:nvGraphicFramePr>
          <p:cNvPr id="12" name="Object 11" descr="K sub A"/>
          <p:cNvGraphicFramePr>
            <a:graphicFrameLocks noChangeAspect="1"/>
          </p:cNvGraphicFramePr>
          <p:nvPr>
            <p:extLst>
              <p:ext uri="{D42A27DB-BD31-4B8C-83A1-F6EECF244321}">
                <p14:modId xmlns:p14="http://schemas.microsoft.com/office/powerpoint/2010/main" val="3201713993"/>
              </p:ext>
            </p:extLst>
          </p:nvPr>
        </p:nvGraphicFramePr>
        <p:xfrm>
          <a:off x="5676576" y="5106720"/>
          <a:ext cx="409575" cy="433388"/>
        </p:xfrm>
        <a:graphic>
          <a:graphicData uri="http://schemas.openxmlformats.org/presentationml/2006/ole">
            <mc:AlternateContent xmlns:mc="http://schemas.openxmlformats.org/markup-compatibility/2006">
              <mc:Choice xmlns:v="urn:schemas-microsoft-com:vml" Requires="v">
                <p:oleObj spid="_x0000_s44041" name="Equation" r:id="rId6" imgW="215640" imgH="228600" progId="Equation.DSMT4">
                  <p:embed/>
                </p:oleObj>
              </mc:Choice>
              <mc:Fallback>
                <p:oleObj name="Equation" r:id="rId6" imgW="215640" imgH="228600" progId="Equation.DSMT4">
                  <p:embed/>
                  <p:pic>
                    <p:nvPicPr>
                      <p:cNvPr id="0" name=""/>
                      <p:cNvPicPr/>
                      <p:nvPr/>
                    </p:nvPicPr>
                    <p:blipFill>
                      <a:blip r:embed="rId7"/>
                      <a:stretch>
                        <a:fillRect/>
                      </a:stretch>
                    </p:blipFill>
                    <p:spPr>
                      <a:xfrm>
                        <a:off x="5676576" y="5106720"/>
                        <a:ext cx="409575" cy="433388"/>
                      </a:xfrm>
                      <a:prstGeom prst="rect">
                        <a:avLst/>
                      </a:prstGeom>
                    </p:spPr>
                  </p:pic>
                </p:oleObj>
              </mc:Fallback>
            </mc:AlternateContent>
          </a:graphicData>
        </a:graphic>
      </p:graphicFrame>
      <p:graphicFrame>
        <p:nvGraphicFramePr>
          <p:cNvPr id="18" name="Object 17" descr="m = K sub B left parenthesis K sub A left parenthesis m right parenthesis right parenthesis."/>
          <p:cNvGraphicFramePr>
            <a:graphicFrameLocks noChangeAspect="1"/>
          </p:cNvGraphicFramePr>
          <p:nvPr>
            <p:extLst>
              <p:ext uri="{D42A27DB-BD31-4B8C-83A1-F6EECF244321}">
                <p14:modId xmlns:p14="http://schemas.microsoft.com/office/powerpoint/2010/main" val="2069446718"/>
              </p:ext>
            </p:extLst>
          </p:nvPr>
        </p:nvGraphicFramePr>
        <p:xfrm>
          <a:off x="589880" y="5583238"/>
          <a:ext cx="2095500" cy="481012"/>
        </p:xfrm>
        <a:graphic>
          <a:graphicData uri="http://schemas.openxmlformats.org/presentationml/2006/ole">
            <mc:AlternateContent xmlns:mc="http://schemas.openxmlformats.org/markup-compatibility/2006">
              <mc:Choice xmlns:v="urn:schemas-microsoft-com:vml" Requires="v">
                <p:oleObj spid="_x0000_s44042" name="Equation" r:id="rId8" imgW="1104840" imgH="253800" progId="Equation.DSMT4">
                  <p:embed/>
                </p:oleObj>
              </mc:Choice>
              <mc:Fallback>
                <p:oleObj name="Equation" r:id="rId8" imgW="1104840" imgH="253800" progId="Equation.DSMT4">
                  <p:embed/>
                  <p:pic>
                    <p:nvPicPr>
                      <p:cNvPr id="15" name="Object 14"/>
                      <p:cNvPicPr/>
                      <p:nvPr/>
                    </p:nvPicPr>
                    <p:blipFill>
                      <a:blip r:embed="rId9"/>
                      <a:stretch>
                        <a:fillRect/>
                      </a:stretch>
                    </p:blipFill>
                    <p:spPr>
                      <a:xfrm>
                        <a:off x="589880" y="5583238"/>
                        <a:ext cx="2095500" cy="481012"/>
                      </a:xfrm>
                      <a:prstGeom prst="rect">
                        <a:avLst/>
                      </a:prstGeom>
                    </p:spPr>
                  </p:pic>
                </p:oleObj>
              </mc:Fallback>
            </mc:AlternateContent>
          </a:graphicData>
        </a:graphic>
      </p:graphicFrame>
    </p:spTree>
    <p:extLst>
      <p:ext uri="{BB962C8B-B14F-4D97-AF65-F5344CB8AC3E}">
        <p14:creationId xmlns:p14="http://schemas.microsoft.com/office/powerpoint/2010/main" val="370411867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eaLnBrk="0" fontAlgn="base" hangingPunct="0">
              <a:spcBef>
                <a:spcPct val="0"/>
              </a:spcBef>
              <a:spcAft>
                <a:spcPct val="0"/>
              </a:spcAft>
              <a:buClrTx/>
            </a:pPr>
            <a:r>
              <a:rPr lang="en-US" dirty="0">
                <a:latin typeface="Times New Roman" panose="02020603050405020304" pitchFamily="18" charset="0"/>
                <a:ea typeface="ＭＳ Ｐゴシック" charset="0"/>
              </a:rPr>
              <a:t>Four Combinations are Possible!</a:t>
            </a:r>
          </a:p>
        </p:txBody>
      </p:sp>
      <p:pic>
        <p:nvPicPr>
          <p:cNvPr id="4" name="Picture 3" descr="A box has 4 equal parts in 2 rows and 2 columns. Row 1. 1, host mode with A H. 2, Host made with E S P. Row 2. 3, tunnel mode with A H. 4, tunnel mode with E S P. An arrow links text on this slide to this part."/>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3529" y="1489502"/>
            <a:ext cx="6075921" cy="3833615"/>
          </a:xfrm>
          <a:prstGeom prst="rect">
            <a:avLst/>
          </a:prstGeom>
        </p:spPr>
      </p:pic>
      <p:sp>
        <p:nvSpPr>
          <p:cNvPr id="5" name="Content Placeholder 4"/>
          <p:cNvSpPr>
            <a:spLocks noGrp="1"/>
          </p:cNvSpPr>
          <p:nvPr>
            <p:ph type="body" idx="1"/>
          </p:nvPr>
        </p:nvSpPr>
        <p:spPr>
          <a:xfrm>
            <a:off x="5372100" y="5410201"/>
            <a:ext cx="3314700" cy="933450"/>
          </a:xfrm>
        </p:spPr>
        <p:txBody>
          <a:bodyPr/>
          <a:lstStyle/>
          <a:p>
            <a:pPr marL="0" indent="0">
              <a:buNone/>
            </a:pPr>
            <a:r>
              <a:rPr lang="en-US" sz="2400" b="1" dirty="0">
                <a:latin typeface="+mn-lt"/>
                <a:cs typeface="Arial" charset="0"/>
              </a:rPr>
              <a:t>most common and most important</a:t>
            </a:r>
          </a:p>
        </p:txBody>
      </p:sp>
    </p:spTree>
    <p:extLst>
      <p:ext uri="{BB962C8B-B14F-4D97-AF65-F5344CB8AC3E}">
        <p14:creationId xmlns:p14="http://schemas.microsoft.com/office/powerpoint/2010/main" val="172035239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eaLnBrk="0" fontAlgn="base" hangingPunct="0">
              <a:spcBef>
                <a:spcPct val="0"/>
              </a:spcBef>
              <a:spcAft>
                <a:spcPct val="0"/>
              </a:spcAft>
              <a:buClrTx/>
            </a:pPr>
            <a:r>
              <a:rPr lang="en-US" dirty="0">
                <a:latin typeface="Times New Roman" panose="02020603050405020304" pitchFamily="18" charset="0"/>
                <a:ea typeface="ＭＳ Ｐゴシック" charset="0"/>
              </a:rPr>
              <a:t>Security Associations (S</a:t>
            </a:r>
            <a:r>
              <a:rPr lang="en-US" sz="100" dirty="0">
                <a:latin typeface="Times New Roman" panose="02020603050405020304" pitchFamily="18" charset="0"/>
                <a:ea typeface="ＭＳ Ｐゴシック" charset="0"/>
              </a:rPr>
              <a:t> </a:t>
            </a:r>
            <a:r>
              <a:rPr lang="en-US" dirty="0">
                <a:latin typeface="Times New Roman" panose="02020603050405020304" pitchFamily="18" charset="0"/>
                <a:ea typeface="ＭＳ Ｐゴシック" charset="0"/>
              </a:rPr>
              <a:t>As)</a:t>
            </a:r>
          </a:p>
        </p:txBody>
      </p:sp>
      <p:sp>
        <p:nvSpPr>
          <p:cNvPr id="3" name="Text Placeholder 2"/>
          <p:cNvSpPr>
            <a:spLocks noGrp="1"/>
          </p:cNvSpPr>
          <p:nvPr>
            <p:ph type="body" idx="1"/>
          </p:nvPr>
        </p:nvSpPr>
        <p:spPr>
          <a:xfrm>
            <a:off x="457200" y="1600200"/>
            <a:ext cx="8229600" cy="4124176"/>
          </a:xfrm>
        </p:spPr>
        <p:txBody>
          <a:bodyPr wrap="square" lIns="91425" tIns="91425" rIns="91425" bIns="91425">
            <a:spAutoFit/>
          </a:bodyPr>
          <a:lstStyle/>
          <a:p>
            <a:pPr marL="255651" lvl="0" indent="-255651" eaLnBrk="0" fontAlgn="base" hangingPunct="0">
              <a:spcAft>
                <a:spcPct val="0"/>
              </a:spcAft>
              <a:buFont typeface="Arial" panose="020B0604020202020204" pitchFamily="34" charset="0"/>
              <a:buChar char="•"/>
            </a:pPr>
            <a:r>
              <a:rPr lang="en-US" sz="2400" dirty="0">
                <a:solidFill>
                  <a:srgbClr val="000000"/>
                </a:solidFill>
                <a:latin typeface="Arial (Body)"/>
                <a:ea typeface="ＭＳ Ｐゴシック" charset="0"/>
              </a:rPr>
              <a:t>before sending data, </a:t>
            </a:r>
            <a:r>
              <a:rPr lang="en-US" sz="2400" b="1" dirty="0">
                <a:solidFill>
                  <a:srgbClr val="000000"/>
                </a:solidFill>
                <a:latin typeface="Arial (Body)"/>
                <a:ea typeface="ＭＳ Ｐゴシック" charset="0"/>
              </a:rPr>
              <a:t>“</a:t>
            </a:r>
            <a:r>
              <a:rPr lang="en-US" altLang="ja-JP" sz="2400" b="1" dirty="0">
                <a:solidFill>
                  <a:srgbClr val="000000"/>
                </a:solidFill>
                <a:latin typeface="Arial (Body)"/>
                <a:ea typeface="ＭＳ Ｐゴシック" charset="0"/>
              </a:rPr>
              <a:t>security association (S</a:t>
            </a:r>
            <a:r>
              <a:rPr lang="en-US" altLang="ja-JP" sz="100" b="1" dirty="0">
                <a:solidFill>
                  <a:srgbClr val="000000"/>
                </a:solidFill>
                <a:latin typeface="Arial (Body)"/>
                <a:ea typeface="ＭＳ Ｐゴシック" charset="0"/>
              </a:rPr>
              <a:t> </a:t>
            </a:r>
            <a:r>
              <a:rPr lang="en-US" altLang="ja-JP" sz="2400" b="1" dirty="0">
                <a:solidFill>
                  <a:srgbClr val="000000"/>
                </a:solidFill>
                <a:latin typeface="Arial (Body)"/>
                <a:ea typeface="ＭＳ Ｐゴシック" charset="0"/>
              </a:rPr>
              <a:t>A)” </a:t>
            </a:r>
            <a:r>
              <a:rPr lang="en-US" altLang="ja-JP" sz="2400" dirty="0">
                <a:solidFill>
                  <a:srgbClr val="000000"/>
                </a:solidFill>
                <a:latin typeface="Arial (Body)"/>
                <a:ea typeface="ＭＳ Ｐゴシック" charset="0"/>
              </a:rPr>
              <a:t>established from sending to receiving entity</a:t>
            </a:r>
          </a:p>
          <a:p>
            <a:pPr marL="741553" lvl="1" indent="-284353" eaLnBrk="0" fontAlgn="base" hangingPunct="0">
              <a:spcAft>
                <a:spcPct val="0"/>
              </a:spcAft>
              <a:buFont typeface="Arial" panose="020B0604020202020204" pitchFamily="34" charset="0"/>
              <a:buChar char="–"/>
            </a:pPr>
            <a:r>
              <a:rPr lang="en-US" sz="2400" dirty="0">
                <a:solidFill>
                  <a:srgbClr val="000000"/>
                </a:solidFill>
                <a:latin typeface="Arial (Body)"/>
                <a:ea typeface="ＭＳ Ｐゴシック" charset="0"/>
              </a:rPr>
              <a:t>S</a:t>
            </a:r>
            <a:r>
              <a:rPr lang="en-US" sz="100" dirty="0">
                <a:solidFill>
                  <a:srgbClr val="000000"/>
                </a:solidFill>
                <a:latin typeface="Arial (Body)"/>
                <a:ea typeface="ＭＳ Ｐゴシック" charset="0"/>
              </a:rPr>
              <a:t> </a:t>
            </a:r>
            <a:r>
              <a:rPr lang="en-US" sz="2400" dirty="0">
                <a:solidFill>
                  <a:srgbClr val="000000"/>
                </a:solidFill>
                <a:latin typeface="Arial (Body)"/>
                <a:ea typeface="ＭＳ Ｐゴシック" charset="0"/>
              </a:rPr>
              <a:t>As are simplex: for only one direction</a:t>
            </a:r>
          </a:p>
          <a:p>
            <a:pPr marL="255651" lvl="0" indent="-255651" eaLnBrk="0" fontAlgn="base" hangingPunct="0">
              <a:spcAft>
                <a:spcPct val="0"/>
              </a:spcAft>
              <a:buFont typeface="Arial" panose="020B0604020202020204" pitchFamily="34" charset="0"/>
              <a:buChar char="•"/>
            </a:pPr>
            <a:r>
              <a:rPr lang="en-US" sz="2400" dirty="0">
                <a:solidFill>
                  <a:srgbClr val="000000"/>
                </a:solidFill>
                <a:latin typeface="Arial (Body)"/>
                <a:ea typeface="ＭＳ Ｐゴシック" charset="0"/>
              </a:rPr>
              <a:t>ending, receiving entitles maintain </a:t>
            </a:r>
            <a:r>
              <a:rPr lang="en-US" sz="2400" b="1" dirty="0">
                <a:solidFill>
                  <a:srgbClr val="000000"/>
                </a:solidFill>
                <a:latin typeface="Arial (Body)"/>
                <a:ea typeface="ＭＳ Ｐゴシック" charset="0"/>
              </a:rPr>
              <a:t>state information </a:t>
            </a:r>
            <a:r>
              <a:rPr lang="en-US" sz="2400" dirty="0">
                <a:solidFill>
                  <a:srgbClr val="000000"/>
                </a:solidFill>
                <a:latin typeface="Arial (Body)"/>
                <a:ea typeface="ＭＳ Ｐゴシック" charset="0"/>
              </a:rPr>
              <a:t>about S</a:t>
            </a:r>
            <a:r>
              <a:rPr lang="en-US" sz="100" dirty="0">
                <a:solidFill>
                  <a:srgbClr val="000000"/>
                </a:solidFill>
                <a:latin typeface="Arial (Body)"/>
                <a:ea typeface="ＭＳ Ｐゴシック" charset="0"/>
              </a:rPr>
              <a:t> </a:t>
            </a:r>
            <a:r>
              <a:rPr lang="en-US" sz="2400" dirty="0">
                <a:solidFill>
                  <a:srgbClr val="000000"/>
                </a:solidFill>
                <a:latin typeface="Arial (Body)"/>
                <a:ea typeface="ＭＳ Ｐゴシック" charset="0"/>
              </a:rPr>
              <a:t>A</a:t>
            </a:r>
          </a:p>
          <a:p>
            <a:pPr marL="741553" lvl="1" indent="-284353" eaLnBrk="0" fontAlgn="base" hangingPunct="0">
              <a:spcAft>
                <a:spcPct val="0"/>
              </a:spcAft>
              <a:buFont typeface="Arial" panose="020B0604020202020204" pitchFamily="34" charset="0"/>
              <a:buChar char="–"/>
            </a:pPr>
            <a:r>
              <a:rPr lang="en-US" sz="2400" dirty="0">
                <a:solidFill>
                  <a:srgbClr val="000000"/>
                </a:solidFill>
                <a:latin typeface="Arial (Body)"/>
                <a:ea typeface="ＭＳ Ｐゴシック" charset="0"/>
              </a:rPr>
              <a:t>recall: T</a:t>
            </a:r>
            <a:r>
              <a:rPr lang="en-US" sz="100" dirty="0">
                <a:solidFill>
                  <a:srgbClr val="000000"/>
                </a:solidFill>
                <a:latin typeface="Arial (Body)"/>
                <a:ea typeface="ＭＳ Ｐゴシック" charset="0"/>
              </a:rPr>
              <a:t> </a:t>
            </a:r>
            <a:r>
              <a:rPr lang="en-US" sz="2400" dirty="0">
                <a:solidFill>
                  <a:srgbClr val="000000"/>
                </a:solidFill>
                <a:latin typeface="Arial (Body)"/>
                <a:ea typeface="ＭＳ Ｐゴシック" charset="0"/>
              </a:rPr>
              <a:t>C</a:t>
            </a:r>
            <a:r>
              <a:rPr lang="en-US" sz="100" dirty="0">
                <a:solidFill>
                  <a:srgbClr val="000000"/>
                </a:solidFill>
                <a:latin typeface="Arial (Body)"/>
                <a:ea typeface="ＭＳ Ｐゴシック" charset="0"/>
              </a:rPr>
              <a:t> </a:t>
            </a:r>
            <a:r>
              <a:rPr lang="en-US" sz="2400" dirty="0">
                <a:solidFill>
                  <a:srgbClr val="000000"/>
                </a:solidFill>
                <a:latin typeface="Arial (Body)"/>
                <a:ea typeface="ＭＳ Ｐゴシック" charset="0"/>
              </a:rPr>
              <a:t>P endpoints also maintain state info</a:t>
            </a:r>
          </a:p>
          <a:p>
            <a:pPr marL="741553" lvl="1" indent="-284353" eaLnBrk="0" fontAlgn="base" hangingPunct="0">
              <a:spcAft>
                <a:spcPct val="0"/>
              </a:spcAft>
              <a:buFont typeface="Arial" panose="020B0604020202020204" pitchFamily="34" charset="0"/>
              <a:buChar char="–"/>
            </a:pPr>
            <a:r>
              <a:rPr lang="en-US" sz="2400" dirty="0">
                <a:solidFill>
                  <a:srgbClr val="000000"/>
                </a:solidFill>
                <a:latin typeface="Arial (Body)"/>
                <a:ea typeface="ＭＳ Ｐゴシック" charset="0"/>
              </a:rPr>
              <a:t>I</a:t>
            </a:r>
            <a:r>
              <a:rPr lang="en-US" sz="100" dirty="0">
                <a:solidFill>
                  <a:srgbClr val="000000"/>
                </a:solidFill>
                <a:latin typeface="Arial (Body)"/>
                <a:ea typeface="ＭＳ Ｐゴシック" charset="0"/>
              </a:rPr>
              <a:t> </a:t>
            </a:r>
            <a:r>
              <a:rPr lang="en-US" sz="2400" dirty="0">
                <a:solidFill>
                  <a:srgbClr val="000000"/>
                </a:solidFill>
                <a:latin typeface="Arial (Body)"/>
                <a:ea typeface="ＭＳ Ｐゴシック" charset="0"/>
              </a:rPr>
              <a:t>P is connectionless; IPsec is connection-oriented!</a:t>
            </a:r>
          </a:p>
          <a:p>
            <a:pPr marL="255651" lvl="0" indent="-255651" eaLnBrk="0" fontAlgn="base" hangingPunct="0">
              <a:spcAft>
                <a:spcPct val="0"/>
              </a:spcAft>
              <a:buFont typeface="Arial" panose="020B0604020202020204" pitchFamily="34" charset="0"/>
              <a:buChar char="•"/>
            </a:pPr>
            <a:r>
              <a:rPr lang="en-US" sz="2400" dirty="0">
                <a:solidFill>
                  <a:srgbClr val="000000"/>
                </a:solidFill>
                <a:latin typeface="Arial (Body)"/>
                <a:ea typeface="ＭＳ Ｐゴシック" charset="0"/>
              </a:rPr>
              <a:t>how many S</a:t>
            </a:r>
            <a:r>
              <a:rPr lang="en-US" sz="100" dirty="0">
                <a:solidFill>
                  <a:srgbClr val="000000"/>
                </a:solidFill>
                <a:latin typeface="Arial (Body)"/>
                <a:ea typeface="ＭＳ Ｐゴシック" charset="0"/>
              </a:rPr>
              <a:t> </a:t>
            </a:r>
            <a:r>
              <a:rPr lang="en-US" sz="2400" dirty="0">
                <a:solidFill>
                  <a:srgbClr val="000000"/>
                </a:solidFill>
                <a:latin typeface="Arial (Body)"/>
                <a:ea typeface="ＭＳ Ｐゴシック" charset="0"/>
              </a:rPr>
              <a:t>As in V</a:t>
            </a:r>
            <a:r>
              <a:rPr lang="en-US" sz="100" dirty="0">
                <a:solidFill>
                  <a:srgbClr val="000000"/>
                </a:solidFill>
                <a:latin typeface="Arial (Body)"/>
                <a:ea typeface="ＭＳ Ｐゴシック" charset="0"/>
              </a:rPr>
              <a:t> </a:t>
            </a:r>
            <a:r>
              <a:rPr lang="en-US" sz="2400" dirty="0">
                <a:solidFill>
                  <a:srgbClr val="000000"/>
                </a:solidFill>
                <a:latin typeface="Arial (Body)"/>
                <a:ea typeface="ＭＳ Ｐゴシック" charset="0"/>
              </a:rPr>
              <a:t>P</a:t>
            </a:r>
            <a:r>
              <a:rPr lang="en-US" sz="100" dirty="0">
                <a:solidFill>
                  <a:srgbClr val="000000"/>
                </a:solidFill>
                <a:latin typeface="Arial (Body)"/>
                <a:ea typeface="ＭＳ Ｐゴシック" charset="0"/>
              </a:rPr>
              <a:t> </a:t>
            </a:r>
            <a:r>
              <a:rPr lang="en-US" sz="2400" dirty="0">
                <a:solidFill>
                  <a:srgbClr val="000000"/>
                </a:solidFill>
                <a:latin typeface="Arial (Body)"/>
                <a:ea typeface="ＭＳ Ｐゴシック" charset="0"/>
              </a:rPr>
              <a:t>N w/ headquarters, branch office, and n traveling salespeople?</a:t>
            </a:r>
          </a:p>
        </p:txBody>
      </p:sp>
    </p:spTree>
    <p:extLst>
      <p:ext uri="{BB962C8B-B14F-4D97-AF65-F5344CB8AC3E}">
        <p14:creationId xmlns:p14="http://schemas.microsoft.com/office/powerpoint/2010/main" val="414587842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eaLnBrk="0" fontAlgn="base" hangingPunct="0">
              <a:spcBef>
                <a:spcPct val="0"/>
              </a:spcBef>
              <a:spcAft>
                <a:spcPct val="0"/>
              </a:spcAft>
              <a:buClrTx/>
            </a:pPr>
            <a:r>
              <a:rPr lang="en-US" dirty="0">
                <a:latin typeface="Times New Roman" panose="02020603050405020304" pitchFamily="18" charset="0"/>
                <a:ea typeface="ＭＳ Ｐゴシック" charset="0"/>
              </a:rPr>
              <a:t>Example S</a:t>
            </a:r>
            <a:r>
              <a:rPr lang="en-US" sz="100" dirty="0">
                <a:latin typeface="Times New Roman" panose="02020603050405020304" pitchFamily="18" charset="0"/>
                <a:ea typeface="ＭＳ Ｐゴシック" charset="0"/>
              </a:rPr>
              <a:t> </a:t>
            </a:r>
            <a:r>
              <a:rPr lang="en-US" dirty="0">
                <a:latin typeface="Times New Roman" panose="02020603050405020304" pitchFamily="18" charset="0"/>
                <a:ea typeface="ＭＳ Ｐゴシック" charset="0"/>
              </a:rPr>
              <a:t>A from R1 to R2 </a:t>
            </a:r>
            <a:r>
              <a:rPr lang="en-US" sz="2000" b="0" dirty="0">
                <a:latin typeface="Times New Roman" panose="02020603050405020304" pitchFamily="18" charset="0"/>
                <a:ea typeface="ＭＳ Ｐゴシック" charset="0"/>
              </a:rPr>
              <a:t>(1 of 2)</a:t>
            </a:r>
          </a:p>
        </p:txBody>
      </p:sp>
      <p:pic>
        <p:nvPicPr>
          <p:cNvPr id="4" name="Picture 3" descr="A diagram has 3 connected parts with linked routers between parts. 1, headquarters. There is a P C, 172 period 16 period 1 forward slash 24. Router, R 1. Link to part 2, 200 period 168 period 1 period 100. Part 2, Internet. Router, R 2. Link, 193 period 68 period 2 period 23. From R 1 to R 2, an arrow spans across part 2, security association. Part 3, branch office. P C, 172 period 16 period 2 forward slash 24."/>
          <p:cNvPicPr>
            <a:picLocks noChangeAspect="1"/>
          </p:cNvPicPr>
          <p:nvPr/>
        </p:nvPicPr>
        <p:blipFill>
          <a:blip r:embed="rId2"/>
          <a:stretch>
            <a:fillRect/>
          </a:stretch>
        </p:blipFill>
        <p:spPr>
          <a:xfrm>
            <a:off x="730094" y="1483585"/>
            <a:ext cx="7683812" cy="2326929"/>
          </a:xfrm>
          <a:prstGeom prst="rect">
            <a:avLst/>
          </a:prstGeom>
        </p:spPr>
      </p:pic>
      <p:sp>
        <p:nvSpPr>
          <p:cNvPr id="3" name="Content Placeholder 2"/>
          <p:cNvSpPr>
            <a:spLocks noGrp="1"/>
          </p:cNvSpPr>
          <p:nvPr>
            <p:ph type="body" idx="1"/>
          </p:nvPr>
        </p:nvSpPr>
        <p:spPr>
          <a:xfrm>
            <a:off x="457200" y="3981450"/>
            <a:ext cx="8229600" cy="2239044"/>
          </a:xfrm>
        </p:spPr>
        <p:txBody>
          <a:bodyPr wrap="square" lIns="91425" tIns="91425" rIns="91425" bIns="91425">
            <a:spAutoFit/>
          </a:bodyPr>
          <a:lstStyle/>
          <a:p>
            <a:pPr marL="0" lvl="0" indent="0" eaLnBrk="0" fontAlgn="base" hangingPunct="0">
              <a:spcAft>
                <a:spcPct val="0"/>
              </a:spcAft>
              <a:buNone/>
            </a:pPr>
            <a:r>
              <a:rPr lang="en-US" sz="2400" b="1" dirty="0">
                <a:solidFill>
                  <a:srgbClr val="000000"/>
                </a:solidFill>
                <a:latin typeface="Arial (Body)"/>
                <a:ea typeface="ＭＳ Ｐゴシック" charset="0"/>
              </a:rPr>
              <a:t>R1 stores for S</a:t>
            </a:r>
            <a:r>
              <a:rPr lang="en-US" sz="100" b="1" dirty="0">
                <a:solidFill>
                  <a:srgbClr val="000000"/>
                </a:solidFill>
                <a:latin typeface="Arial (Body)"/>
                <a:ea typeface="ＭＳ Ｐゴシック" charset="0"/>
              </a:rPr>
              <a:t> </a:t>
            </a:r>
            <a:r>
              <a:rPr lang="en-US" sz="2400" b="1" dirty="0">
                <a:solidFill>
                  <a:srgbClr val="000000"/>
                </a:solidFill>
                <a:latin typeface="Arial (Body)"/>
                <a:ea typeface="ＭＳ Ｐゴシック" charset="0"/>
              </a:rPr>
              <a:t>A:</a:t>
            </a:r>
          </a:p>
          <a:p>
            <a:pPr marL="255651" lvl="0" indent="-255651" eaLnBrk="0" fontAlgn="base" hangingPunct="0">
              <a:spcAft>
                <a:spcPct val="0"/>
              </a:spcAft>
              <a:buFont typeface="Arial" panose="020B0604020202020204" pitchFamily="34" charset="0"/>
              <a:buChar char="•"/>
            </a:pPr>
            <a:r>
              <a:rPr lang="en-US" sz="2400" dirty="0">
                <a:solidFill>
                  <a:srgbClr val="000000"/>
                </a:solidFill>
                <a:latin typeface="Arial (Body)"/>
                <a:ea typeface="ＭＳ Ｐゴシック" charset="0"/>
              </a:rPr>
              <a:t>32-bit S</a:t>
            </a:r>
            <a:r>
              <a:rPr lang="en-US" sz="100" dirty="0">
                <a:solidFill>
                  <a:srgbClr val="000000"/>
                </a:solidFill>
                <a:latin typeface="Arial (Body)"/>
                <a:ea typeface="ＭＳ Ｐゴシック" charset="0"/>
              </a:rPr>
              <a:t> </a:t>
            </a:r>
            <a:r>
              <a:rPr lang="en-US" sz="2400" dirty="0">
                <a:solidFill>
                  <a:srgbClr val="000000"/>
                </a:solidFill>
                <a:latin typeface="Arial (Body)"/>
                <a:ea typeface="ＭＳ Ｐゴシック" charset="0"/>
              </a:rPr>
              <a:t>A identifier: </a:t>
            </a:r>
            <a:r>
              <a:rPr lang="en-US" sz="2400" b="1" dirty="0">
                <a:solidFill>
                  <a:srgbClr val="000000"/>
                </a:solidFill>
                <a:latin typeface="Arial (Body)"/>
                <a:ea typeface="ＭＳ Ｐゴシック" charset="0"/>
              </a:rPr>
              <a:t>Security Parameter Index (S</a:t>
            </a:r>
            <a:r>
              <a:rPr lang="en-US" sz="100" b="1" dirty="0">
                <a:solidFill>
                  <a:srgbClr val="000000"/>
                </a:solidFill>
                <a:latin typeface="Arial (Body)"/>
                <a:ea typeface="ＭＳ Ｐゴシック" charset="0"/>
              </a:rPr>
              <a:t> </a:t>
            </a:r>
            <a:r>
              <a:rPr lang="en-US" sz="2400" b="1" dirty="0">
                <a:solidFill>
                  <a:srgbClr val="000000"/>
                </a:solidFill>
                <a:latin typeface="Arial (Body)"/>
                <a:ea typeface="ＭＳ Ｐゴシック" charset="0"/>
              </a:rPr>
              <a:t>P</a:t>
            </a:r>
            <a:r>
              <a:rPr lang="en-US" sz="100" b="1" dirty="0">
                <a:solidFill>
                  <a:srgbClr val="000000"/>
                </a:solidFill>
                <a:latin typeface="Arial (Body)"/>
                <a:ea typeface="ＭＳ Ｐゴシック" charset="0"/>
              </a:rPr>
              <a:t> </a:t>
            </a:r>
            <a:r>
              <a:rPr lang="en-US" sz="2400" b="1" dirty="0">
                <a:solidFill>
                  <a:srgbClr val="000000"/>
                </a:solidFill>
                <a:latin typeface="Arial (Body)"/>
                <a:ea typeface="ＭＳ Ｐゴシック" charset="0"/>
              </a:rPr>
              <a:t>I)</a:t>
            </a:r>
          </a:p>
          <a:p>
            <a:pPr marL="255651" lvl="0" indent="-255651" eaLnBrk="0" fontAlgn="base" hangingPunct="0">
              <a:spcAft>
                <a:spcPct val="0"/>
              </a:spcAft>
              <a:buFont typeface="Arial" panose="020B0604020202020204" pitchFamily="34" charset="0"/>
              <a:buChar char="•"/>
            </a:pPr>
            <a:r>
              <a:rPr lang="en-US" sz="2400" dirty="0">
                <a:solidFill>
                  <a:srgbClr val="000000"/>
                </a:solidFill>
                <a:latin typeface="Arial (Body)"/>
                <a:ea typeface="ＭＳ Ｐゴシック" charset="0"/>
              </a:rPr>
              <a:t>origin S</a:t>
            </a:r>
            <a:r>
              <a:rPr lang="en-US" sz="100" dirty="0">
                <a:solidFill>
                  <a:srgbClr val="000000"/>
                </a:solidFill>
                <a:latin typeface="Arial (Body)"/>
                <a:ea typeface="ＭＳ Ｐゴシック" charset="0"/>
              </a:rPr>
              <a:t> </a:t>
            </a:r>
            <a:r>
              <a:rPr lang="en-US" sz="2400" dirty="0">
                <a:solidFill>
                  <a:srgbClr val="000000"/>
                </a:solidFill>
                <a:latin typeface="Arial (Body)"/>
                <a:ea typeface="ＭＳ Ｐゴシック" charset="0"/>
              </a:rPr>
              <a:t>A interface (200.168.1.100)</a:t>
            </a:r>
          </a:p>
          <a:p>
            <a:pPr marL="255651" lvl="0" indent="-255651" eaLnBrk="0" fontAlgn="base" hangingPunct="0">
              <a:spcAft>
                <a:spcPct val="0"/>
              </a:spcAft>
              <a:buFont typeface="Arial" panose="020B0604020202020204" pitchFamily="34" charset="0"/>
              <a:buChar char="•"/>
            </a:pPr>
            <a:r>
              <a:rPr lang="en-US" sz="2400" dirty="0">
                <a:solidFill>
                  <a:srgbClr val="000000"/>
                </a:solidFill>
                <a:latin typeface="Arial (Body)"/>
                <a:ea typeface="ＭＳ Ｐゴシック" charset="0"/>
              </a:rPr>
              <a:t>destination S</a:t>
            </a:r>
            <a:r>
              <a:rPr lang="en-US" sz="100" dirty="0">
                <a:solidFill>
                  <a:srgbClr val="000000"/>
                </a:solidFill>
                <a:latin typeface="Arial (Body)"/>
                <a:ea typeface="ＭＳ Ｐゴシック" charset="0"/>
              </a:rPr>
              <a:t> </a:t>
            </a:r>
            <a:r>
              <a:rPr lang="en-US" sz="2400" dirty="0">
                <a:solidFill>
                  <a:srgbClr val="000000"/>
                </a:solidFill>
                <a:latin typeface="Arial (Body)"/>
                <a:ea typeface="ＭＳ Ｐゴシック" charset="0"/>
              </a:rPr>
              <a:t>A interface (193.68.2.23)</a:t>
            </a:r>
          </a:p>
        </p:txBody>
      </p:sp>
    </p:spTree>
    <p:extLst>
      <p:ext uri="{BB962C8B-B14F-4D97-AF65-F5344CB8AC3E}">
        <p14:creationId xmlns:p14="http://schemas.microsoft.com/office/powerpoint/2010/main" val="52973975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eaLnBrk="0" fontAlgn="base" hangingPunct="0">
              <a:spcBef>
                <a:spcPct val="0"/>
              </a:spcBef>
              <a:spcAft>
                <a:spcPct val="0"/>
              </a:spcAft>
              <a:buClrTx/>
            </a:pPr>
            <a:r>
              <a:rPr lang="en-US" dirty="0">
                <a:latin typeface="Times New Roman" panose="02020603050405020304" pitchFamily="18" charset="0"/>
                <a:ea typeface="ＭＳ Ｐゴシック" charset="0"/>
              </a:rPr>
              <a:t>Example S</a:t>
            </a:r>
            <a:r>
              <a:rPr lang="en-US" sz="100" dirty="0">
                <a:latin typeface="Times New Roman" panose="02020603050405020304" pitchFamily="18" charset="0"/>
                <a:ea typeface="ＭＳ Ｐゴシック" charset="0"/>
              </a:rPr>
              <a:t> </a:t>
            </a:r>
            <a:r>
              <a:rPr lang="en-US" dirty="0">
                <a:latin typeface="Times New Roman" panose="02020603050405020304" pitchFamily="18" charset="0"/>
                <a:ea typeface="ＭＳ Ｐゴシック" charset="0"/>
              </a:rPr>
              <a:t>A from R1 to R2 </a:t>
            </a:r>
            <a:r>
              <a:rPr lang="en-US" sz="2000" b="0" dirty="0">
                <a:latin typeface="Times New Roman" panose="02020603050405020304" pitchFamily="18" charset="0"/>
                <a:ea typeface="ＭＳ Ｐゴシック" charset="0"/>
              </a:rPr>
              <a:t>(2 of 2)</a:t>
            </a:r>
            <a:endParaRPr lang="en-US" sz="2000" dirty="0">
              <a:latin typeface="Times New Roman" panose="02020603050405020304" pitchFamily="18" charset="0"/>
              <a:ea typeface="ＭＳ Ｐゴシック" charset="0"/>
            </a:endParaRPr>
          </a:p>
        </p:txBody>
      </p:sp>
      <p:sp>
        <p:nvSpPr>
          <p:cNvPr id="3" name="Text Placeholder 2"/>
          <p:cNvSpPr>
            <a:spLocks noGrp="1"/>
          </p:cNvSpPr>
          <p:nvPr>
            <p:ph type="body" idx="1"/>
          </p:nvPr>
        </p:nvSpPr>
        <p:spPr/>
        <p:txBody>
          <a:bodyPr/>
          <a:lstStyle/>
          <a:p>
            <a:pPr marL="255651" lvl="0" indent="-255651" eaLnBrk="0" fontAlgn="base" hangingPunct="0">
              <a:spcAft>
                <a:spcPct val="0"/>
              </a:spcAft>
              <a:tabLst/>
            </a:pPr>
            <a:r>
              <a:rPr lang="en-US" sz="2400" dirty="0">
                <a:solidFill>
                  <a:srgbClr val="000000"/>
                </a:solidFill>
                <a:latin typeface="Arial (Body)"/>
                <a:ea typeface="ＭＳ Ｐゴシック" charset="0"/>
              </a:rPr>
              <a:t>type of encryption used (e.g., 3D</a:t>
            </a:r>
            <a:r>
              <a:rPr lang="en-US" sz="100" dirty="0">
                <a:solidFill>
                  <a:srgbClr val="000000"/>
                </a:solidFill>
                <a:latin typeface="Arial (Body)"/>
                <a:ea typeface="ＭＳ Ｐゴシック" charset="0"/>
              </a:rPr>
              <a:t> </a:t>
            </a:r>
            <a:r>
              <a:rPr lang="en-US" sz="2400" dirty="0">
                <a:solidFill>
                  <a:srgbClr val="000000"/>
                </a:solidFill>
                <a:latin typeface="Arial (Body)"/>
                <a:ea typeface="ＭＳ Ｐゴシック" charset="0"/>
              </a:rPr>
              <a:t>E</a:t>
            </a:r>
            <a:r>
              <a:rPr lang="en-US" sz="100" dirty="0">
                <a:solidFill>
                  <a:srgbClr val="000000"/>
                </a:solidFill>
                <a:latin typeface="Arial (Body)"/>
                <a:ea typeface="ＭＳ Ｐゴシック" charset="0"/>
              </a:rPr>
              <a:t> </a:t>
            </a:r>
            <a:r>
              <a:rPr lang="en-US" sz="2400" dirty="0">
                <a:solidFill>
                  <a:srgbClr val="000000"/>
                </a:solidFill>
                <a:latin typeface="Arial (Body)"/>
                <a:ea typeface="ＭＳ Ｐゴシック" charset="0"/>
              </a:rPr>
              <a:t>S with C</a:t>
            </a:r>
            <a:r>
              <a:rPr lang="en-US" sz="100" dirty="0">
                <a:solidFill>
                  <a:srgbClr val="000000"/>
                </a:solidFill>
                <a:latin typeface="Arial (Body)"/>
                <a:ea typeface="ＭＳ Ｐゴシック" charset="0"/>
              </a:rPr>
              <a:t> </a:t>
            </a:r>
            <a:r>
              <a:rPr lang="en-US" sz="2400" dirty="0">
                <a:solidFill>
                  <a:srgbClr val="000000"/>
                </a:solidFill>
                <a:latin typeface="Arial (Body)"/>
                <a:ea typeface="ＭＳ Ｐゴシック" charset="0"/>
              </a:rPr>
              <a:t>B</a:t>
            </a:r>
            <a:r>
              <a:rPr lang="en-US" sz="100" dirty="0">
                <a:solidFill>
                  <a:srgbClr val="000000"/>
                </a:solidFill>
                <a:latin typeface="Arial (Body)"/>
                <a:ea typeface="ＭＳ Ｐゴシック" charset="0"/>
              </a:rPr>
              <a:t> </a:t>
            </a:r>
            <a:r>
              <a:rPr lang="en-US" sz="2400" dirty="0">
                <a:solidFill>
                  <a:srgbClr val="000000"/>
                </a:solidFill>
                <a:latin typeface="Arial (Body)"/>
                <a:ea typeface="ＭＳ Ｐゴシック" charset="0"/>
              </a:rPr>
              <a:t>C)</a:t>
            </a:r>
          </a:p>
          <a:p>
            <a:pPr marL="255651" lvl="0" indent="-255651" eaLnBrk="0" fontAlgn="base" hangingPunct="0">
              <a:spcAft>
                <a:spcPct val="0"/>
              </a:spcAft>
              <a:tabLst/>
            </a:pPr>
            <a:r>
              <a:rPr lang="en-US" sz="2400" dirty="0">
                <a:solidFill>
                  <a:srgbClr val="000000"/>
                </a:solidFill>
                <a:latin typeface="Arial (Body)"/>
                <a:ea typeface="ＭＳ Ｐゴシック" charset="0"/>
              </a:rPr>
              <a:t>encryption key</a:t>
            </a:r>
          </a:p>
          <a:p>
            <a:pPr marL="255651" lvl="0" indent="-255651" eaLnBrk="0" fontAlgn="base" hangingPunct="0">
              <a:spcAft>
                <a:spcPct val="0"/>
              </a:spcAft>
              <a:tabLst/>
            </a:pPr>
            <a:r>
              <a:rPr lang="en-US" sz="2400" dirty="0">
                <a:solidFill>
                  <a:srgbClr val="000000"/>
                </a:solidFill>
                <a:latin typeface="Arial (Body)"/>
                <a:ea typeface="ＭＳ Ｐゴシック" charset="0"/>
              </a:rPr>
              <a:t>type of integrity check used (e.g., H</a:t>
            </a:r>
            <a:r>
              <a:rPr lang="en-US" sz="100" dirty="0">
                <a:solidFill>
                  <a:srgbClr val="000000"/>
                </a:solidFill>
                <a:latin typeface="Arial (Body)"/>
                <a:ea typeface="ＭＳ Ｐゴシック" charset="0"/>
              </a:rPr>
              <a:t> </a:t>
            </a:r>
            <a:r>
              <a:rPr lang="en-US" sz="2400" dirty="0">
                <a:solidFill>
                  <a:srgbClr val="000000"/>
                </a:solidFill>
                <a:latin typeface="Arial (Body)"/>
                <a:ea typeface="ＭＳ Ｐゴシック" charset="0"/>
              </a:rPr>
              <a:t>M</a:t>
            </a:r>
            <a:r>
              <a:rPr lang="en-US" sz="100" dirty="0">
                <a:solidFill>
                  <a:srgbClr val="000000"/>
                </a:solidFill>
                <a:latin typeface="Arial (Body)"/>
                <a:ea typeface="ＭＳ Ｐゴシック" charset="0"/>
              </a:rPr>
              <a:t> </a:t>
            </a:r>
            <a:r>
              <a:rPr lang="en-US" sz="2400" dirty="0">
                <a:solidFill>
                  <a:srgbClr val="000000"/>
                </a:solidFill>
                <a:latin typeface="Arial (Body)"/>
                <a:ea typeface="ＭＳ Ｐゴシック" charset="0"/>
              </a:rPr>
              <a:t>A</a:t>
            </a:r>
            <a:r>
              <a:rPr lang="en-US" sz="100" dirty="0">
                <a:solidFill>
                  <a:srgbClr val="000000"/>
                </a:solidFill>
                <a:latin typeface="Arial (Body)"/>
                <a:ea typeface="ＭＳ Ｐゴシック" charset="0"/>
              </a:rPr>
              <a:t> </a:t>
            </a:r>
            <a:r>
              <a:rPr lang="en-US" sz="2400" dirty="0">
                <a:solidFill>
                  <a:srgbClr val="000000"/>
                </a:solidFill>
                <a:latin typeface="Arial (Body)"/>
                <a:ea typeface="ＭＳ Ｐゴシック" charset="0"/>
              </a:rPr>
              <a:t>C with M</a:t>
            </a:r>
            <a:r>
              <a:rPr lang="en-US" sz="100" dirty="0">
                <a:solidFill>
                  <a:srgbClr val="000000"/>
                </a:solidFill>
                <a:latin typeface="Arial (Body)"/>
                <a:ea typeface="ＭＳ Ｐゴシック" charset="0"/>
              </a:rPr>
              <a:t> </a:t>
            </a:r>
            <a:r>
              <a:rPr lang="en-US" sz="2400" dirty="0">
                <a:solidFill>
                  <a:srgbClr val="000000"/>
                </a:solidFill>
                <a:latin typeface="Arial (Body)"/>
                <a:ea typeface="ＭＳ Ｐゴシック" charset="0"/>
              </a:rPr>
              <a:t>D5)</a:t>
            </a:r>
          </a:p>
          <a:p>
            <a:pPr marL="255651" lvl="0" indent="-255651" eaLnBrk="0" fontAlgn="base" hangingPunct="0">
              <a:spcAft>
                <a:spcPct val="0"/>
              </a:spcAft>
              <a:tabLst/>
            </a:pPr>
            <a:r>
              <a:rPr lang="en-US" sz="2400" dirty="0">
                <a:solidFill>
                  <a:srgbClr val="000000"/>
                </a:solidFill>
                <a:latin typeface="Arial (Body)"/>
                <a:ea typeface="ＭＳ Ｐゴシック" charset="0"/>
              </a:rPr>
              <a:t>authentication key</a:t>
            </a:r>
          </a:p>
        </p:txBody>
      </p:sp>
    </p:spTree>
    <p:extLst>
      <p:ext uri="{BB962C8B-B14F-4D97-AF65-F5344CB8AC3E}">
        <p14:creationId xmlns:p14="http://schemas.microsoft.com/office/powerpoint/2010/main" val="41456517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eaLnBrk="0" fontAlgn="base" hangingPunct="0">
              <a:spcBef>
                <a:spcPct val="0"/>
              </a:spcBef>
              <a:spcAft>
                <a:spcPct val="0"/>
              </a:spcAft>
              <a:buClrTx/>
            </a:pPr>
            <a:r>
              <a:rPr lang="en-US" kern="1200" dirty="0">
                <a:latin typeface="Times New Roman" panose="02020603050405020304" pitchFamily="18" charset="0"/>
                <a:ea typeface="ＭＳ Ｐゴシック" charset="0"/>
              </a:rPr>
              <a:t>Security Association Database (S</a:t>
            </a:r>
            <a:r>
              <a:rPr lang="en-US" sz="100" kern="1200" dirty="0">
                <a:latin typeface="Times New Roman" panose="02020603050405020304" pitchFamily="18" charset="0"/>
                <a:ea typeface="ＭＳ Ｐゴシック" charset="0"/>
              </a:rPr>
              <a:t> </a:t>
            </a:r>
            <a:r>
              <a:rPr lang="en-US" kern="1200" dirty="0">
                <a:latin typeface="Times New Roman" panose="02020603050405020304" pitchFamily="18" charset="0"/>
                <a:ea typeface="ＭＳ Ｐゴシック" charset="0"/>
              </a:rPr>
              <a:t>A</a:t>
            </a:r>
            <a:r>
              <a:rPr lang="en-US" sz="100" kern="1200" dirty="0">
                <a:latin typeface="Times New Roman" panose="02020603050405020304" pitchFamily="18" charset="0"/>
                <a:ea typeface="ＭＳ Ｐゴシック" charset="0"/>
              </a:rPr>
              <a:t> </a:t>
            </a:r>
            <a:r>
              <a:rPr lang="en-US" kern="1200" dirty="0">
                <a:latin typeface="Times New Roman" panose="02020603050405020304" pitchFamily="18" charset="0"/>
                <a:ea typeface="ＭＳ Ｐゴシック" charset="0"/>
              </a:rPr>
              <a:t>D)</a:t>
            </a:r>
          </a:p>
        </p:txBody>
      </p:sp>
      <p:sp>
        <p:nvSpPr>
          <p:cNvPr id="3" name="Text Placeholder 2"/>
          <p:cNvSpPr>
            <a:spLocks noGrp="1"/>
          </p:cNvSpPr>
          <p:nvPr>
            <p:ph type="body" idx="1"/>
          </p:nvPr>
        </p:nvSpPr>
        <p:spPr>
          <a:xfrm>
            <a:off x="457200" y="1600200"/>
            <a:ext cx="8229600" cy="4085704"/>
          </a:xfrm>
        </p:spPr>
        <p:txBody>
          <a:bodyPr wrap="square" lIns="91425" tIns="91425" rIns="91425" bIns="91425">
            <a:spAutoFit/>
          </a:bodyPr>
          <a:lstStyle/>
          <a:p>
            <a:pPr marL="255651" lvl="0" indent="-255651" eaLnBrk="0" fontAlgn="base" hangingPunct="0">
              <a:spcAft>
                <a:spcPct val="0"/>
              </a:spcAft>
              <a:buFont typeface="Arial" panose="020B0604020202020204" pitchFamily="34" charset="0"/>
              <a:buChar char="•"/>
            </a:pPr>
            <a:r>
              <a:rPr lang="en-US" sz="2400" kern="1200" dirty="0">
                <a:solidFill>
                  <a:srgbClr val="000000"/>
                </a:solidFill>
                <a:latin typeface="Arial (Body)"/>
                <a:ea typeface="ＭＳ Ｐゴシック" charset="0"/>
                <a:cs typeface="Gill Sans MT" charset="0"/>
              </a:rPr>
              <a:t>endpoint holds S</a:t>
            </a:r>
            <a:r>
              <a:rPr lang="en-US" sz="100" kern="1200" dirty="0">
                <a:solidFill>
                  <a:srgbClr val="000000"/>
                </a:solidFill>
                <a:latin typeface="Arial (Body)"/>
                <a:ea typeface="ＭＳ Ｐゴシック" charset="0"/>
                <a:cs typeface="Gill Sans MT" charset="0"/>
              </a:rPr>
              <a:t> </a:t>
            </a:r>
            <a:r>
              <a:rPr lang="en-US" sz="2400" kern="1200" dirty="0">
                <a:solidFill>
                  <a:srgbClr val="000000"/>
                </a:solidFill>
                <a:latin typeface="Arial (Body)"/>
                <a:ea typeface="ＭＳ Ｐゴシック" charset="0"/>
                <a:cs typeface="Gill Sans MT" charset="0"/>
              </a:rPr>
              <a:t>A state in </a:t>
            </a:r>
            <a:r>
              <a:rPr lang="en-US" sz="2400" b="1" kern="1200" dirty="0">
                <a:solidFill>
                  <a:srgbClr val="000000"/>
                </a:solidFill>
                <a:latin typeface="Arial (Body)"/>
                <a:ea typeface="ＭＳ Ｐゴシック" charset="0"/>
                <a:cs typeface="Gill Sans MT" charset="0"/>
              </a:rPr>
              <a:t>security association database (S</a:t>
            </a:r>
            <a:r>
              <a:rPr lang="en-US" sz="100" b="1" kern="1200" dirty="0">
                <a:solidFill>
                  <a:srgbClr val="000000"/>
                </a:solidFill>
                <a:latin typeface="Arial (Body)"/>
                <a:ea typeface="ＭＳ Ｐゴシック" charset="0"/>
                <a:cs typeface="Gill Sans MT" charset="0"/>
              </a:rPr>
              <a:t> </a:t>
            </a:r>
            <a:r>
              <a:rPr lang="en-US" sz="2400" b="1" kern="1200" dirty="0">
                <a:solidFill>
                  <a:srgbClr val="000000"/>
                </a:solidFill>
                <a:latin typeface="Arial (Body)"/>
                <a:ea typeface="ＭＳ Ｐゴシック" charset="0"/>
                <a:cs typeface="Gill Sans MT" charset="0"/>
              </a:rPr>
              <a:t>A</a:t>
            </a:r>
            <a:r>
              <a:rPr lang="en-US" sz="100" b="1" kern="1200" dirty="0">
                <a:solidFill>
                  <a:srgbClr val="000000"/>
                </a:solidFill>
                <a:latin typeface="Arial (Body)"/>
                <a:ea typeface="ＭＳ Ｐゴシック" charset="0"/>
                <a:cs typeface="Gill Sans MT" charset="0"/>
              </a:rPr>
              <a:t> </a:t>
            </a:r>
            <a:r>
              <a:rPr lang="en-US" sz="2400" b="1" kern="1200" dirty="0">
                <a:solidFill>
                  <a:srgbClr val="000000"/>
                </a:solidFill>
                <a:latin typeface="Arial (Body)"/>
                <a:ea typeface="ＭＳ Ｐゴシック" charset="0"/>
                <a:cs typeface="Gill Sans MT" charset="0"/>
              </a:rPr>
              <a:t>D</a:t>
            </a:r>
            <a:r>
              <a:rPr lang="en-US" sz="2400" i="1" kern="1200" dirty="0">
                <a:solidFill>
                  <a:srgbClr val="000000"/>
                </a:solidFill>
                <a:latin typeface="Arial (Body)"/>
                <a:ea typeface="ＭＳ Ｐゴシック" charset="0"/>
                <a:cs typeface="Gill Sans MT" charset="0"/>
              </a:rPr>
              <a:t>)</a:t>
            </a:r>
            <a:r>
              <a:rPr lang="en-US" sz="2400" kern="1200" dirty="0">
                <a:solidFill>
                  <a:srgbClr val="000000"/>
                </a:solidFill>
                <a:latin typeface="Arial (Body)"/>
                <a:ea typeface="ＭＳ Ｐゴシック" charset="0"/>
                <a:cs typeface="Gill Sans MT" charset="0"/>
              </a:rPr>
              <a:t>, where it can locate them during processing.</a:t>
            </a:r>
          </a:p>
          <a:p>
            <a:pPr marL="255651" lvl="0" indent="-255651" eaLnBrk="0" fontAlgn="base" hangingPunct="0">
              <a:spcAft>
                <a:spcPct val="0"/>
              </a:spcAft>
              <a:buFont typeface="Arial" panose="020B0604020202020204" pitchFamily="34" charset="0"/>
              <a:buChar char="•"/>
            </a:pPr>
            <a:r>
              <a:rPr lang="en-US" sz="2400" kern="1200" dirty="0">
                <a:solidFill>
                  <a:srgbClr val="000000"/>
                </a:solidFill>
                <a:latin typeface="Arial (Body)"/>
                <a:ea typeface="ＭＳ Ｐゴシック" charset="0"/>
                <a:cs typeface="Gill Sans MT" charset="0"/>
              </a:rPr>
              <a:t>with n salespersons, 2 + 2n S</a:t>
            </a:r>
            <a:r>
              <a:rPr lang="en-US" sz="100" kern="1200" dirty="0">
                <a:solidFill>
                  <a:srgbClr val="000000"/>
                </a:solidFill>
                <a:latin typeface="Arial (Body)"/>
                <a:ea typeface="ＭＳ Ｐゴシック" charset="0"/>
                <a:cs typeface="Gill Sans MT" charset="0"/>
              </a:rPr>
              <a:t> </a:t>
            </a:r>
            <a:r>
              <a:rPr lang="en-US" sz="2400" kern="1200" dirty="0">
                <a:solidFill>
                  <a:srgbClr val="000000"/>
                </a:solidFill>
                <a:latin typeface="Arial (Body)"/>
                <a:ea typeface="ＭＳ Ｐゴシック" charset="0"/>
                <a:cs typeface="Gill Sans MT" charset="0"/>
              </a:rPr>
              <a:t>As in R1’</a:t>
            </a:r>
            <a:r>
              <a:rPr lang="en-US" altLang="ja-JP" sz="2400" kern="1200" dirty="0">
                <a:solidFill>
                  <a:srgbClr val="000000"/>
                </a:solidFill>
                <a:latin typeface="Arial (Body)"/>
                <a:ea typeface="ＭＳ Ｐゴシック" charset="0"/>
                <a:cs typeface="Gill Sans MT" charset="0"/>
              </a:rPr>
              <a:t>s S</a:t>
            </a:r>
            <a:r>
              <a:rPr lang="en-US" altLang="ja-JP" sz="100" kern="1200" dirty="0">
                <a:solidFill>
                  <a:srgbClr val="000000"/>
                </a:solidFill>
                <a:latin typeface="Arial (Body)"/>
                <a:ea typeface="ＭＳ Ｐゴシック" charset="0"/>
                <a:cs typeface="Gill Sans MT" charset="0"/>
              </a:rPr>
              <a:t> </a:t>
            </a:r>
            <a:r>
              <a:rPr lang="en-US" altLang="ja-JP" sz="2400" kern="1200" dirty="0">
                <a:solidFill>
                  <a:srgbClr val="000000"/>
                </a:solidFill>
                <a:latin typeface="Arial (Body)"/>
                <a:ea typeface="ＭＳ Ｐゴシック" charset="0"/>
                <a:cs typeface="Gill Sans MT" charset="0"/>
              </a:rPr>
              <a:t>A</a:t>
            </a:r>
            <a:r>
              <a:rPr lang="en-US" altLang="ja-JP" sz="100" kern="1200" dirty="0">
                <a:solidFill>
                  <a:srgbClr val="000000"/>
                </a:solidFill>
                <a:latin typeface="Arial (Body)"/>
                <a:ea typeface="ＭＳ Ｐゴシック" charset="0"/>
                <a:cs typeface="Gill Sans MT" charset="0"/>
              </a:rPr>
              <a:t> </a:t>
            </a:r>
            <a:r>
              <a:rPr lang="en-US" altLang="ja-JP" sz="2400" kern="1200" dirty="0">
                <a:solidFill>
                  <a:srgbClr val="000000"/>
                </a:solidFill>
                <a:latin typeface="Arial (Body)"/>
                <a:ea typeface="ＭＳ Ｐゴシック" charset="0"/>
                <a:cs typeface="Gill Sans MT" charset="0"/>
              </a:rPr>
              <a:t>D</a:t>
            </a:r>
          </a:p>
          <a:p>
            <a:pPr marL="255651" lvl="0" indent="-255651" eaLnBrk="0" fontAlgn="base" hangingPunct="0">
              <a:spcAft>
                <a:spcPct val="0"/>
              </a:spcAft>
              <a:buFont typeface="Arial" panose="020B0604020202020204" pitchFamily="34" charset="0"/>
              <a:buChar char="•"/>
            </a:pPr>
            <a:r>
              <a:rPr lang="en-US" sz="2400" kern="1200" dirty="0">
                <a:solidFill>
                  <a:srgbClr val="000000"/>
                </a:solidFill>
                <a:latin typeface="Arial (Body)"/>
                <a:ea typeface="ＭＳ Ｐゴシック" charset="0"/>
                <a:cs typeface="Gill Sans MT" charset="0"/>
              </a:rPr>
              <a:t>when sending I</a:t>
            </a:r>
            <a:r>
              <a:rPr lang="en-US" sz="100" kern="1200" dirty="0">
                <a:solidFill>
                  <a:srgbClr val="000000"/>
                </a:solidFill>
                <a:latin typeface="Arial (Body)"/>
                <a:ea typeface="ＭＳ Ｐゴシック" charset="0"/>
                <a:cs typeface="Gill Sans MT" charset="0"/>
              </a:rPr>
              <a:t> </a:t>
            </a:r>
            <a:r>
              <a:rPr lang="en-US" sz="2400" kern="1200" dirty="0">
                <a:solidFill>
                  <a:srgbClr val="000000"/>
                </a:solidFill>
                <a:latin typeface="Arial (Body)"/>
                <a:ea typeface="ＭＳ Ｐゴシック" charset="0"/>
                <a:cs typeface="Gill Sans MT" charset="0"/>
              </a:rPr>
              <a:t>Psec datagram, R1 accesses S</a:t>
            </a:r>
            <a:r>
              <a:rPr lang="en-US" sz="100" kern="1200" dirty="0">
                <a:solidFill>
                  <a:srgbClr val="000000"/>
                </a:solidFill>
                <a:latin typeface="Arial (Body)"/>
                <a:ea typeface="ＭＳ Ｐゴシック" charset="0"/>
                <a:cs typeface="Gill Sans MT" charset="0"/>
              </a:rPr>
              <a:t> </a:t>
            </a:r>
            <a:r>
              <a:rPr lang="en-US" sz="2400" kern="1200" dirty="0">
                <a:solidFill>
                  <a:srgbClr val="000000"/>
                </a:solidFill>
                <a:latin typeface="Arial (Body)"/>
                <a:ea typeface="ＭＳ Ｐゴシック" charset="0"/>
                <a:cs typeface="Gill Sans MT" charset="0"/>
              </a:rPr>
              <a:t>A</a:t>
            </a:r>
            <a:r>
              <a:rPr lang="en-US" sz="100" kern="1200" dirty="0">
                <a:solidFill>
                  <a:srgbClr val="000000"/>
                </a:solidFill>
                <a:latin typeface="Arial (Body)"/>
                <a:ea typeface="ＭＳ Ｐゴシック" charset="0"/>
                <a:cs typeface="Gill Sans MT" charset="0"/>
              </a:rPr>
              <a:t> </a:t>
            </a:r>
            <a:r>
              <a:rPr lang="en-US" sz="2400" kern="1200" dirty="0">
                <a:solidFill>
                  <a:srgbClr val="000000"/>
                </a:solidFill>
                <a:latin typeface="Arial (Body)"/>
                <a:ea typeface="ＭＳ Ｐゴシック" charset="0"/>
                <a:cs typeface="Gill Sans MT" charset="0"/>
              </a:rPr>
              <a:t>D to determine how to process datagram.</a:t>
            </a:r>
          </a:p>
          <a:p>
            <a:pPr marL="255651" lvl="0" indent="-255651" eaLnBrk="0" fontAlgn="base" hangingPunct="0">
              <a:spcAft>
                <a:spcPct val="0"/>
              </a:spcAft>
              <a:buFont typeface="Arial" panose="020B0604020202020204" pitchFamily="34" charset="0"/>
              <a:buChar char="•"/>
            </a:pPr>
            <a:r>
              <a:rPr lang="en-US" sz="2400" kern="1200" dirty="0">
                <a:solidFill>
                  <a:srgbClr val="000000"/>
                </a:solidFill>
                <a:latin typeface="Arial (Body)"/>
                <a:ea typeface="ＭＳ Ｐゴシック" charset="0"/>
                <a:cs typeface="Gill Sans MT" charset="0"/>
              </a:rPr>
              <a:t>when I</a:t>
            </a:r>
            <a:r>
              <a:rPr lang="en-US" sz="100" kern="1200" dirty="0">
                <a:solidFill>
                  <a:srgbClr val="000000"/>
                </a:solidFill>
                <a:latin typeface="Arial (Body)"/>
                <a:ea typeface="ＭＳ Ｐゴシック" charset="0"/>
                <a:cs typeface="Gill Sans MT" charset="0"/>
              </a:rPr>
              <a:t> </a:t>
            </a:r>
            <a:r>
              <a:rPr lang="en-US" sz="2400" kern="1200" dirty="0">
                <a:solidFill>
                  <a:srgbClr val="000000"/>
                </a:solidFill>
                <a:latin typeface="Arial (Body)"/>
                <a:ea typeface="ＭＳ Ｐゴシック" charset="0"/>
                <a:cs typeface="Gill Sans MT" charset="0"/>
              </a:rPr>
              <a:t>Psec datagram arrives to R2, R2 examines S</a:t>
            </a:r>
            <a:r>
              <a:rPr lang="en-US" sz="100" kern="1200" dirty="0">
                <a:solidFill>
                  <a:srgbClr val="000000"/>
                </a:solidFill>
                <a:latin typeface="Arial (Body)"/>
                <a:ea typeface="ＭＳ Ｐゴシック" charset="0"/>
                <a:cs typeface="Gill Sans MT" charset="0"/>
              </a:rPr>
              <a:t> </a:t>
            </a:r>
            <a:r>
              <a:rPr lang="en-US" sz="2400" kern="1200" dirty="0">
                <a:solidFill>
                  <a:srgbClr val="000000"/>
                </a:solidFill>
                <a:latin typeface="Arial (Body)"/>
                <a:ea typeface="ＭＳ Ｐゴシック" charset="0"/>
                <a:cs typeface="Gill Sans MT" charset="0"/>
              </a:rPr>
              <a:t>P I in I</a:t>
            </a:r>
            <a:r>
              <a:rPr lang="en-US" sz="100" kern="1200" dirty="0">
                <a:solidFill>
                  <a:srgbClr val="000000"/>
                </a:solidFill>
                <a:latin typeface="Arial (Body)"/>
                <a:ea typeface="ＭＳ Ｐゴシック" charset="0"/>
                <a:cs typeface="Gill Sans MT" charset="0"/>
              </a:rPr>
              <a:t> </a:t>
            </a:r>
            <a:r>
              <a:rPr lang="en-US" sz="2400" kern="1200" dirty="0">
                <a:solidFill>
                  <a:srgbClr val="000000"/>
                </a:solidFill>
                <a:latin typeface="Arial (Body)"/>
                <a:ea typeface="ＭＳ Ｐゴシック" charset="0"/>
                <a:cs typeface="Gill Sans MT" charset="0"/>
              </a:rPr>
              <a:t>Psec datagram, indexes S</a:t>
            </a:r>
            <a:r>
              <a:rPr lang="en-US" sz="100" kern="1200" dirty="0">
                <a:solidFill>
                  <a:srgbClr val="000000"/>
                </a:solidFill>
                <a:latin typeface="Arial (Body)"/>
                <a:ea typeface="ＭＳ Ｐゴシック" charset="0"/>
                <a:cs typeface="Gill Sans MT" charset="0"/>
              </a:rPr>
              <a:t> </a:t>
            </a:r>
            <a:r>
              <a:rPr lang="en-US" sz="2400" kern="1200" dirty="0">
                <a:solidFill>
                  <a:srgbClr val="000000"/>
                </a:solidFill>
                <a:latin typeface="Arial (Body)"/>
                <a:ea typeface="ＭＳ Ｐゴシック" charset="0"/>
                <a:cs typeface="Gill Sans MT" charset="0"/>
              </a:rPr>
              <a:t>A</a:t>
            </a:r>
            <a:r>
              <a:rPr lang="en-US" sz="100" kern="1200" dirty="0">
                <a:solidFill>
                  <a:srgbClr val="000000"/>
                </a:solidFill>
                <a:latin typeface="Arial (Body)"/>
                <a:ea typeface="ＭＳ Ｐゴシック" charset="0"/>
                <a:cs typeface="Gill Sans MT" charset="0"/>
              </a:rPr>
              <a:t> </a:t>
            </a:r>
            <a:r>
              <a:rPr lang="en-US" sz="2400" kern="1200" dirty="0">
                <a:solidFill>
                  <a:srgbClr val="000000"/>
                </a:solidFill>
                <a:latin typeface="Arial (Body)"/>
                <a:ea typeface="ＭＳ Ｐゴシック" charset="0"/>
                <a:cs typeface="Gill Sans MT" charset="0"/>
              </a:rPr>
              <a:t>D with S</a:t>
            </a:r>
            <a:r>
              <a:rPr lang="en-US" sz="100" kern="1200" dirty="0">
                <a:solidFill>
                  <a:srgbClr val="000000"/>
                </a:solidFill>
                <a:latin typeface="Arial (Body)"/>
                <a:ea typeface="ＭＳ Ｐゴシック" charset="0"/>
                <a:cs typeface="Gill Sans MT" charset="0"/>
              </a:rPr>
              <a:t> </a:t>
            </a:r>
            <a:r>
              <a:rPr lang="en-US" sz="2400" kern="1200" dirty="0">
                <a:solidFill>
                  <a:srgbClr val="000000"/>
                </a:solidFill>
                <a:latin typeface="Arial (Body)"/>
                <a:ea typeface="ＭＳ Ｐゴシック" charset="0"/>
                <a:cs typeface="Gill Sans MT" charset="0"/>
              </a:rPr>
              <a:t>P</a:t>
            </a:r>
            <a:r>
              <a:rPr lang="en-US" sz="100" kern="1200" dirty="0">
                <a:solidFill>
                  <a:srgbClr val="000000"/>
                </a:solidFill>
                <a:latin typeface="Arial (Body)"/>
                <a:ea typeface="ＭＳ Ｐゴシック" charset="0"/>
                <a:cs typeface="Gill Sans MT" charset="0"/>
              </a:rPr>
              <a:t> </a:t>
            </a:r>
            <a:r>
              <a:rPr lang="en-US" sz="2400" kern="1200" dirty="0">
                <a:solidFill>
                  <a:srgbClr val="000000"/>
                </a:solidFill>
                <a:latin typeface="Arial (Body)"/>
                <a:ea typeface="ＭＳ Ｐゴシック" charset="0"/>
                <a:cs typeface="Gill Sans MT" charset="0"/>
              </a:rPr>
              <a:t>I, and processes datagram accordingly.</a:t>
            </a:r>
          </a:p>
        </p:txBody>
      </p:sp>
    </p:spTree>
    <p:extLst>
      <p:ext uri="{BB962C8B-B14F-4D97-AF65-F5344CB8AC3E}">
        <p14:creationId xmlns:p14="http://schemas.microsoft.com/office/powerpoint/2010/main" val="81965608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eaLnBrk="0" fontAlgn="base" hangingPunct="0">
              <a:spcBef>
                <a:spcPct val="0"/>
              </a:spcBef>
              <a:spcAft>
                <a:spcPct val="0"/>
              </a:spcAft>
              <a:buClrTx/>
            </a:pPr>
            <a:r>
              <a:rPr lang="en-US" dirty="0">
                <a:latin typeface="Times New Roman" panose="02020603050405020304" pitchFamily="18" charset="0"/>
                <a:ea typeface="ＭＳ Ｐゴシック" charset="0"/>
              </a:rPr>
              <a:t>I</a:t>
            </a:r>
            <a:r>
              <a:rPr lang="en-US" sz="100" dirty="0">
                <a:latin typeface="Times New Roman" panose="02020603050405020304" pitchFamily="18" charset="0"/>
                <a:ea typeface="ＭＳ Ｐゴシック" charset="0"/>
              </a:rPr>
              <a:t>\</a:t>
            </a:r>
            <a:r>
              <a:rPr lang="en-US" dirty="0">
                <a:latin typeface="Times New Roman" panose="02020603050405020304" pitchFamily="18" charset="0"/>
                <a:ea typeface="ＭＳ Ｐゴシック" charset="0"/>
              </a:rPr>
              <a:t>Psec Datagram</a:t>
            </a:r>
          </a:p>
        </p:txBody>
      </p:sp>
      <p:sp>
        <p:nvSpPr>
          <p:cNvPr id="3" name="Content Placeholder 2"/>
          <p:cNvSpPr>
            <a:spLocks noGrp="1"/>
          </p:cNvSpPr>
          <p:nvPr>
            <p:ph type="body" idx="1"/>
          </p:nvPr>
        </p:nvSpPr>
        <p:spPr>
          <a:xfrm>
            <a:off x="457200" y="1600200"/>
            <a:ext cx="8229600" cy="553968"/>
          </a:xfrm>
        </p:spPr>
        <p:txBody>
          <a:bodyPr wrap="square" lIns="91425" tIns="91425" rIns="91425" bIns="91425">
            <a:spAutoFit/>
          </a:bodyPr>
          <a:lstStyle/>
          <a:p>
            <a:pPr marL="0" lvl="0" indent="0" eaLnBrk="0" fontAlgn="base" hangingPunct="0">
              <a:spcAft>
                <a:spcPct val="0"/>
              </a:spcAft>
              <a:buNone/>
            </a:pPr>
            <a:r>
              <a:rPr lang="en-US" sz="2400" dirty="0">
                <a:solidFill>
                  <a:srgbClr val="000000"/>
                </a:solidFill>
                <a:latin typeface="Arial (Body)"/>
                <a:ea typeface="ＭＳ Ｐゴシック" charset="0"/>
              </a:rPr>
              <a:t>focus for now on tunnel mode with E</a:t>
            </a:r>
            <a:r>
              <a:rPr lang="en-US" sz="100" dirty="0">
                <a:solidFill>
                  <a:srgbClr val="000000"/>
                </a:solidFill>
                <a:latin typeface="Arial (Body)"/>
                <a:ea typeface="ＭＳ Ｐゴシック" charset="0"/>
              </a:rPr>
              <a:t> </a:t>
            </a:r>
            <a:r>
              <a:rPr lang="en-US" sz="2400" dirty="0">
                <a:solidFill>
                  <a:srgbClr val="000000"/>
                </a:solidFill>
                <a:latin typeface="Arial (Body)"/>
                <a:ea typeface="ＭＳ Ｐゴシック" charset="0"/>
              </a:rPr>
              <a:t>S</a:t>
            </a:r>
            <a:r>
              <a:rPr lang="en-US" sz="100" dirty="0">
                <a:solidFill>
                  <a:srgbClr val="000000"/>
                </a:solidFill>
                <a:latin typeface="Arial (Body)"/>
                <a:ea typeface="ＭＳ Ｐゴシック" charset="0"/>
              </a:rPr>
              <a:t> </a:t>
            </a:r>
            <a:r>
              <a:rPr lang="en-US" sz="2400" dirty="0">
                <a:solidFill>
                  <a:srgbClr val="000000"/>
                </a:solidFill>
                <a:latin typeface="Arial (Body)"/>
                <a:ea typeface="ＭＳ Ｐゴシック" charset="0"/>
              </a:rPr>
              <a:t>P</a:t>
            </a:r>
          </a:p>
        </p:txBody>
      </p:sp>
      <p:pic>
        <p:nvPicPr>
          <p:cNvPr id="4" name="Picture 3" descr="A bar has 6 parts. Enchilada authenticated, parts 2 through 5. Encrypted, parts 3 through 5. Parts 2 and 5 connect to other bars. Bar 1. Part 1, new I P header. Part 2, E S P header. Bar 2, 2 parts. 1, S P I. 2, s e q number. Bar 1. Part 3, original I P header. Part 4, Original I P datagram payload. Part 5, E S P t r l. Bar 3, 3 parts. 1, padding. 2, pad length. 3, next header. Bar 1. Part 6, E S P authorized."/>
          <p:cNvPicPr>
            <a:picLocks noChangeAspect="1"/>
          </p:cNvPicPr>
          <p:nvPr/>
        </p:nvPicPr>
        <p:blipFill>
          <a:blip r:embed="rId2"/>
          <a:stretch>
            <a:fillRect/>
          </a:stretch>
        </p:blipFill>
        <p:spPr>
          <a:xfrm>
            <a:off x="1285971" y="2441718"/>
            <a:ext cx="6572058" cy="2706859"/>
          </a:xfrm>
          <a:prstGeom prst="rect">
            <a:avLst/>
          </a:prstGeom>
        </p:spPr>
      </p:pic>
    </p:spTree>
    <p:extLst>
      <p:ext uri="{BB962C8B-B14F-4D97-AF65-F5344CB8AC3E}">
        <p14:creationId xmlns:p14="http://schemas.microsoft.com/office/powerpoint/2010/main" val="222105173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eaLnBrk="0" fontAlgn="base" hangingPunct="0">
              <a:spcBef>
                <a:spcPct val="0"/>
              </a:spcBef>
              <a:spcAft>
                <a:spcPct val="0"/>
              </a:spcAft>
              <a:buClrTx/>
            </a:pPr>
            <a:r>
              <a:rPr lang="en-US" dirty="0">
                <a:latin typeface="Times New Roman" panose="02020603050405020304" pitchFamily="18" charset="0"/>
                <a:ea typeface="ＭＳ Ｐゴシック" charset="0"/>
              </a:rPr>
              <a:t>What Happens?</a:t>
            </a:r>
          </a:p>
        </p:txBody>
      </p:sp>
      <p:pic>
        <p:nvPicPr>
          <p:cNvPr id="3" name="Picture 2" descr="A diagram has 3 connected parts with linked routers between parts. 1, headquarters. There is a P C, 172 period 16 period 1 forward slash 24. Router, R 1. Link to part 2, 200 period 168 period 1 period 100. Part 2, Internet. Router, R 2. Link, 193 period 68 period 2 period 23. From R 1 to R 2, an arrow spans across part 2, security association. Part 3, branch office. P C, 172 period 16 period 2 forward slash 24."/>
          <p:cNvPicPr>
            <a:picLocks noChangeAspect="1"/>
          </p:cNvPicPr>
          <p:nvPr/>
        </p:nvPicPr>
        <p:blipFill>
          <a:blip r:embed="rId2"/>
          <a:stretch>
            <a:fillRect/>
          </a:stretch>
        </p:blipFill>
        <p:spPr>
          <a:xfrm>
            <a:off x="1056108" y="1733087"/>
            <a:ext cx="7031784" cy="2114368"/>
          </a:xfrm>
          <a:prstGeom prst="rect">
            <a:avLst/>
          </a:prstGeom>
        </p:spPr>
      </p:pic>
      <p:pic>
        <p:nvPicPr>
          <p:cNvPr id="4" name="Picture 3" descr="A bar has 6 parts. Enchilada authenticated, parts 2 through 5. Encrypted, parts 3 through 5. Parts 2 and 5 connect to other bars. Bar 1. Part 1, new I P header. Part 2, E S P header. Bar 2, 2 parts. 1, S P I. 2, s e q number. Bar 1. Part 3, original I P header. Part 4, Original I P datagram payload. Part 5, E S P t r l. Bar 3, 3 parts. 1, padding. 2, pad length. 3, next header. Bar 1. Part 6, E S P authorized."/>
          <p:cNvPicPr>
            <a:picLocks noChangeAspect="1"/>
          </p:cNvPicPr>
          <p:nvPr/>
        </p:nvPicPr>
        <p:blipFill>
          <a:blip r:embed="rId3"/>
          <a:stretch>
            <a:fillRect/>
          </a:stretch>
        </p:blipFill>
        <p:spPr>
          <a:xfrm>
            <a:off x="1885394" y="4120666"/>
            <a:ext cx="5373213" cy="2088416"/>
          </a:xfrm>
          <a:prstGeom prst="rect">
            <a:avLst/>
          </a:prstGeom>
        </p:spPr>
      </p:pic>
    </p:spTree>
    <p:extLst>
      <p:ext uri="{BB962C8B-B14F-4D97-AF65-F5344CB8AC3E}">
        <p14:creationId xmlns:p14="http://schemas.microsoft.com/office/powerpoint/2010/main" val="419004273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eaLnBrk="0" fontAlgn="base" hangingPunct="0">
              <a:spcBef>
                <a:spcPct val="0"/>
              </a:spcBef>
              <a:spcAft>
                <a:spcPct val="0"/>
              </a:spcAft>
              <a:buClrTx/>
            </a:pPr>
            <a:r>
              <a:rPr lang="pt-BR" sz="3200" dirty="0">
                <a:latin typeface="Times New Roman" panose="02020603050405020304" pitchFamily="18" charset="0"/>
                <a:ea typeface="ＭＳ Ｐゴシック" charset="0"/>
              </a:rPr>
              <a:t>R1: Convert Original Datagram to I</a:t>
            </a:r>
            <a:r>
              <a:rPr lang="pt-BR" sz="100" dirty="0">
                <a:latin typeface="Times New Roman" panose="02020603050405020304" pitchFamily="18" charset="0"/>
                <a:ea typeface="ＭＳ Ｐゴシック" charset="0"/>
              </a:rPr>
              <a:t> </a:t>
            </a:r>
            <a:r>
              <a:rPr lang="pt-BR" sz="3200" dirty="0">
                <a:latin typeface="Times New Roman" panose="02020603050405020304" pitchFamily="18" charset="0"/>
                <a:ea typeface="ＭＳ Ｐゴシック" charset="0"/>
              </a:rPr>
              <a:t>Psec Datagram</a:t>
            </a:r>
            <a:endParaRPr lang="en-US" sz="3200" dirty="0">
              <a:latin typeface="Times New Roman" panose="02020603050405020304" pitchFamily="18" charset="0"/>
              <a:ea typeface="ＭＳ Ｐゴシック" charset="0"/>
            </a:endParaRPr>
          </a:p>
        </p:txBody>
      </p:sp>
      <p:sp>
        <p:nvSpPr>
          <p:cNvPr id="3" name="Text Placeholder 2"/>
          <p:cNvSpPr>
            <a:spLocks noGrp="1"/>
          </p:cNvSpPr>
          <p:nvPr>
            <p:ph type="body" idx="1"/>
          </p:nvPr>
        </p:nvSpPr>
        <p:spPr/>
        <p:txBody>
          <a:bodyPr wrap="square" lIns="91425" tIns="91425" rIns="91425" bIns="91425">
            <a:spAutoFit/>
          </a:bodyPr>
          <a:lstStyle/>
          <a:p>
            <a:pPr marL="255651" lvl="0" indent="-255651" eaLnBrk="0" fontAlgn="base" hangingPunct="0">
              <a:spcAft>
                <a:spcPct val="0"/>
              </a:spcAft>
              <a:buFont typeface="Arial" panose="020B0604020202020204" pitchFamily="34" charset="0"/>
              <a:buChar char="•"/>
            </a:pPr>
            <a:r>
              <a:rPr lang="en-US" sz="2200" dirty="0">
                <a:solidFill>
                  <a:srgbClr val="000000"/>
                </a:solidFill>
                <a:latin typeface="Arial (Body)"/>
                <a:ea typeface="ＭＳ Ｐゴシック" charset="0"/>
              </a:rPr>
              <a:t>appends to back of original datagram (which includes original header fields!) an “</a:t>
            </a:r>
            <a:r>
              <a:rPr lang="en-US" altLang="ja-JP" sz="2200" dirty="0">
                <a:solidFill>
                  <a:srgbClr val="000000"/>
                </a:solidFill>
                <a:latin typeface="Arial (Body)"/>
                <a:ea typeface="ＭＳ Ｐゴシック" charset="0"/>
              </a:rPr>
              <a:t>E</a:t>
            </a:r>
            <a:r>
              <a:rPr lang="en-US" altLang="ja-JP" sz="100" dirty="0">
                <a:solidFill>
                  <a:srgbClr val="000000"/>
                </a:solidFill>
                <a:latin typeface="Arial (Body)"/>
                <a:ea typeface="ＭＳ Ｐゴシック" charset="0"/>
              </a:rPr>
              <a:t> </a:t>
            </a:r>
            <a:r>
              <a:rPr lang="en-US" altLang="ja-JP" sz="2200" dirty="0">
                <a:solidFill>
                  <a:srgbClr val="000000"/>
                </a:solidFill>
                <a:latin typeface="Arial (Body)"/>
                <a:ea typeface="ＭＳ Ｐゴシック" charset="0"/>
              </a:rPr>
              <a:t>S</a:t>
            </a:r>
            <a:r>
              <a:rPr lang="en-US" altLang="ja-JP" sz="100" dirty="0">
                <a:solidFill>
                  <a:srgbClr val="000000"/>
                </a:solidFill>
                <a:latin typeface="Arial (Body)"/>
                <a:ea typeface="ＭＳ Ｐゴシック" charset="0"/>
              </a:rPr>
              <a:t> </a:t>
            </a:r>
            <a:r>
              <a:rPr lang="en-US" altLang="ja-JP" sz="2200" dirty="0">
                <a:solidFill>
                  <a:srgbClr val="000000"/>
                </a:solidFill>
                <a:latin typeface="Arial (Body)"/>
                <a:ea typeface="ＭＳ Ｐゴシック" charset="0"/>
              </a:rPr>
              <a:t>P trailer” field.</a:t>
            </a:r>
          </a:p>
          <a:p>
            <a:pPr marL="255651" lvl="0" indent="-255651" eaLnBrk="0" fontAlgn="base" hangingPunct="0">
              <a:spcAft>
                <a:spcPct val="0"/>
              </a:spcAft>
              <a:buFont typeface="Arial" panose="020B0604020202020204" pitchFamily="34" charset="0"/>
              <a:buChar char="•"/>
            </a:pPr>
            <a:r>
              <a:rPr lang="en-US" sz="2200" dirty="0">
                <a:solidFill>
                  <a:srgbClr val="000000"/>
                </a:solidFill>
                <a:latin typeface="Arial (Body)"/>
                <a:ea typeface="ＭＳ Ｐゴシック" charset="0"/>
              </a:rPr>
              <a:t>encrypts result using algorithm &amp; key specified by S</a:t>
            </a:r>
            <a:r>
              <a:rPr lang="en-US" sz="100" dirty="0">
                <a:solidFill>
                  <a:srgbClr val="000000"/>
                </a:solidFill>
                <a:latin typeface="Arial (Body)"/>
                <a:ea typeface="ＭＳ Ｐゴシック" charset="0"/>
              </a:rPr>
              <a:t> </a:t>
            </a:r>
            <a:r>
              <a:rPr lang="en-US" sz="2200" dirty="0">
                <a:solidFill>
                  <a:srgbClr val="000000"/>
                </a:solidFill>
                <a:latin typeface="Arial (Body)"/>
                <a:ea typeface="ＭＳ Ｐゴシック" charset="0"/>
              </a:rPr>
              <a:t>A.</a:t>
            </a:r>
          </a:p>
          <a:p>
            <a:pPr marL="255651" lvl="0" indent="-255651" eaLnBrk="0" fontAlgn="base" hangingPunct="0">
              <a:spcAft>
                <a:spcPct val="0"/>
              </a:spcAft>
              <a:buFont typeface="Arial" panose="020B0604020202020204" pitchFamily="34" charset="0"/>
              <a:buChar char="•"/>
            </a:pPr>
            <a:r>
              <a:rPr lang="en-US" sz="2200" dirty="0">
                <a:solidFill>
                  <a:srgbClr val="000000"/>
                </a:solidFill>
                <a:latin typeface="Arial (Body)"/>
                <a:ea typeface="ＭＳ Ｐゴシック" charset="0"/>
              </a:rPr>
              <a:t>appends to front of this encrypted quantity the “</a:t>
            </a:r>
            <a:r>
              <a:rPr lang="en-US" altLang="ja-JP" sz="2200" dirty="0">
                <a:solidFill>
                  <a:srgbClr val="000000"/>
                </a:solidFill>
                <a:latin typeface="Arial (Body)"/>
                <a:ea typeface="ＭＳ Ｐゴシック" charset="0"/>
              </a:rPr>
              <a:t>E</a:t>
            </a:r>
            <a:r>
              <a:rPr lang="en-US" altLang="ja-JP" sz="100" dirty="0">
                <a:solidFill>
                  <a:srgbClr val="000000"/>
                </a:solidFill>
                <a:latin typeface="Arial (Body)"/>
                <a:ea typeface="ＭＳ Ｐゴシック" charset="0"/>
              </a:rPr>
              <a:t> </a:t>
            </a:r>
            <a:r>
              <a:rPr lang="en-US" altLang="ja-JP" sz="2200" dirty="0">
                <a:solidFill>
                  <a:srgbClr val="000000"/>
                </a:solidFill>
                <a:latin typeface="Arial (Body)"/>
                <a:ea typeface="ＭＳ Ｐゴシック" charset="0"/>
              </a:rPr>
              <a:t>S</a:t>
            </a:r>
            <a:r>
              <a:rPr lang="en-US" altLang="ja-JP" sz="100" dirty="0">
                <a:solidFill>
                  <a:srgbClr val="000000"/>
                </a:solidFill>
                <a:latin typeface="Arial (Body)"/>
                <a:ea typeface="ＭＳ Ｐゴシック" charset="0"/>
              </a:rPr>
              <a:t> </a:t>
            </a:r>
            <a:r>
              <a:rPr lang="en-US" altLang="ja-JP" sz="2200" dirty="0">
                <a:solidFill>
                  <a:srgbClr val="000000"/>
                </a:solidFill>
                <a:latin typeface="Arial (Body)"/>
                <a:ea typeface="ＭＳ Ｐゴシック" charset="0"/>
              </a:rPr>
              <a:t>P header”, creating “enchilada”.</a:t>
            </a:r>
          </a:p>
          <a:p>
            <a:pPr marL="255651" lvl="0" indent="-255651" eaLnBrk="0" fontAlgn="base" hangingPunct="0">
              <a:spcAft>
                <a:spcPct val="0"/>
              </a:spcAft>
              <a:buFont typeface="Arial" panose="020B0604020202020204" pitchFamily="34" charset="0"/>
              <a:buChar char="•"/>
            </a:pPr>
            <a:r>
              <a:rPr lang="en-US" sz="2200" dirty="0">
                <a:solidFill>
                  <a:srgbClr val="000000"/>
                </a:solidFill>
                <a:latin typeface="Arial (Body)"/>
                <a:ea typeface="ＭＳ Ｐゴシック" charset="0"/>
              </a:rPr>
              <a:t>creates authentication M</a:t>
            </a:r>
            <a:r>
              <a:rPr lang="en-US" sz="100" dirty="0">
                <a:solidFill>
                  <a:srgbClr val="000000"/>
                </a:solidFill>
                <a:latin typeface="Arial (Body)"/>
                <a:ea typeface="ＭＳ Ｐゴシック" charset="0"/>
              </a:rPr>
              <a:t> </a:t>
            </a:r>
            <a:r>
              <a:rPr lang="en-US" sz="2200" dirty="0">
                <a:solidFill>
                  <a:srgbClr val="000000"/>
                </a:solidFill>
                <a:latin typeface="Arial (Body)"/>
                <a:ea typeface="ＭＳ Ｐゴシック" charset="0"/>
              </a:rPr>
              <a:t>A</a:t>
            </a:r>
            <a:r>
              <a:rPr lang="en-US" sz="100" dirty="0">
                <a:solidFill>
                  <a:srgbClr val="000000"/>
                </a:solidFill>
                <a:latin typeface="Arial (Body)"/>
                <a:ea typeface="ＭＳ Ｐゴシック" charset="0"/>
              </a:rPr>
              <a:t> </a:t>
            </a:r>
            <a:r>
              <a:rPr lang="en-US" sz="2200" dirty="0">
                <a:solidFill>
                  <a:srgbClr val="000000"/>
                </a:solidFill>
                <a:latin typeface="Arial (Body)"/>
                <a:ea typeface="ＭＳ Ｐゴシック" charset="0"/>
              </a:rPr>
              <a:t>C over the </a:t>
            </a:r>
            <a:r>
              <a:rPr lang="en-US" sz="2200" b="1" dirty="0">
                <a:solidFill>
                  <a:srgbClr val="000000"/>
                </a:solidFill>
                <a:latin typeface="Arial (Body)"/>
                <a:ea typeface="ＭＳ Ｐゴシック" charset="0"/>
              </a:rPr>
              <a:t>whole enchilada</a:t>
            </a:r>
            <a:r>
              <a:rPr lang="en-US" sz="2200" dirty="0">
                <a:solidFill>
                  <a:srgbClr val="000000"/>
                </a:solidFill>
                <a:latin typeface="Arial (Body)"/>
                <a:ea typeface="ＭＳ Ｐゴシック" charset="0"/>
              </a:rPr>
              <a:t>, using algorithm and key specified in S</a:t>
            </a:r>
            <a:r>
              <a:rPr lang="en-US" sz="100" dirty="0">
                <a:solidFill>
                  <a:srgbClr val="000000"/>
                </a:solidFill>
                <a:latin typeface="Arial (Body)"/>
                <a:ea typeface="ＭＳ Ｐゴシック" charset="0"/>
              </a:rPr>
              <a:t> </a:t>
            </a:r>
            <a:r>
              <a:rPr lang="en-US" sz="2200" dirty="0">
                <a:solidFill>
                  <a:srgbClr val="000000"/>
                </a:solidFill>
                <a:latin typeface="Arial (Body)"/>
                <a:ea typeface="ＭＳ Ｐゴシック" charset="0"/>
              </a:rPr>
              <a:t>A;</a:t>
            </a:r>
          </a:p>
          <a:p>
            <a:pPr marL="255651" lvl="0" indent="-255651" eaLnBrk="0" fontAlgn="base" hangingPunct="0">
              <a:spcAft>
                <a:spcPct val="0"/>
              </a:spcAft>
              <a:buFont typeface="Arial" panose="020B0604020202020204" pitchFamily="34" charset="0"/>
              <a:buChar char="•"/>
            </a:pPr>
            <a:r>
              <a:rPr lang="en-US" sz="2200" dirty="0">
                <a:solidFill>
                  <a:srgbClr val="000000"/>
                </a:solidFill>
                <a:latin typeface="Arial (Body)"/>
                <a:ea typeface="ＭＳ Ｐゴシック" charset="0"/>
              </a:rPr>
              <a:t>appends M</a:t>
            </a:r>
            <a:r>
              <a:rPr lang="en-US" sz="100" dirty="0">
                <a:solidFill>
                  <a:srgbClr val="000000"/>
                </a:solidFill>
                <a:latin typeface="Arial (Body)"/>
                <a:ea typeface="ＭＳ Ｐゴシック" charset="0"/>
              </a:rPr>
              <a:t> </a:t>
            </a:r>
            <a:r>
              <a:rPr lang="en-US" sz="2200" dirty="0">
                <a:solidFill>
                  <a:srgbClr val="000000"/>
                </a:solidFill>
                <a:latin typeface="Arial (Body)"/>
                <a:ea typeface="ＭＳ Ｐゴシック" charset="0"/>
              </a:rPr>
              <a:t>A</a:t>
            </a:r>
            <a:r>
              <a:rPr lang="en-US" sz="100" dirty="0">
                <a:solidFill>
                  <a:srgbClr val="000000"/>
                </a:solidFill>
                <a:latin typeface="Arial (Body)"/>
                <a:ea typeface="ＭＳ Ｐゴシック" charset="0"/>
              </a:rPr>
              <a:t> </a:t>
            </a:r>
            <a:r>
              <a:rPr lang="en-US" sz="2200" dirty="0">
                <a:solidFill>
                  <a:srgbClr val="000000"/>
                </a:solidFill>
                <a:latin typeface="Arial (Body)"/>
                <a:ea typeface="ＭＳ Ｐゴシック" charset="0"/>
              </a:rPr>
              <a:t>C to back of enchilada, forming </a:t>
            </a:r>
            <a:r>
              <a:rPr lang="en-US" sz="2200" b="1" dirty="0">
                <a:solidFill>
                  <a:srgbClr val="000000"/>
                </a:solidFill>
                <a:latin typeface="Arial (Body)"/>
                <a:ea typeface="ＭＳ Ｐゴシック" charset="0"/>
              </a:rPr>
              <a:t>payload</a:t>
            </a:r>
            <a:r>
              <a:rPr lang="en-US" sz="2200" dirty="0">
                <a:solidFill>
                  <a:srgbClr val="000000"/>
                </a:solidFill>
                <a:latin typeface="Arial (Body)"/>
                <a:ea typeface="ＭＳ Ｐゴシック" charset="0"/>
              </a:rPr>
              <a:t>;</a:t>
            </a:r>
          </a:p>
          <a:p>
            <a:pPr marL="255651" lvl="0" indent="-255651" eaLnBrk="0" fontAlgn="base" hangingPunct="0">
              <a:spcAft>
                <a:spcPct val="0"/>
              </a:spcAft>
              <a:buFont typeface="Arial" panose="020B0604020202020204" pitchFamily="34" charset="0"/>
              <a:buChar char="•"/>
            </a:pPr>
            <a:r>
              <a:rPr lang="en-US" sz="2200" dirty="0">
                <a:solidFill>
                  <a:srgbClr val="000000"/>
                </a:solidFill>
                <a:latin typeface="Arial (Body)"/>
                <a:ea typeface="ＭＳ Ｐゴシック" charset="0"/>
              </a:rPr>
              <a:t>creates brand new I</a:t>
            </a:r>
            <a:r>
              <a:rPr lang="en-US" sz="100" dirty="0">
                <a:solidFill>
                  <a:srgbClr val="000000"/>
                </a:solidFill>
                <a:latin typeface="Arial (Body)"/>
                <a:ea typeface="ＭＳ Ｐゴシック" charset="0"/>
              </a:rPr>
              <a:t> </a:t>
            </a:r>
            <a:r>
              <a:rPr lang="en-US" sz="2200" dirty="0">
                <a:solidFill>
                  <a:srgbClr val="000000"/>
                </a:solidFill>
                <a:latin typeface="Arial (Body)"/>
                <a:ea typeface="ＭＳ Ｐゴシック" charset="0"/>
              </a:rPr>
              <a:t>P header, with all the classic I</a:t>
            </a:r>
            <a:r>
              <a:rPr lang="en-US" sz="100" dirty="0">
                <a:solidFill>
                  <a:srgbClr val="000000"/>
                </a:solidFill>
                <a:latin typeface="Arial (Body)"/>
                <a:ea typeface="ＭＳ Ｐゴシック" charset="0"/>
              </a:rPr>
              <a:t> </a:t>
            </a:r>
            <a:r>
              <a:rPr lang="en-US" sz="2200" dirty="0">
                <a:solidFill>
                  <a:srgbClr val="000000"/>
                </a:solidFill>
                <a:latin typeface="Arial (Body)"/>
                <a:ea typeface="ＭＳ Ｐゴシック" charset="0"/>
              </a:rPr>
              <a:t>Pv4 header fields, which it appends before payload</a:t>
            </a:r>
          </a:p>
        </p:txBody>
      </p:sp>
    </p:spTree>
    <p:extLst>
      <p:ext uri="{BB962C8B-B14F-4D97-AF65-F5344CB8AC3E}">
        <p14:creationId xmlns:p14="http://schemas.microsoft.com/office/powerpoint/2010/main" val="314053825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eaLnBrk="0" fontAlgn="base" hangingPunct="0">
              <a:spcBef>
                <a:spcPct val="0"/>
              </a:spcBef>
              <a:spcAft>
                <a:spcPct val="0"/>
              </a:spcAft>
              <a:buClrTx/>
            </a:pPr>
            <a:r>
              <a:rPr lang="en-US" dirty="0">
                <a:latin typeface="Times New Roman" panose="02020603050405020304" pitchFamily="18" charset="0"/>
                <a:ea typeface="ＭＳ Ｐゴシック" charset="0"/>
              </a:rPr>
              <a:t>Inside the Enchilada:</a:t>
            </a:r>
          </a:p>
        </p:txBody>
      </p:sp>
      <p:sp>
        <p:nvSpPr>
          <p:cNvPr id="3" name="Content Placeholder 2"/>
          <p:cNvSpPr>
            <a:spLocks noGrp="1"/>
          </p:cNvSpPr>
          <p:nvPr>
            <p:ph type="body" idx="1"/>
          </p:nvPr>
        </p:nvSpPr>
        <p:spPr>
          <a:xfrm>
            <a:off x="457200" y="1600200"/>
            <a:ext cx="7932057" cy="2416016"/>
          </a:xfrm>
        </p:spPr>
        <p:txBody>
          <a:bodyPr wrap="square" lIns="91425" tIns="91425" rIns="91425" bIns="91425">
            <a:spAutoFit/>
          </a:bodyPr>
          <a:lstStyle/>
          <a:p>
            <a:pPr marL="255651" lvl="0" indent="-255651" eaLnBrk="0" fontAlgn="base" hangingPunct="0">
              <a:spcAft>
                <a:spcPct val="0"/>
              </a:spcAft>
              <a:buFont typeface="Arial" panose="020B0604020202020204" pitchFamily="34" charset="0"/>
              <a:buChar char="•"/>
            </a:pPr>
            <a:r>
              <a:rPr lang="en-US" sz="2200" dirty="0">
                <a:solidFill>
                  <a:srgbClr val="000000"/>
                </a:solidFill>
                <a:latin typeface="Arial (Body)"/>
                <a:ea typeface="ＭＳ Ｐゴシック" charset="0"/>
              </a:rPr>
              <a:t>E</a:t>
            </a:r>
            <a:r>
              <a:rPr lang="en-US" sz="100" dirty="0">
                <a:solidFill>
                  <a:srgbClr val="000000"/>
                </a:solidFill>
                <a:latin typeface="Arial (Body)"/>
                <a:ea typeface="ＭＳ Ｐゴシック" charset="0"/>
              </a:rPr>
              <a:t> </a:t>
            </a:r>
            <a:r>
              <a:rPr lang="en-US" sz="2200" dirty="0">
                <a:solidFill>
                  <a:srgbClr val="000000"/>
                </a:solidFill>
                <a:latin typeface="Arial (Body)"/>
                <a:ea typeface="ＭＳ Ｐゴシック" charset="0"/>
              </a:rPr>
              <a:t>S</a:t>
            </a:r>
            <a:r>
              <a:rPr lang="en-US" sz="100" dirty="0">
                <a:solidFill>
                  <a:srgbClr val="000000"/>
                </a:solidFill>
                <a:latin typeface="Arial (Body)"/>
                <a:ea typeface="ＭＳ Ｐゴシック" charset="0"/>
              </a:rPr>
              <a:t> </a:t>
            </a:r>
            <a:r>
              <a:rPr lang="en-US" sz="2200" dirty="0">
                <a:solidFill>
                  <a:srgbClr val="000000"/>
                </a:solidFill>
                <a:latin typeface="Arial (Body)"/>
                <a:ea typeface="ＭＳ Ｐゴシック" charset="0"/>
              </a:rPr>
              <a:t>P trailer: Padding for block ciphers</a:t>
            </a:r>
          </a:p>
          <a:p>
            <a:pPr marL="255651" lvl="0" indent="-255651" eaLnBrk="0" fontAlgn="base" hangingPunct="0">
              <a:spcAft>
                <a:spcPct val="0"/>
              </a:spcAft>
              <a:buFont typeface="Arial" panose="020B0604020202020204" pitchFamily="34" charset="0"/>
              <a:buChar char="•"/>
            </a:pPr>
            <a:r>
              <a:rPr lang="en-US" sz="2200" dirty="0">
                <a:solidFill>
                  <a:srgbClr val="000000"/>
                </a:solidFill>
                <a:latin typeface="Arial (Body)"/>
                <a:ea typeface="ＭＳ Ｐゴシック" charset="0"/>
              </a:rPr>
              <a:t>E</a:t>
            </a:r>
            <a:r>
              <a:rPr lang="en-US" sz="100" dirty="0">
                <a:solidFill>
                  <a:srgbClr val="000000"/>
                </a:solidFill>
                <a:latin typeface="Arial (Body)"/>
                <a:ea typeface="ＭＳ Ｐゴシック" charset="0"/>
              </a:rPr>
              <a:t> </a:t>
            </a:r>
            <a:r>
              <a:rPr lang="en-US" sz="2200" dirty="0">
                <a:solidFill>
                  <a:srgbClr val="000000"/>
                </a:solidFill>
                <a:latin typeface="Arial (Body)"/>
                <a:ea typeface="ＭＳ Ｐゴシック" charset="0"/>
              </a:rPr>
              <a:t>S</a:t>
            </a:r>
            <a:r>
              <a:rPr lang="en-US" sz="100" dirty="0">
                <a:solidFill>
                  <a:srgbClr val="000000"/>
                </a:solidFill>
                <a:latin typeface="Arial (Body)"/>
                <a:ea typeface="ＭＳ Ｐゴシック" charset="0"/>
              </a:rPr>
              <a:t> </a:t>
            </a:r>
            <a:r>
              <a:rPr lang="en-US" sz="2200" dirty="0">
                <a:solidFill>
                  <a:srgbClr val="000000"/>
                </a:solidFill>
                <a:latin typeface="Arial (Body)"/>
                <a:ea typeface="ＭＳ Ｐゴシック" charset="0"/>
              </a:rPr>
              <a:t>P header:</a:t>
            </a:r>
          </a:p>
          <a:p>
            <a:pPr marL="741553" lvl="1" indent="-284353" eaLnBrk="0" fontAlgn="base" hangingPunct="0">
              <a:spcAft>
                <a:spcPct val="0"/>
              </a:spcAft>
              <a:buFont typeface="Arial" panose="020B0604020202020204" pitchFamily="34" charset="0"/>
              <a:buChar char="–"/>
            </a:pPr>
            <a:r>
              <a:rPr lang="en-US" sz="2200" dirty="0">
                <a:solidFill>
                  <a:srgbClr val="000000"/>
                </a:solidFill>
                <a:latin typeface="Arial (Body)"/>
                <a:ea typeface="ＭＳ Ｐゴシック" charset="0"/>
              </a:rPr>
              <a:t>S</a:t>
            </a:r>
            <a:r>
              <a:rPr lang="en-US" sz="100" dirty="0">
                <a:solidFill>
                  <a:srgbClr val="000000"/>
                </a:solidFill>
                <a:latin typeface="Arial (Body)"/>
                <a:ea typeface="ＭＳ Ｐゴシック" charset="0"/>
              </a:rPr>
              <a:t> </a:t>
            </a:r>
            <a:r>
              <a:rPr lang="en-US" sz="2200" dirty="0">
                <a:solidFill>
                  <a:srgbClr val="000000"/>
                </a:solidFill>
                <a:latin typeface="Arial (Body)"/>
                <a:ea typeface="ＭＳ Ｐゴシック" charset="0"/>
              </a:rPr>
              <a:t>P</a:t>
            </a:r>
            <a:r>
              <a:rPr lang="en-US" sz="100" dirty="0">
                <a:solidFill>
                  <a:srgbClr val="000000"/>
                </a:solidFill>
                <a:latin typeface="Arial (Body)"/>
                <a:ea typeface="ＭＳ Ｐゴシック" charset="0"/>
              </a:rPr>
              <a:t> </a:t>
            </a:r>
            <a:r>
              <a:rPr lang="en-US" sz="2200" dirty="0">
                <a:solidFill>
                  <a:srgbClr val="000000"/>
                </a:solidFill>
                <a:latin typeface="Arial (Body)"/>
                <a:ea typeface="ＭＳ Ｐゴシック" charset="0"/>
              </a:rPr>
              <a:t>I, so receiving entity knows what to do</a:t>
            </a:r>
          </a:p>
          <a:p>
            <a:pPr marL="741553" lvl="1" indent="-284353" eaLnBrk="0" fontAlgn="base" hangingPunct="0">
              <a:spcAft>
                <a:spcPct val="0"/>
              </a:spcAft>
              <a:buFont typeface="Arial" panose="020B0604020202020204" pitchFamily="34" charset="0"/>
              <a:buChar char="–"/>
            </a:pPr>
            <a:r>
              <a:rPr lang="en-US" sz="2200" dirty="0">
                <a:solidFill>
                  <a:srgbClr val="000000"/>
                </a:solidFill>
                <a:latin typeface="Arial (Body)"/>
                <a:ea typeface="ＭＳ Ｐゴシック" charset="0"/>
              </a:rPr>
              <a:t>Sequence number, to thwart replay attacks</a:t>
            </a:r>
          </a:p>
          <a:p>
            <a:pPr marL="255651" lvl="0" indent="-255651" eaLnBrk="0" fontAlgn="base" hangingPunct="0">
              <a:spcAft>
                <a:spcPct val="0"/>
              </a:spcAft>
              <a:buFont typeface="Arial" panose="020B0604020202020204" pitchFamily="34" charset="0"/>
              <a:buChar char="•"/>
            </a:pPr>
            <a:r>
              <a:rPr lang="en-US" sz="2200" dirty="0">
                <a:solidFill>
                  <a:srgbClr val="000000"/>
                </a:solidFill>
                <a:latin typeface="Arial (Body)"/>
                <a:ea typeface="ＭＳ Ｐゴシック" charset="0"/>
              </a:rPr>
              <a:t>M</a:t>
            </a:r>
            <a:r>
              <a:rPr lang="en-US" sz="100" dirty="0">
                <a:solidFill>
                  <a:srgbClr val="000000"/>
                </a:solidFill>
                <a:latin typeface="Arial (Body)"/>
                <a:ea typeface="ＭＳ Ｐゴシック" charset="0"/>
              </a:rPr>
              <a:t> </a:t>
            </a:r>
            <a:r>
              <a:rPr lang="en-US" sz="2200" dirty="0">
                <a:solidFill>
                  <a:srgbClr val="000000"/>
                </a:solidFill>
                <a:latin typeface="Arial (Body)"/>
                <a:ea typeface="ＭＳ Ｐゴシック" charset="0"/>
              </a:rPr>
              <a:t>A</a:t>
            </a:r>
            <a:r>
              <a:rPr lang="en-US" sz="100" dirty="0">
                <a:solidFill>
                  <a:srgbClr val="000000"/>
                </a:solidFill>
                <a:latin typeface="Arial (Body)"/>
                <a:ea typeface="ＭＳ Ｐゴシック" charset="0"/>
              </a:rPr>
              <a:t> </a:t>
            </a:r>
            <a:r>
              <a:rPr lang="en-US" sz="2200" dirty="0">
                <a:solidFill>
                  <a:srgbClr val="000000"/>
                </a:solidFill>
                <a:latin typeface="Arial (Body)"/>
                <a:ea typeface="ＭＳ Ｐゴシック" charset="0"/>
              </a:rPr>
              <a:t>C in E</a:t>
            </a:r>
            <a:r>
              <a:rPr lang="en-US" sz="100" dirty="0">
                <a:solidFill>
                  <a:srgbClr val="000000"/>
                </a:solidFill>
                <a:latin typeface="Arial (Body)"/>
                <a:ea typeface="ＭＳ Ｐゴシック" charset="0"/>
              </a:rPr>
              <a:t> </a:t>
            </a:r>
            <a:r>
              <a:rPr lang="en-US" sz="2200" dirty="0">
                <a:solidFill>
                  <a:srgbClr val="000000"/>
                </a:solidFill>
                <a:latin typeface="Arial (Body)"/>
                <a:ea typeface="ＭＳ Ｐゴシック" charset="0"/>
              </a:rPr>
              <a:t>S</a:t>
            </a:r>
            <a:r>
              <a:rPr lang="en-US" sz="100" dirty="0">
                <a:solidFill>
                  <a:srgbClr val="000000"/>
                </a:solidFill>
                <a:latin typeface="Arial (Body)"/>
                <a:ea typeface="ＭＳ Ｐゴシック" charset="0"/>
              </a:rPr>
              <a:t> </a:t>
            </a:r>
            <a:r>
              <a:rPr lang="en-US" sz="2200" dirty="0">
                <a:solidFill>
                  <a:srgbClr val="000000"/>
                </a:solidFill>
                <a:latin typeface="Arial (Body)"/>
                <a:ea typeface="ＭＳ Ｐゴシック" charset="0"/>
              </a:rPr>
              <a:t>P auth field is created with shared secret key</a:t>
            </a:r>
          </a:p>
        </p:txBody>
      </p:sp>
      <p:pic>
        <p:nvPicPr>
          <p:cNvPr id="5" name="Picture 4" descr="A bar has 6 parts. Enchilada authenticated, parts 2 through 5. Encrypted, parts 3 through 5. Parts 2 and 5 connect to other bars. Bar 1. Part 1, new I P header. Part 2, E S P header. Bar 2, 2 parts. 1, S P I. 2, s e q number. Bar 1. Part 3, original I P header. Part 4, Original I P datagram payload. Part 5, E S P t r l. Bar 3, 3 parts. 1, padding. 2, pad length. 3, next header. Bar 1. Part 6, E S P authorized."/>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56724" y="4172325"/>
            <a:ext cx="5304836" cy="2163360"/>
          </a:xfrm>
          <a:prstGeom prst="rect">
            <a:avLst/>
          </a:prstGeom>
        </p:spPr>
      </p:pic>
    </p:spTree>
    <p:extLst>
      <p:ext uri="{BB962C8B-B14F-4D97-AF65-F5344CB8AC3E}">
        <p14:creationId xmlns:p14="http://schemas.microsoft.com/office/powerpoint/2010/main" val="179042211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eaLnBrk="0" fontAlgn="base" hangingPunct="0">
              <a:spcBef>
                <a:spcPct val="0"/>
              </a:spcBef>
              <a:spcAft>
                <a:spcPct val="0"/>
              </a:spcAft>
              <a:buClrTx/>
            </a:pPr>
            <a:r>
              <a:rPr lang="en-US" dirty="0">
                <a:latin typeface="Times New Roman" panose="02020603050405020304" pitchFamily="18" charset="0"/>
                <a:ea typeface="ＭＳ Ｐゴシック" charset="0"/>
              </a:rPr>
              <a:t>I</a:t>
            </a:r>
            <a:r>
              <a:rPr lang="en-US" sz="100" dirty="0">
                <a:latin typeface="Times New Roman" panose="02020603050405020304" pitchFamily="18" charset="0"/>
                <a:ea typeface="ＭＳ Ｐゴシック" charset="0"/>
              </a:rPr>
              <a:t> </a:t>
            </a:r>
            <a:r>
              <a:rPr lang="en-US" dirty="0">
                <a:latin typeface="Times New Roman" panose="02020603050405020304" pitchFamily="18" charset="0"/>
                <a:ea typeface="ＭＳ Ｐゴシック" charset="0"/>
              </a:rPr>
              <a:t>Psec Sequence Numbers</a:t>
            </a:r>
          </a:p>
        </p:txBody>
      </p:sp>
      <p:sp>
        <p:nvSpPr>
          <p:cNvPr id="3" name="Text Placeholder 2"/>
          <p:cNvSpPr>
            <a:spLocks noGrp="1"/>
          </p:cNvSpPr>
          <p:nvPr>
            <p:ph type="body" idx="1"/>
          </p:nvPr>
        </p:nvSpPr>
        <p:spPr/>
        <p:txBody>
          <a:bodyPr wrap="square" lIns="91425" tIns="91425" rIns="91425" bIns="91425">
            <a:spAutoFit/>
          </a:bodyPr>
          <a:lstStyle/>
          <a:p>
            <a:pPr marL="255651" lvl="0" indent="-255651" eaLnBrk="0" fontAlgn="base" hangingPunct="0">
              <a:spcAft>
                <a:spcPct val="0"/>
              </a:spcAft>
              <a:buFont typeface="Arial" panose="020B0604020202020204" pitchFamily="34" charset="0"/>
              <a:buChar char="•"/>
            </a:pPr>
            <a:r>
              <a:rPr lang="en-US" sz="2000" dirty="0">
                <a:solidFill>
                  <a:srgbClr val="000000"/>
                </a:solidFill>
                <a:latin typeface="Arial (Body)"/>
                <a:ea typeface="ＭＳ Ｐゴシック" charset="0"/>
              </a:rPr>
              <a:t>for new S</a:t>
            </a:r>
            <a:r>
              <a:rPr lang="en-US" sz="100" dirty="0">
                <a:solidFill>
                  <a:srgbClr val="000000"/>
                </a:solidFill>
                <a:latin typeface="Arial (Body)"/>
                <a:ea typeface="ＭＳ Ｐゴシック" charset="0"/>
              </a:rPr>
              <a:t> </a:t>
            </a:r>
            <a:r>
              <a:rPr lang="en-US" sz="2000" dirty="0">
                <a:solidFill>
                  <a:srgbClr val="000000"/>
                </a:solidFill>
                <a:latin typeface="Arial (Body)"/>
                <a:ea typeface="ＭＳ Ｐゴシック" charset="0"/>
              </a:rPr>
              <a:t>A, sender initializes seq. # to 0</a:t>
            </a:r>
          </a:p>
          <a:p>
            <a:pPr marL="255651" lvl="0" indent="-255651" eaLnBrk="0" fontAlgn="base" hangingPunct="0">
              <a:spcAft>
                <a:spcPct val="0"/>
              </a:spcAft>
              <a:buFont typeface="Arial" panose="020B0604020202020204" pitchFamily="34" charset="0"/>
              <a:buChar char="•"/>
            </a:pPr>
            <a:r>
              <a:rPr lang="en-US" sz="2000" dirty="0">
                <a:solidFill>
                  <a:srgbClr val="000000"/>
                </a:solidFill>
                <a:latin typeface="Arial (Body)"/>
                <a:ea typeface="ＭＳ Ｐゴシック" charset="0"/>
              </a:rPr>
              <a:t>each time datagram is sent on S</a:t>
            </a:r>
            <a:r>
              <a:rPr lang="en-US" sz="100" dirty="0">
                <a:solidFill>
                  <a:srgbClr val="000000"/>
                </a:solidFill>
                <a:latin typeface="Arial (Body)"/>
                <a:ea typeface="ＭＳ Ｐゴシック" charset="0"/>
              </a:rPr>
              <a:t> </a:t>
            </a:r>
            <a:r>
              <a:rPr lang="en-US" sz="2000" dirty="0">
                <a:solidFill>
                  <a:srgbClr val="000000"/>
                </a:solidFill>
                <a:latin typeface="Arial (Body)"/>
                <a:ea typeface="ＭＳ Ｐゴシック" charset="0"/>
              </a:rPr>
              <a:t>A:</a:t>
            </a:r>
          </a:p>
          <a:p>
            <a:pPr marL="741553" lvl="1" indent="-284353" eaLnBrk="0" fontAlgn="base" hangingPunct="0">
              <a:spcAft>
                <a:spcPct val="0"/>
              </a:spcAft>
              <a:buFont typeface="Arial" panose="020B0604020202020204" pitchFamily="34" charset="0"/>
              <a:buChar char="–"/>
            </a:pPr>
            <a:r>
              <a:rPr lang="en-US" sz="2000" dirty="0">
                <a:solidFill>
                  <a:srgbClr val="000000"/>
                </a:solidFill>
                <a:latin typeface="Arial (Body)"/>
                <a:ea typeface="ＭＳ Ｐゴシック" charset="0"/>
              </a:rPr>
              <a:t>sender increments seq # counter</a:t>
            </a:r>
          </a:p>
          <a:p>
            <a:pPr marL="741553" lvl="1" indent="-284353" eaLnBrk="0" fontAlgn="base" hangingPunct="0">
              <a:spcAft>
                <a:spcPct val="0"/>
              </a:spcAft>
              <a:buFont typeface="Arial" panose="020B0604020202020204" pitchFamily="34" charset="0"/>
              <a:buChar char="–"/>
            </a:pPr>
            <a:r>
              <a:rPr lang="en-US" sz="2000" dirty="0">
                <a:solidFill>
                  <a:srgbClr val="000000"/>
                </a:solidFill>
                <a:latin typeface="Arial (Body)"/>
                <a:ea typeface="ＭＳ Ｐゴシック" charset="0"/>
              </a:rPr>
              <a:t>places value in seq # field</a:t>
            </a:r>
          </a:p>
          <a:p>
            <a:pPr marL="255651" lvl="0" indent="-255651" eaLnBrk="0" fontAlgn="base" hangingPunct="0">
              <a:spcAft>
                <a:spcPct val="0"/>
              </a:spcAft>
              <a:buFont typeface="Arial" panose="020B0604020202020204" pitchFamily="34" charset="0"/>
              <a:buChar char="•"/>
            </a:pPr>
            <a:r>
              <a:rPr lang="en-US" sz="2000" dirty="0">
                <a:solidFill>
                  <a:srgbClr val="000000"/>
                </a:solidFill>
                <a:latin typeface="Arial (Body)"/>
                <a:ea typeface="ＭＳ Ｐゴシック" charset="0"/>
              </a:rPr>
              <a:t>goal:</a:t>
            </a:r>
          </a:p>
          <a:p>
            <a:pPr marL="741553" lvl="1" indent="-284353" eaLnBrk="0" fontAlgn="base" hangingPunct="0">
              <a:spcAft>
                <a:spcPct val="0"/>
              </a:spcAft>
              <a:buFont typeface="Arial" panose="020B0604020202020204" pitchFamily="34" charset="0"/>
              <a:buChar char="–"/>
            </a:pPr>
            <a:r>
              <a:rPr lang="en-US" sz="2000" dirty="0">
                <a:solidFill>
                  <a:srgbClr val="000000"/>
                </a:solidFill>
                <a:latin typeface="Arial (Body)"/>
                <a:ea typeface="ＭＳ Ｐゴシック" charset="0"/>
              </a:rPr>
              <a:t>prevent attacker from sniffing and replaying a packet</a:t>
            </a:r>
          </a:p>
          <a:p>
            <a:pPr marL="741553" lvl="1" indent="-284353" eaLnBrk="0" fontAlgn="base" hangingPunct="0">
              <a:spcAft>
                <a:spcPct val="0"/>
              </a:spcAft>
              <a:buFont typeface="Arial" panose="020B0604020202020204" pitchFamily="34" charset="0"/>
              <a:buChar char="–"/>
            </a:pPr>
            <a:r>
              <a:rPr lang="en-US" sz="2000" dirty="0">
                <a:solidFill>
                  <a:srgbClr val="000000"/>
                </a:solidFill>
                <a:latin typeface="Arial (Body)"/>
                <a:ea typeface="ＭＳ Ｐゴシック" charset="0"/>
              </a:rPr>
              <a:t>receipt of duplicate, authenticated I</a:t>
            </a:r>
            <a:r>
              <a:rPr lang="en-US" sz="100" dirty="0">
                <a:solidFill>
                  <a:srgbClr val="000000"/>
                </a:solidFill>
                <a:latin typeface="Arial (Body)"/>
                <a:ea typeface="ＭＳ Ｐゴシック" charset="0"/>
              </a:rPr>
              <a:t> </a:t>
            </a:r>
            <a:r>
              <a:rPr lang="en-US" sz="2000" dirty="0">
                <a:solidFill>
                  <a:srgbClr val="000000"/>
                </a:solidFill>
                <a:latin typeface="Arial (Body)"/>
                <a:ea typeface="ＭＳ Ｐゴシック" charset="0"/>
              </a:rPr>
              <a:t>P packets may disrupt service</a:t>
            </a:r>
          </a:p>
          <a:p>
            <a:pPr marL="255651" lvl="0" indent="-255651" eaLnBrk="0" fontAlgn="base" hangingPunct="0">
              <a:spcAft>
                <a:spcPct val="0"/>
              </a:spcAft>
              <a:buFont typeface="Arial" panose="020B0604020202020204" pitchFamily="34" charset="0"/>
              <a:buChar char="•"/>
            </a:pPr>
            <a:r>
              <a:rPr lang="en-US" sz="2000" dirty="0">
                <a:solidFill>
                  <a:srgbClr val="000000"/>
                </a:solidFill>
                <a:latin typeface="Arial (Body)"/>
                <a:ea typeface="ＭＳ Ｐゴシック" charset="0"/>
              </a:rPr>
              <a:t>method:</a:t>
            </a:r>
          </a:p>
          <a:p>
            <a:pPr marL="741553" lvl="1" indent="-284353" eaLnBrk="0" fontAlgn="base" hangingPunct="0">
              <a:spcAft>
                <a:spcPct val="0"/>
              </a:spcAft>
              <a:buFont typeface="Arial" panose="020B0604020202020204" pitchFamily="34" charset="0"/>
              <a:buChar char="–"/>
            </a:pPr>
            <a:r>
              <a:rPr lang="en-US" sz="2000" dirty="0">
                <a:solidFill>
                  <a:srgbClr val="000000"/>
                </a:solidFill>
                <a:latin typeface="Arial (Body)"/>
                <a:ea typeface="ＭＳ Ｐゴシック" charset="0"/>
              </a:rPr>
              <a:t>destination checks for duplicates</a:t>
            </a:r>
          </a:p>
          <a:p>
            <a:pPr marL="741553" lvl="1" indent="-284353" eaLnBrk="0" fontAlgn="base" hangingPunct="0">
              <a:spcAft>
                <a:spcPct val="0"/>
              </a:spcAft>
              <a:buFont typeface="Arial" panose="020B0604020202020204" pitchFamily="34" charset="0"/>
              <a:buChar char="–"/>
            </a:pPr>
            <a:r>
              <a:rPr lang="en-US" sz="2000" dirty="0">
                <a:solidFill>
                  <a:srgbClr val="000000"/>
                </a:solidFill>
                <a:latin typeface="Arial (Body)"/>
                <a:ea typeface="ＭＳ Ｐゴシック" charset="0"/>
              </a:rPr>
              <a:t>doesn’t keep track of </a:t>
            </a:r>
            <a:r>
              <a:rPr lang="en-US" sz="2000" b="1" dirty="0">
                <a:solidFill>
                  <a:srgbClr val="000000"/>
                </a:solidFill>
                <a:latin typeface="Arial (Body)"/>
                <a:ea typeface="ＭＳ Ｐゴシック" charset="0"/>
              </a:rPr>
              <a:t>all </a:t>
            </a:r>
            <a:r>
              <a:rPr lang="en-US" sz="2000" dirty="0">
                <a:solidFill>
                  <a:srgbClr val="000000"/>
                </a:solidFill>
                <a:latin typeface="Arial (Body)"/>
                <a:ea typeface="ＭＳ Ｐゴシック" charset="0"/>
              </a:rPr>
              <a:t>received packets; instead uses a window</a:t>
            </a:r>
          </a:p>
        </p:txBody>
      </p:sp>
    </p:spTree>
    <p:extLst>
      <p:ext uri="{BB962C8B-B14F-4D97-AF65-F5344CB8AC3E}">
        <p14:creationId xmlns:p14="http://schemas.microsoft.com/office/powerpoint/2010/main" val="259358289"/>
      </p:ext>
    </p:extLst>
  </p:cSld>
  <p:clrMapOvr>
    <a:masterClrMapping/>
  </p:clrMapOvr>
</p:sld>
</file>

<file path=ppt/theme/theme1.xml><?xml version="1.0" encoding="utf-8"?>
<a:theme xmlns:a="http://schemas.openxmlformats.org/drawingml/2006/main" name="508 Lecture">
  <a:themeElements>
    <a:clrScheme name="Custom 7">
      <a:dk1>
        <a:srgbClr val="000000"/>
      </a:dk1>
      <a:lt1>
        <a:srgbClr val="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508 Lecture">
  <a:themeElements>
    <a:clrScheme name="Custom 7">
      <a:dk1>
        <a:srgbClr val="000000"/>
      </a:dk1>
      <a:lt1>
        <a:srgbClr val="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11097</TotalTime>
  <Words>7036</Words>
  <Application>Microsoft Macintosh PowerPoint</Application>
  <PresentationFormat>On-screen Show (4:3)</PresentationFormat>
  <Paragraphs>917</Paragraphs>
  <Slides>134</Slides>
  <Notes>2</Notes>
  <HiddenSlides>0</HiddenSlides>
  <MMClips>0</MMClips>
  <ScaleCrop>false</ScaleCrop>
  <HeadingPairs>
    <vt:vector size="8" baseType="variant">
      <vt:variant>
        <vt:lpstr>Fonts Used</vt:lpstr>
      </vt:variant>
      <vt:variant>
        <vt:i4>7</vt:i4>
      </vt:variant>
      <vt:variant>
        <vt:lpstr>Theme</vt:lpstr>
      </vt:variant>
      <vt:variant>
        <vt:i4>2</vt:i4>
      </vt:variant>
      <vt:variant>
        <vt:lpstr>Embedded OLE Servers</vt:lpstr>
      </vt:variant>
      <vt:variant>
        <vt:i4>1</vt:i4>
      </vt:variant>
      <vt:variant>
        <vt:lpstr>Slide Titles</vt:lpstr>
      </vt:variant>
      <vt:variant>
        <vt:i4>134</vt:i4>
      </vt:variant>
    </vt:vector>
  </HeadingPairs>
  <TitlesOfParts>
    <vt:vector size="144" baseType="lpstr">
      <vt:lpstr>Arial</vt:lpstr>
      <vt:lpstr>Arial (Body)</vt:lpstr>
      <vt:lpstr>Noto Sans Symbols</vt:lpstr>
      <vt:lpstr>Times New Roman</vt:lpstr>
      <vt:lpstr>Verdana</vt:lpstr>
      <vt:lpstr>Wingdings</vt:lpstr>
      <vt:lpstr>ZapfDingbats</vt:lpstr>
      <vt:lpstr>508 Lecture</vt:lpstr>
      <vt:lpstr>1_508 Lecture</vt:lpstr>
      <vt:lpstr>Equation</vt:lpstr>
      <vt:lpstr>Computer Networking: A Top Down Approach</vt:lpstr>
      <vt:lpstr>Network Security</vt:lpstr>
      <vt:lpstr>Learning Objectives (1 of 9)</vt:lpstr>
      <vt:lpstr>What is Network Security?</vt:lpstr>
      <vt:lpstr>Friends and Enemies: Alice, Bob, Trudy</vt:lpstr>
      <vt:lpstr>Who Might Bob, Alice Be?</vt:lpstr>
      <vt:lpstr>There are Bad Guys (and Girls) Out There!</vt:lpstr>
      <vt:lpstr>Learning Objectives (2 of 9)</vt:lpstr>
      <vt:lpstr>The Language of Cryptography</vt:lpstr>
      <vt:lpstr>Breaking an Encryption Scheme</vt:lpstr>
      <vt:lpstr>Symmetric Key Cryptography</vt:lpstr>
      <vt:lpstr>Simple Encryption Scheme</vt:lpstr>
      <vt:lpstr>A More Sophisticated Encryption Approach</vt:lpstr>
      <vt:lpstr>Symmetric Key Crypto: D E S (1 of 2)</vt:lpstr>
      <vt:lpstr>Symmetric Key Crypto: D E S (2 of 2)</vt:lpstr>
      <vt:lpstr>A E S: Advanced Encryption Standard</vt:lpstr>
      <vt:lpstr>Public Key Cryptography (1 of 2)</vt:lpstr>
      <vt:lpstr>Public Key Cryptography (2 of 2)</vt:lpstr>
      <vt:lpstr>Public Key Encryption Algorithms</vt:lpstr>
      <vt:lpstr>Prerequisite: Modular Arithmetic</vt:lpstr>
      <vt:lpstr>R S A: Getting Ready</vt:lpstr>
      <vt:lpstr>R S A: Creating Public/Private Key Pair</vt:lpstr>
      <vt:lpstr>R S A: Encryption, Decryption</vt:lpstr>
      <vt:lpstr>R S A Example</vt:lpstr>
      <vt:lpstr>Why Does R S A Work?</vt:lpstr>
      <vt:lpstr>R S A: Another Important Property</vt:lpstr>
      <vt:lpstr>Why K sub B minus left parenthesis K sub B plus left parenthesis m right parenthesis right parenthesis = m = K sub B plus left parenthesis K sub B minus left parenthesis m right parenthesis right parenthesis question mark.</vt:lpstr>
      <vt:lpstr>Why is R S A Secure?</vt:lpstr>
      <vt:lpstr>R S A in Practice: Session Keys</vt:lpstr>
      <vt:lpstr>Learning Objectives (3 of 9)</vt:lpstr>
      <vt:lpstr>Authentication (1 of 2)</vt:lpstr>
      <vt:lpstr>Authentication (2 of 2)</vt:lpstr>
      <vt:lpstr>Authentication: Another Try (1 of 4)</vt:lpstr>
      <vt:lpstr>Authentication: Another Try (2 of 4)</vt:lpstr>
      <vt:lpstr>Authentication: Another Try (3 of 4)</vt:lpstr>
      <vt:lpstr>Authentication: Another Try (4 of 4)</vt:lpstr>
      <vt:lpstr>Authentication: Yet Another Try (1 of 3)</vt:lpstr>
      <vt:lpstr>Authentication: Yet Another Try (2 of 3)</vt:lpstr>
      <vt:lpstr>Authentication: Yet Another Try (3 of 3)</vt:lpstr>
      <vt:lpstr>Authentication: ap5.0</vt:lpstr>
      <vt:lpstr>ap5.0: Security Hole (1 of 2)</vt:lpstr>
      <vt:lpstr>ap5.0: Security Hole (2 of 2)</vt:lpstr>
      <vt:lpstr>Learning Objectives (4 of 9)</vt:lpstr>
      <vt:lpstr>Digital Signatures (1 of 3)</vt:lpstr>
      <vt:lpstr>Digital Signatures (2 of 3)</vt:lpstr>
      <vt:lpstr>Digital Signatures (3 of 3)</vt:lpstr>
      <vt:lpstr>Digital Signatures (4 of 4)</vt:lpstr>
      <vt:lpstr>Message Digests</vt:lpstr>
      <vt:lpstr>Internet Checksum: Poor Crypto Hash Function</vt:lpstr>
      <vt:lpstr>Digital Signature = Signed Message Digest</vt:lpstr>
      <vt:lpstr>Hash Function Algorithms</vt:lpstr>
      <vt:lpstr>Recall: ap5.0 Security Hole</vt:lpstr>
      <vt:lpstr>Public-Key Certification</vt:lpstr>
      <vt:lpstr>Certification Authorities (1 of 2)</vt:lpstr>
      <vt:lpstr>Certification Authorities (2 of 2)</vt:lpstr>
      <vt:lpstr>Learning Objectives (5 of 9)</vt:lpstr>
      <vt:lpstr>Secure E-Mail (1 of 4)</vt:lpstr>
      <vt:lpstr>Secure E-Mail (2 of 4)</vt:lpstr>
      <vt:lpstr>Secure E-Mail (3 of 4)</vt:lpstr>
      <vt:lpstr>Secure E-Mail (4 of 4)</vt:lpstr>
      <vt:lpstr>Learning Objectives (6 of 9)</vt:lpstr>
      <vt:lpstr>S S L: Secure Sockets Layer</vt:lpstr>
      <vt:lpstr>S S L and T C P / I P</vt:lpstr>
      <vt:lpstr>Could Do Something Like P G P:</vt:lpstr>
      <vt:lpstr>Toy S S L: A Simple Secure Channel</vt:lpstr>
      <vt:lpstr>Toy: A Simple Handshake</vt:lpstr>
      <vt:lpstr>Toy: Key Derivation</vt:lpstr>
      <vt:lpstr>Toy: Data Records</vt:lpstr>
      <vt:lpstr>Toy: Sequence Numbers</vt:lpstr>
      <vt:lpstr>Toy: Control Information</vt:lpstr>
      <vt:lpstr>Toy S S L: Summary</vt:lpstr>
      <vt:lpstr>Toy S S L Isn’T Complete</vt:lpstr>
      <vt:lpstr>S S L Cipher Suite</vt:lpstr>
      <vt:lpstr>Real S S L: Handshake (1 of 4)</vt:lpstr>
      <vt:lpstr>Real S S L: Handshake (2 of 4)</vt:lpstr>
      <vt:lpstr>Real S S L: Handshake (3 of 4)</vt:lpstr>
      <vt:lpstr>Real S S L: Handshake (4 of 4)</vt:lpstr>
      <vt:lpstr>S S L Record Protocol</vt:lpstr>
      <vt:lpstr>S S L Record Format</vt:lpstr>
      <vt:lpstr>Real S S L Connection</vt:lpstr>
      <vt:lpstr>Key Derivation</vt:lpstr>
      <vt:lpstr>Learning Objectives (7 of 9)</vt:lpstr>
      <vt:lpstr>What is Network-Layer Confidentiality ?</vt:lpstr>
      <vt:lpstr>Virtual Private Networks (V P Ns) (1 of 2)</vt:lpstr>
      <vt:lpstr>Virtual Private Networks (V P Ns) (2 of 2)</vt:lpstr>
      <vt:lpstr>I Psec Services</vt:lpstr>
      <vt:lpstr>I Psec Transport Mode</vt:lpstr>
      <vt:lpstr>I Psec – Transport Mode</vt:lpstr>
      <vt:lpstr>Two I Psec Protocols</vt:lpstr>
      <vt:lpstr>Four Combinations are Possible!</vt:lpstr>
      <vt:lpstr>Security Associations (S As)</vt:lpstr>
      <vt:lpstr>Example S A from R1 to R2 (1 of 2)</vt:lpstr>
      <vt:lpstr>Example S A from R1 to R2 (2 of 2)</vt:lpstr>
      <vt:lpstr>Security Association Database (S A D)</vt:lpstr>
      <vt:lpstr>I\Psec Datagram</vt:lpstr>
      <vt:lpstr>What Happens?</vt:lpstr>
      <vt:lpstr>R1: Convert Original Datagram to I Psec Datagram</vt:lpstr>
      <vt:lpstr>Inside the Enchilada:</vt:lpstr>
      <vt:lpstr>I Psec Sequence Numbers</vt:lpstr>
      <vt:lpstr>Security Policy Database (S P D)</vt:lpstr>
      <vt:lpstr>Summary: I Psec Services</vt:lpstr>
      <vt:lpstr>I K E: Internet Key Exchange</vt:lpstr>
      <vt:lpstr>I K E: P S K and P K I</vt:lpstr>
      <vt:lpstr>I K E Phases</vt:lpstr>
      <vt:lpstr>I Psec Summary</vt:lpstr>
      <vt:lpstr>Learning Objectives (8 of 9)</vt:lpstr>
      <vt:lpstr>W E P Design Goals</vt:lpstr>
      <vt:lpstr>Review: Symmetric Stream Ciphers</vt:lpstr>
      <vt:lpstr>Stream Cipher and Packet Independence</vt:lpstr>
      <vt:lpstr>W E P Encryption (1 of 2)</vt:lpstr>
      <vt:lpstr>W E P Encryption (2 of 2)</vt:lpstr>
      <vt:lpstr>W E P Encryption 2</vt:lpstr>
      <vt:lpstr>W E P Decryption Overview</vt:lpstr>
      <vt:lpstr>End-Point Authentication W/ Nonce</vt:lpstr>
      <vt:lpstr>W E P Authentication</vt:lpstr>
      <vt:lpstr>Breaking 802.11 W E P Encryption</vt:lpstr>
      <vt:lpstr>802.11i: Improved Security</vt:lpstr>
      <vt:lpstr>802.11i: Four Phases of Operation</vt:lpstr>
      <vt:lpstr>E A P: Extensible Authentication Protocol</vt:lpstr>
      <vt:lpstr>Learning Objectives (9 of 9)</vt:lpstr>
      <vt:lpstr>Firewalls</vt:lpstr>
      <vt:lpstr>Firewalls: Why</vt:lpstr>
      <vt:lpstr>Stateless Packet Filtering</vt:lpstr>
      <vt:lpstr>Stateless Packet Filtering: Example</vt:lpstr>
      <vt:lpstr>Stateless Packet Filtering: More Examples</vt:lpstr>
      <vt:lpstr>Access Control Lists</vt:lpstr>
      <vt:lpstr>Stateful Packet Filtering (1 of 2)</vt:lpstr>
      <vt:lpstr>Stateful Packet Filtering (2 of 2)</vt:lpstr>
      <vt:lpstr>Application Gateways</vt:lpstr>
      <vt:lpstr>Limitations of Firewalls, Gateways</vt:lpstr>
      <vt:lpstr>Intrusion Detection Systems (1 of 2)</vt:lpstr>
      <vt:lpstr>Intrusion Detection Systems (2 of 2)</vt:lpstr>
      <vt:lpstr>Network Security (Summary)</vt:lpstr>
      <vt:lpstr>Copyright</vt:lpstr>
    </vt:vector>
  </TitlesOfParts>
  <Company>SPi</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Computer Networking: A Top Down Approach, 7e</dc:title>
  <dc:subject>Computer Science</dc:subject>
  <dc:creator>Kurose/Ross</dc:creator>
  <cp:keywords>Computer Networking</cp:keywords>
  <cp:lastModifiedBy>Thư Nguyễn</cp:lastModifiedBy>
  <cp:revision>1418</cp:revision>
  <dcterms:modified xsi:type="dcterms:W3CDTF">2021-01-10T16:58:48Z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ffisync_UniqueId">
    <vt:lpwstr>682739</vt:lpwstr>
  </property>
  <property fmtid="{D5CDD505-2E9C-101B-9397-08002B2CF9AE}" pid="3" name="Offisync_ServerID">
    <vt:lpwstr>7e960520-0e88-4f05-9fa0-24079b61e486</vt:lpwstr>
  </property>
  <property fmtid="{D5CDD505-2E9C-101B-9397-08002B2CF9AE}" pid="4" name="Offisync_UpdateToken">
    <vt:lpwstr>2</vt:lpwstr>
  </property>
  <property fmtid="{D5CDD505-2E9C-101B-9397-08002B2CF9AE}" pid="5" name="Jive_VersionGuid">
    <vt:lpwstr>2e874262-9747-49d3-bf1e-677aeb587663</vt:lpwstr>
  </property>
  <property fmtid="{D5CDD505-2E9C-101B-9397-08002B2CF9AE}" pid="6" name="Offisync_ProviderInitializationData">
    <vt:lpwstr>https://neo.pearson.com</vt:lpwstr>
  </property>
  <property fmtid="{D5CDD505-2E9C-101B-9397-08002B2CF9AE}" pid="7" name="Jive_LatestUserAccountName">
    <vt:lpwstr>joel</vt:lpwstr>
  </property>
</Properties>
</file>